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handoutMasterIdLst>
    <p:handoutMasterId r:id="rId10"/>
  </p:handoutMasterIdLst>
  <p:sldIdLst>
    <p:sldId id="256" r:id="rId2"/>
    <p:sldId id="258" r:id="rId3"/>
    <p:sldId id="264" r:id="rId4"/>
    <p:sldId id="259" r:id="rId5"/>
    <p:sldId id="262" r:id="rId6"/>
    <p:sldId id="261" r:id="rId7"/>
    <p:sldId id="263" r:id="rId8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FF7FA3-E836-4597-BE48-6C7D49A07973}" v="5" dt="2021-05-18T14:21:12.6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1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4EC37179-D2DF-4FBE-A93C-6444B921D1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065" cy="497488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DB01FAC-E80D-4E96-B6C9-09952845F1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092" y="0"/>
            <a:ext cx="2946065" cy="497488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r">
              <a:defRPr sz="1200"/>
            </a:lvl1pPr>
          </a:lstStyle>
          <a:p>
            <a:fld id="{4705192C-9D7A-4EB4-8E8D-2257BCD9B658}" type="datetimeFigureOut">
              <a:rPr lang="it-IT" smtClean="0"/>
              <a:t>14/03/2023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049E4BD-C8E7-4934-9F1D-8FA9C29214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151"/>
            <a:ext cx="2946065" cy="497488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33E2787-2ED7-47C4-BB13-FE4E2E4B68B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092" y="9429151"/>
            <a:ext cx="2946065" cy="497488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r">
              <a:defRPr sz="1200"/>
            </a:lvl1pPr>
          </a:lstStyle>
          <a:p>
            <a:fld id="{AE3F74FB-AF16-4478-A1A4-576EEA57B1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967176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065" cy="497488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092" y="0"/>
            <a:ext cx="2946065" cy="497488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r">
              <a:defRPr sz="1200"/>
            </a:lvl1pPr>
          </a:lstStyle>
          <a:p>
            <a:fld id="{8966263F-3336-4E25-8DA2-F9FE02AAAFE9}" type="datetimeFigureOut">
              <a:rPr lang="it-IT" smtClean="0"/>
              <a:t>14/03/2023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221" tIns="44111" rIns="88221" bIns="44111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160" y="4777724"/>
            <a:ext cx="5439355" cy="3907507"/>
          </a:xfrm>
          <a:prstGeom prst="rect">
            <a:avLst/>
          </a:prstGeom>
        </p:spPr>
        <p:txBody>
          <a:bodyPr vert="horz" lIns="88221" tIns="44111" rIns="88221" bIns="44111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9151"/>
            <a:ext cx="2946065" cy="497488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092" y="9429151"/>
            <a:ext cx="2946065" cy="497488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r">
              <a:defRPr sz="1200"/>
            </a:lvl1pPr>
          </a:lstStyle>
          <a:p>
            <a:fld id="{77DC1CF6-66E0-4882-8E2F-B36CEBC8D6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262682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D8046-2710-48E4-B638-9FBD24068F3E}" type="datetime1">
              <a:rPr lang="it-IT" smtClean="0"/>
              <a:t>14/03/2023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04CB2-C19F-4978-BDF8-ECF075DBDA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6663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16448-7767-49C4-9FA7-99E230ECAEE1}" type="datetime1">
              <a:rPr lang="it-IT" smtClean="0"/>
              <a:t>14/03/2023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04CB2-C19F-4978-BDF8-ECF075DBDA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9490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4572A-BFF7-4483-9774-892F57F99584}" type="datetime1">
              <a:rPr lang="it-IT" smtClean="0"/>
              <a:t>14/03/2023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04CB2-C19F-4978-BDF8-ECF075DBDAA6}" type="slidenum">
              <a:rPr lang="it-IT" smtClean="0"/>
              <a:t>‹N›</a:t>
            </a:fld>
            <a:endParaRPr lang="it-IT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8565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B1CE-0858-4F7A-955D-7EEB94C9A7BB}" type="datetime1">
              <a:rPr lang="it-IT" smtClean="0"/>
              <a:t>14/03/2023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04CB2-C19F-4978-BDF8-ECF075DBDA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9938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8011E-FF8C-462E-9CFC-EC4F94CF32C6}" type="datetime1">
              <a:rPr lang="it-IT" smtClean="0"/>
              <a:t>14/03/2023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04CB2-C19F-4978-BDF8-ECF075DBDAA6}" type="slidenum">
              <a:rPr lang="it-IT" smtClean="0"/>
              <a:t>‹N›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80579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8CE25-0C49-4CAB-95E9-38BC91A481F2}" type="datetime1">
              <a:rPr lang="it-IT" smtClean="0"/>
              <a:t>14/03/2023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04CB2-C19F-4978-BDF8-ECF075DBDA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9450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00DCC-FEE3-42F5-B557-CE36A5B15EA7}" type="datetime1">
              <a:rPr lang="it-IT" smtClean="0"/>
              <a:t>14/03/2023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04CB2-C19F-4978-BDF8-ECF075DBDA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4009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3114-4923-400A-8B94-D02CA207A845}" type="datetime1">
              <a:rPr lang="it-IT" smtClean="0"/>
              <a:t>14/03/2023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04CB2-C19F-4978-BDF8-ECF075DBDA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1031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B819-A340-4B4E-8405-4B88090C20C7}" type="datetime1">
              <a:rPr lang="it-IT" smtClean="0"/>
              <a:t>14/03/2023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04CB2-C19F-4978-BDF8-ECF075DBDA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3908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A5A05-045E-4EFB-92A9-BFE7CF9A6E5B}" type="datetime1">
              <a:rPr lang="it-IT" smtClean="0"/>
              <a:t>14/03/2023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04CB2-C19F-4978-BDF8-ECF075DBDA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2594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FD7BE-CEEA-46FB-9F0D-31AE590E8E8B}" type="datetime1">
              <a:rPr lang="it-IT" smtClean="0"/>
              <a:t>14/03/2023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04CB2-C19F-4978-BDF8-ECF075DBDA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2728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7A4C3-E4F9-487C-B466-3AD16ADC0EBF}" type="datetime1">
              <a:rPr lang="it-IT" smtClean="0"/>
              <a:t>14/03/2023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04CB2-C19F-4978-BDF8-ECF075DBDA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0865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259F3-2F5B-44D2-B49A-5085C103103A}" type="datetime1">
              <a:rPr lang="it-IT" smtClean="0"/>
              <a:t>14/03/2023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04CB2-C19F-4978-BDF8-ECF075DBDA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550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7C72A-1474-4AE4-9FF4-35E2E035FDAA}" type="datetime1">
              <a:rPr lang="it-IT" smtClean="0"/>
              <a:t>14/03/2023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04CB2-C19F-4978-BDF8-ECF075DBDA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450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4FB76-719B-4B36-B62F-906B0E65A0F5}" type="datetime1">
              <a:rPr lang="it-IT" smtClean="0"/>
              <a:t>14/03/2023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04CB2-C19F-4978-BDF8-ECF075DBDA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7176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FFE8-3342-4C1B-9D50-E6E3F19AAC3B}" type="datetime1">
              <a:rPr lang="it-IT" smtClean="0"/>
              <a:t>14/03/2023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04CB2-C19F-4978-BDF8-ECF075DBDA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3098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BA0E6-C445-48B7-A83D-676677B55FB4}" type="datetime1">
              <a:rPr lang="it-IT" smtClean="0"/>
              <a:t>14/03/2023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1304CB2-C19F-4978-BDF8-ECF075DBDA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884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https://www.youtube.com/embed/PPuHmO_jIZA?feature=oembed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11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" name="Immagine 6" descr="Immagine che contiene montagna, erba, cielo, natura&#10;&#10;Descrizione generata automaticamente">
            <a:extLst>
              <a:ext uri="{FF2B5EF4-FFF2-40B4-BE49-F238E27FC236}">
                <a16:creationId xmlns:a16="http://schemas.microsoft.com/office/drawing/2014/main" id="{D92DD5EB-B953-482D-B986-E857799FD2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3" r="14399"/>
          <a:stretch/>
        </p:blipFill>
        <p:spPr>
          <a:xfrm>
            <a:off x="5467508" y="1133258"/>
            <a:ext cx="5294155" cy="4583016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FD5F3AF-E543-4141-A392-6414A0385E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526" y="559485"/>
            <a:ext cx="7356496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800" b="1" dirty="0">
                <a:solidFill>
                  <a:srgbClr val="92D050"/>
                </a:solidFill>
              </a:rPr>
              <a:t>GMB SRL  LAVORAZIONE LAMIERE</a:t>
            </a:r>
            <a:br>
              <a:rPr lang="en-US" sz="1800" b="1" dirty="0"/>
            </a:br>
            <a:br>
              <a:rPr lang="en-US" sz="1700" dirty="0"/>
            </a:br>
            <a:br>
              <a:rPr lang="en-US" sz="1700" dirty="0"/>
            </a:br>
            <a:endParaRPr lang="en-US" sz="17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C32CFCA-E9F6-4FC7-AA6E-47CCD3EB56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3918"/>
            <a:ext cx="5667520" cy="584294"/>
          </a:xfr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algn="l">
              <a:buFont typeface="Wingdings 3" charset="2"/>
              <a:buChar char=""/>
            </a:pPr>
            <a:endParaRPr lang="en-US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buFont typeface="Wingdings 3" charset="2"/>
              <a:buChar char=""/>
            </a:pPr>
            <a:endParaRPr lang="en-US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buFont typeface="Wingdings 3" charset="2"/>
              <a:buChar char=""/>
            </a:pPr>
            <a:endParaRPr lang="en-US" sz="40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5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8000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Tell us the idea, we think about the rest</a:t>
            </a:r>
          </a:p>
        </p:txBody>
      </p:sp>
      <p:cxnSp>
        <p:nvCxnSpPr>
          <p:cNvPr id="29" name="Straight Connector 23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A84A7120-0887-4484-B54E-6369DA073254}"/>
              </a:ext>
            </a:extLst>
          </p:cNvPr>
          <p:cNvSpPr/>
          <p:nvPr/>
        </p:nvSpPr>
        <p:spPr>
          <a:xfrm>
            <a:off x="635417" y="1755338"/>
            <a:ext cx="476355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en-US" dirty="0"/>
              <a:t>Founded in 2013 GMB Srl is </a:t>
            </a:r>
          </a:p>
          <a:p>
            <a:pPr rtl="0"/>
            <a:r>
              <a:rPr lang="en-US" dirty="0"/>
              <a:t>synonymous with ideas, design, cutting-edge technology and research</a:t>
            </a:r>
          </a:p>
          <a:p>
            <a:pPr rtl="0"/>
            <a:r>
              <a:rPr lang="en-US" dirty="0"/>
              <a:t>constant quality.</a:t>
            </a:r>
          </a:p>
          <a:p>
            <a:pPr rtl="0"/>
            <a:br>
              <a:rPr lang="en-US" dirty="0"/>
            </a:br>
            <a:r>
              <a:rPr lang="en-US" dirty="0"/>
              <a:t>Thanks to the use of innovative and customized management software</a:t>
            </a:r>
          </a:p>
          <a:p>
            <a:pPr rtl="0"/>
            <a:r>
              <a:rPr lang="en-US" dirty="0"/>
              <a:t>the entire production chain has an on-time control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68933C2-E614-D7A7-08BA-76DE09EC8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981" y="5745794"/>
            <a:ext cx="1005851" cy="1005851"/>
          </a:xfrm>
          <a:prstGeom prst="rect">
            <a:avLst/>
          </a:prstGeom>
        </p:spPr>
      </p:pic>
      <p:pic>
        <p:nvPicPr>
          <p:cNvPr id="9" name="Queen - We Are The Champions (minus)">
            <a:hlinkClick r:id="" action="ppaction://media"/>
            <a:extLst>
              <a:ext uri="{FF2B5EF4-FFF2-40B4-BE49-F238E27FC236}">
                <a16:creationId xmlns:a16="http://schemas.microsoft.com/office/drawing/2014/main" id="{BDB305D0-75A4-BCEE-E512-EC51D368FC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82424" y="64831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41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425">
        <p14:reveal/>
      </p:transition>
    </mc:Choice>
    <mc:Fallback>
      <p:transition spd="slow" advTm="44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F0AF6BE7-BEB1-4A94-A419-D4E1997C94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284" y="2228328"/>
            <a:ext cx="4579200" cy="2272758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B906120C-A666-4C33-3D88-EB039B901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695" y="5857546"/>
            <a:ext cx="1005851" cy="1005851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9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0" name="Isosceles Triangle 69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1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2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3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4" name="Isosceles Triangle 73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Isosceles Triangle 74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3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5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7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9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1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3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2FD552C-3A17-4EB9-9545-34F807D86A69}"/>
              </a:ext>
            </a:extLst>
          </p:cNvPr>
          <p:cNvSpPr/>
          <p:nvPr/>
        </p:nvSpPr>
        <p:spPr>
          <a:xfrm>
            <a:off x="842597" y="996963"/>
            <a:ext cx="40479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</a:rPr>
              <a:t>Eagle 20 </a:t>
            </a:r>
            <a:r>
              <a:rPr lang="it-IT" sz="54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</a:rPr>
              <a:t>kw</a:t>
            </a:r>
            <a:endParaRPr lang="it-IT" sz="5400" b="0" cap="none" spc="0" dirty="0">
              <a:ln w="0">
                <a:solidFill>
                  <a:schemeClr val="accent1">
                    <a:lumMod val="50000"/>
                  </a:schemeClr>
                </a:solidFill>
              </a:ln>
              <a:solidFill>
                <a:srgbClr val="FF0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D9C1686-E082-A8C8-A482-32913AF44E71}"/>
              </a:ext>
            </a:extLst>
          </p:cNvPr>
          <p:cNvSpPr txBox="1"/>
          <p:nvPr/>
        </p:nvSpPr>
        <p:spPr>
          <a:xfrm>
            <a:off x="736675" y="2445591"/>
            <a:ext cx="59350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Cutting speed : max 150 m/min.</a:t>
            </a:r>
          </a:p>
          <a:p>
            <a:r>
              <a:rPr lang="en-US" sz="2000" dirty="0"/>
              <a:t>Interpolated speed : 350 m/min.</a:t>
            </a:r>
          </a:p>
          <a:p>
            <a:r>
              <a:rPr lang="en-US" sz="2000" dirty="0"/>
              <a:t>Acceleration : 6G.</a:t>
            </a:r>
          </a:p>
          <a:p>
            <a:r>
              <a:rPr lang="en-US" sz="2000" dirty="0"/>
              <a:t>IPG Laser Sources: from 1 to 20 kW.</a:t>
            </a:r>
          </a:p>
          <a:p>
            <a:r>
              <a:rPr lang="en-US" sz="2000" dirty="0"/>
              <a:t>Fiber laser source.</a:t>
            </a:r>
          </a:p>
        </p:txBody>
      </p:sp>
      <p:pic>
        <p:nvPicPr>
          <p:cNvPr id="5" name="Elementi multimediali online 4" title="EAGLE 20kW laser machine - official release | #TheGameChangers">
            <a:hlinkClick r:id="" action="ppaction://media"/>
            <a:extLst>
              <a:ext uri="{FF2B5EF4-FFF2-40B4-BE49-F238E27FC236}">
                <a16:creationId xmlns:a16="http://schemas.microsoft.com/office/drawing/2014/main" id="{982ED174-D84B-C034-F423-6C63C6876D7A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3086993" y="4628352"/>
            <a:ext cx="3136404" cy="17720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721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8201">
        <p14:reveal/>
      </p:transition>
    </mc:Choice>
    <mc:Fallback>
      <p:transition spd="slow" advTm="382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34" objId="5"/>
        <p14:pauseEvt time="38201" objId="5"/>
        <p14:stopEvt time="38201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7F3B85C-DC1D-39E6-7F9E-52C86DF7BD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14562" y="1595269"/>
            <a:ext cx="4184034" cy="361670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4C973EC-386F-C9D4-7236-EDF86FF23073}"/>
              </a:ext>
            </a:extLst>
          </p:cNvPr>
          <p:cNvSpPr txBox="1"/>
          <p:nvPr/>
        </p:nvSpPr>
        <p:spPr>
          <a:xfrm>
            <a:off x="151640" y="1937786"/>
            <a:ext cx="62616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2000" b="1" dirty="0">
                <a:solidFill>
                  <a:srgbClr val="FF0000"/>
                </a:solidFill>
              </a:rPr>
              <a:t>with 4050 x 2060 mm work top and 8 KW power</a:t>
            </a:r>
          </a:p>
          <a:p>
            <a:pPr rtl="0"/>
            <a:endParaRPr lang="en-US" sz="2000" b="1" dirty="0">
              <a:solidFill>
                <a:srgbClr val="FF0000"/>
              </a:solidFill>
            </a:endParaRPr>
          </a:p>
          <a:p>
            <a:pPr rtl="0"/>
            <a:r>
              <a:rPr lang="en-US" sz="2000" dirty="0"/>
              <a:t>Higher performance at the same power</a:t>
            </a:r>
          </a:p>
          <a:p>
            <a:pPr rtl="0"/>
            <a:r>
              <a:rPr lang="en-US" sz="2000" dirty="0"/>
              <a:t>Efficiency and speed in machining</a:t>
            </a:r>
          </a:p>
          <a:p>
            <a:pPr rtl="0"/>
            <a:r>
              <a:rPr lang="en-US" sz="2000" dirty="0"/>
              <a:t>Flexibility in machining</a:t>
            </a:r>
          </a:p>
          <a:p>
            <a:pPr rtl="0"/>
            <a:r>
              <a:rPr lang="en-US" sz="2000" dirty="0"/>
              <a:t>Lower energy consumption at the same power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EA36711B-5F48-F1E5-A177-F32B3D4F8830}"/>
              </a:ext>
            </a:extLst>
          </p:cNvPr>
          <p:cNvSpPr/>
          <p:nvPr/>
        </p:nvSpPr>
        <p:spPr>
          <a:xfrm>
            <a:off x="72748" y="878549"/>
            <a:ext cx="641946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2700" cmpd="sng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</a:rPr>
              <a:t>Mitsubishi Fiber laser </a:t>
            </a:r>
            <a:endParaRPr lang="it-IT" sz="4800" b="1" cap="none" spc="0" dirty="0">
              <a:ln w="12700" cmpd="sng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87179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799">
        <p14:reveal/>
      </p:transition>
    </mc:Choice>
    <mc:Fallback>
      <p:transition spd="slow" advTm="2799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23D581B-3338-0978-4F08-ADD396368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92" y="5857170"/>
            <a:ext cx="1005851" cy="100585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DFBE17B-9D0A-51C2-DE3C-5CF9614A6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267" y="3137878"/>
            <a:ext cx="4212720" cy="3425350"/>
          </a:xfrm>
          <a:prstGeom prst="rect">
            <a:avLst/>
          </a:prstGeom>
        </p:spPr>
      </p:pic>
      <p:grpSp>
        <p:nvGrpSpPr>
          <p:cNvPr id="86" name="Group 41">
            <a:extLst>
              <a:ext uri="{FF2B5EF4-FFF2-40B4-BE49-F238E27FC236}">
                <a16:creationId xmlns:a16="http://schemas.microsoft.com/office/drawing/2014/main" id="{5EA39187-0197-4C1D-BE4A-06B353C7B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E0FD730-D6BC-440A-89CF-7AA0C22C2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1382DE6-64CB-4577-89E8-47941290A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23">
              <a:extLst>
                <a:ext uri="{FF2B5EF4-FFF2-40B4-BE49-F238E27FC236}">
                  <a16:creationId xmlns:a16="http://schemas.microsoft.com/office/drawing/2014/main" id="{3ABD17EF-A676-4770-A8C8-E83BA0230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Rectangle 25">
              <a:extLst>
                <a:ext uri="{FF2B5EF4-FFF2-40B4-BE49-F238E27FC236}">
                  <a16:creationId xmlns:a16="http://schemas.microsoft.com/office/drawing/2014/main" id="{380D4582-A9DE-4A6E-8537-EFC4F860C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D66B8CF3-0959-4E8D-8F3A-AF62F21D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Rectangle 27">
              <a:extLst>
                <a:ext uri="{FF2B5EF4-FFF2-40B4-BE49-F238E27FC236}">
                  <a16:creationId xmlns:a16="http://schemas.microsoft.com/office/drawing/2014/main" id="{97D4D559-2783-4E84-BB73-7F51D0235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8">
              <a:extLst>
                <a:ext uri="{FF2B5EF4-FFF2-40B4-BE49-F238E27FC236}">
                  <a16:creationId xmlns:a16="http://schemas.microsoft.com/office/drawing/2014/main" id="{8834FE36-E841-40B5-9465-1CFC99ED5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Rectangle 29">
              <a:extLst>
                <a:ext uri="{FF2B5EF4-FFF2-40B4-BE49-F238E27FC236}">
                  <a16:creationId xmlns:a16="http://schemas.microsoft.com/office/drawing/2014/main" id="{1A4197A1-AE79-4DC1-9E3A-845B40BA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326F6688-CBD0-42EE-9B90-25100FE89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EF23F9BB-FC2E-48BA-8E63-A4436C28D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Content Placeholder 10">
            <a:extLst>
              <a:ext uri="{FF2B5EF4-FFF2-40B4-BE49-F238E27FC236}">
                <a16:creationId xmlns:a16="http://schemas.microsoft.com/office/drawing/2014/main" id="{0BBDB485-2599-49AF-922E-68BF0177B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99581" y="1645246"/>
            <a:ext cx="3987275" cy="12768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400" dirty="0"/>
              <a:t>We have 9 hydraulic bending machines and an Express Bender paneling machine that automates all phases, reducing time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7" name="Straight Connector 53">
            <a:extLst>
              <a:ext uri="{FF2B5EF4-FFF2-40B4-BE49-F238E27FC236}">
                <a16:creationId xmlns:a16="http://schemas.microsoft.com/office/drawing/2014/main" id="{B1E889D8-B743-48CD-B570-DF8A2DD27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2887" y="4236854"/>
            <a:ext cx="454940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D6ECA285-1735-4731-9DB5-8B8389E79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16680">
            <a:off x="848345" y="480148"/>
            <a:ext cx="2962049" cy="2221537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7011149E-988C-7E6C-802B-1726F7B03FA5}"/>
              </a:ext>
            </a:extLst>
          </p:cNvPr>
          <p:cNvSpPr/>
          <p:nvPr/>
        </p:nvSpPr>
        <p:spPr>
          <a:xfrm>
            <a:off x="294526" y="3542912"/>
            <a:ext cx="49375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New </a:t>
            </a:r>
            <a:r>
              <a:rPr lang="it-IT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Starmatik</a:t>
            </a:r>
            <a:r>
              <a:rPr lang="it-IT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7D6DEA9-D57C-38EB-9BCD-9E1BB45F6865}"/>
              </a:ext>
            </a:extLst>
          </p:cNvPr>
          <p:cNvSpPr txBox="1"/>
          <p:nvPr/>
        </p:nvSpPr>
        <p:spPr>
          <a:xfrm>
            <a:off x="343265" y="4696866"/>
            <a:ext cx="39401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Robotic solution designed for the creation of a standard bending cell with high productivity for small parts.</a:t>
            </a:r>
            <a:endParaRPr lang="it-IT" sz="140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ADEE7BD6-35B3-36EF-6F2B-D08F74B7EF0E}"/>
              </a:ext>
            </a:extLst>
          </p:cNvPr>
          <p:cNvSpPr/>
          <p:nvPr/>
        </p:nvSpPr>
        <p:spPr>
          <a:xfrm>
            <a:off x="4587413" y="745895"/>
            <a:ext cx="3017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</a:rPr>
              <a:t>BENDING</a:t>
            </a:r>
            <a:endParaRPr lang="it-IT" sz="5400" b="1" cap="none" spc="0" dirty="0">
              <a:ln w="12700" cmpd="sng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98557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423">
        <p14:reveal/>
      </p:transition>
    </mc:Choice>
    <mc:Fallback>
      <p:transition spd="slow" advTm="2423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3509D86-8C17-3620-70C3-F88F58D9A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611" y="2439676"/>
            <a:ext cx="6401355" cy="1871634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20D5F279-73AA-340B-E039-C26955AF89F0}"/>
              </a:ext>
            </a:extLst>
          </p:cNvPr>
          <p:cNvSpPr/>
          <p:nvPr/>
        </p:nvSpPr>
        <p:spPr>
          <a:xfrm>
            <a:off x="1459872" y="1114937"/>
            <a:ext cx="3139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WELDING</a:t>
            </a:r>
            <a:endParaRPr lang="it-IT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2EC9510-365D-C905-3D3F-4E2808C79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81" y="5745794"/>
            <a:ext cx="1005851" cy="100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75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726">
        <p14:reveal/>
      </p:transition>
    </mc:Choice>
    <mc:Fallback>
      <p:transition spd="slow" advTm="3726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609CC2C1-2FE4-753A-230D-AF0BCC493B71}"/>
              </a:ext>
            </a:extLst>
          </p:cNvPr>
          <p:cNvSpPr txBox="1"/>
          <p:nvPr/>
        </p:nvSpPr>
        <p:spPr>
          <a:xfrm>
            <a:off x="8756609" y="6049925"/>
            <a:ext cx="38277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Contact: +390322063440</a:t>
            </a:r>
          </a:p>
          <a:p>
            <a:endParaRPr lang="it-IT" sz="1400" dirty="0"/>
          </a:p>
          <a:p>
            <a:r>
              <a:rPr lang="it-IT" sz="1400" dirty="0"/>
              <a:t>gmb@gmb-lavorazione-lamiere.com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3F86065-4CAF-65F0-1BE9-BF7EEFFB2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595" y="629945"/>
            <a:ext cx="3714355" cy="526147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BED0732-6CC2-E857-4B8C-E8A75C58C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638" y="553466"/>
            <a:ext cx="3714354" cy="526279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1A0BDEFD-3CF4-66B7-E96A-8291EBDFC5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81" y="5745794"/>
            <a:ext cx="1005851" cy="100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70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959">
        <p14:reveal/>
      </p:transition>
    </mc:Choice>
    <mc:Fallback>
      <p:transition spd="slow" advTm="959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6753565E-F102-1B0C-D30C-2C6AD3DB3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180" y="524539"/>
            <a:ext cx="3625674" cy="512217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0E72684-EB82-E27C-A7F5-7EAE1571F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088" y="397823"/>
            <a:ext cx="3711843" cy="536899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CFE4AF0-2CB4-13A6-8E81-457800AC0581}"/>
              </a:ext>
            </a:extLst>
          </p:cNvPr>
          <p:cNvSpPr txBox="1"/>
          <p:nvPr/>
        </p:nvSpPr>
        <p:spPr>
          <a:xfrm>
            <a:off x="9122369" y="5964128"/>
            <a:ext cx="38277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Contact: +390322063440</a:t>
            </a:r>
          </a:p>
          <a:p>
            <a:endParaRPr lang="it-IT" sz="1400" dirty="0"/>
          </a:p>
          <a:p>
            <a:r>
              <a:rPr lang="it-IT" sz="1400" dirty="0"/>
              <a:t>gmb@gmb-lavorazione-lamiere.com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100D220-B5A7-6496-8835-6E60DE47A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81" y="5745794"/>
            <a:ext cx="1005851" cy="100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143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96">
        <p14:reveal/>
      </p:transition>
    </mc:Choice>
    <mc:Fallback>
      <p:transition spd="slow" advTm="3296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Sfaccettatura">
  <a:themeElements>
    <a:clrScheme name="Sfaccettatur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188</Words>
  <Application>Microsoft Office PowerPoint</Application>
  <PresentationFormat>Widescreen</PresentationFormat>
  <Paragraphs>34</Paragraphs>
  <Slides>7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2" baseType="lpstr">
      <vt:lpstr>Arial</vt:lpstr>
      <vt:lpstr>Calibri</vt:lpstr>
      <vt:lpstr>Trebuchet MS</vt:lpstr>
      <vt:lpstr>Wingdings 3</vt:lpstr>
      <vt:lpstr>Sfaccettatura</vt:lpstr>
      <vt:lpstr>GMB SRL  LAVORAZIONE LAMIERE 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GMB SRL LAVORAZIONE LAMIERE</dc:title>
  <dc:creator>Sarah Lanseni</dc:creator>
  <cp:lastModifiedBy>Sarah Lanseni</cp:lastModifiedBy>
  <cp:revision>24</cp:revision>
  <cp:lastPrinted>2019-09-10T06:46:48Z</cp:lastPrinted>
  <dcterms:created xsi:type="dcterms:W3CDTF">2019-03-14T15:32:51Z</dcterms:created>
  <dcterms:modified xsi:type="dcterms:W3CDTF">2023-03-14T14:02:31Z</dcterms:modified>
</cp:coreProperties>
</file>