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A49"/>
    <a:srgbClr val="2B3284"/>
    <a:srgbClr val="EDB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2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4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3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1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2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9FD5-1DE3-4DD4-B658-DFBD7B72EF53}" type="datetimeFigureOut">
              <a:rPr lang="en-US" smtClean="0"/>
              <a:t>04-Dec-24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653E-B61E-4A3D-955E-E05E3FD92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0800995-99D4-488F-A615-9AB02E4B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121" y="2525834"/>
            <a:ext cx="2947757" cy="18063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32BEF-B9F7-4FDD-BC78-09599E3ED1A0}"/>
              </a:ext>
            </a:extLst>
          </p:cNvPr>
          <p:cNvSpPr txBox="1"/>
          <p:nvPr/>
        </p:nvSpPr>
        <p:spPr>
          <a:xfrm>
            <a:off x="4589928" y="6347011"/>
            <a:ext cx="301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aleway" panose="020B0503030101060003" pitchFamily="34" charset="0"/>
              </a:rPr>
              <a:t>www.officinesefa.it</a:t>
            </a:r>
          </a:p>
        </p:txBody>
      </p:sp>
    </p:spTree>
    <p:extLst>
      <p:ext uri="{BB962C8B-B14F-4D97-AF65-F5344CB8AC3E}">
        <p14:creationId xmlns:p14="http://schemas.microsoft.com/office/powerpoint/2010/main" val="428681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8D15FB-2170-4BDB-B840-E8808D5A6322}"/>
              </a:ext>
            </a:extLst>
          </p:cNvPr>
          <p:cNvSpPr txBox="1"/>
          <p:nvPr/>
        </p:nvSpPr>
        <p:spPr>
          <a:xfrm>
            <a:off x="254597" y="4550485"/>
            <a:ext cx="462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BE26"/>
                </a:solidFill>
                <a:latin typeface="Raleway" panose="020B0503030101060003" pitchFamily="34" charset="0"/>
              </a:rPr>
              <a:t>Technology,</a:t>
            </a:r>
          </a:p>
          <a:p>
            <a:r>
              <a:rPr lang="en-US" sz="4000" dirty="0">
                <a:solidFill>
                  <a:schemeClr val="bg1"/>
                </a:solidFill>
                <a:latin typeface="Raleway" panose="020B0503030101060003" pitchFamily="34" charset="0"/>
              </a:rPr>
              <a:t>innovation,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70A9E-49A7-4F52-8F4F-C0622CFFA1B9}"/>
              </a:ext>
            </a:extLst>
          </p:cNvPr>
          <p:cNvSpPr txBox="1"/>
          <p:nvPr/>
        </p:nvSpPr>
        <p:spPr>
          <a:xfrm>
            <a:off x="6063726" y="3270327"/>
            <a:ext cx="262307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Thanks to a dynamic team of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experts and enthusiasts, we are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capable of tackling any challenges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with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determination and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professionality, to ensure the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highest quality and precision of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our services.</a:t>
            </a:r>
            <a:endParaRPr lang="tr-TR" sz="105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en-GB" sz="105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We strongly believe that building a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partnership with our clients is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essential for achieving joint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success, and it's this that sets us</a:t>
            </a:r>
            <a:r>
              <a:rPr lang="tr-TR" sz="105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050" dirty="0">
                <a:solidFill>
                  <a:srgbClr val="1D1A49"/>
                </a:solidFill>
                <a:latin typeface="Raleway" panose="020B0503030101060003" pitchFamily="34" charset="0"/>
              </a:rPr>
              <a:t>apart from other providers.</a:t>
            </a:r>
            <a:endParaRPr lang="en-US" sz="105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5FF605-2787-4A37-A38B-4D9DE7A0C7AF}"/>
              </a:ext>
            </a:extLst>
          </p:cNvPr>
          <p:cNvSpPr txBox="1"/>
          <p:nvPr/>
        </p:nvSpPr>
        <p:spPr>
          <a:xfrm>
            <a:off x="8830034" y="129091"/>
            <a:ext cx="334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DBE26"/>
                </a:solidFill>
                <a:latin typeface="Raleway SemiBold" panose="020B0703030101060003" pitchFamily="34" charset="0"/>
              </a:rPr>
              <a:t>We want to be your ideal</a:t>
            </a:r>
            <a:r>
              <a:rPr lang="tr-TR" dirty="0">
                <a:solidFill>
                  <a:srgbClr val="EDBE26"/>
                </a:solidFill>
                <a:latin typeface="Raleway SemiBold" panose="020B0703030101060003" pitchFamily="34" charset="0"/>
              </a:rPr>
              <a:t> </a:t>
            </a:r>
            <a:r>
              <a:rPr lang="en-GB" dirty="0">
                <a:solidFill>
                  <a:srgbClr val="EDBE26"/>
                </a:solidFill>
                <a:latin typeface="Raleway SemiBold" panose="020B0703030101060003" pitchFamily="34" charset="0"/>
              </a:rPr>
              <a:t>partner, not just a supplier.</a:t>
            </a:r>
            <a:endParaRPr lang="en-US" dirty="0">
              <a:solidFill>
                <a:srgbClr val="EDBE26"/>
              </a:solidFill>
              <a:latin typeface="Raleway SemiBold" panose="020B07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8D471-6059-4EE1-BEB9-483132107E2F}"/>
              </a:ext>
            </a:extLst>
          </p:cNvPr>
          <p:cNvSpPr txBox="1"/>
          <p:nvPr/>
        </p:nvSpPr>
        <p:spPr>
          <a:xfrm>
            <a:off x="8830033" y="1181512"/>
            <a:ext cx="3209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Raleway" panose="020B0503030101060003" pitchFamily="34" charset="0"/>
              </a:rPr>
              <a:t>Flexibility and skill are our trademark so that we can personalize our services</a:t>
            </a:r>
            <a:r>
              <a:rPr lang="tr-TR" sz="14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Raleway" panose="020B0503030101060003" pitchFamily="34" charset="0"/>
              </a:rPr>
              <a:t>based on your needs, with precision and a</a:t>
            </a:r>
            <a:r>
              <a:rPr lang="tr-TR" sz="14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latin typeface="Raleway" panose="020B0503030101060003" pitchFamily="34" charset="0"/>
              </a:rPr>
              <a:t>guarantee of excellence.</a:t>
            </a:r>
            <a:endParaRPr lang="en-US" sz="14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5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5AD9D-69E0-4D27-AC62-98BBD84430A4}"/>
              </a:ext>
            </a:extLst>
          </p:cNvPr>
          <p:cNvSpPr txBox="1"/>
          <p:nvPr/>
        </p:nvSpPr>
        <p:spPr>
          <a:xfrm>
            <a:off x="5151120" y="1043435"/>
            <a:ext cx="4577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aleway SemiBold" panose="020B0703030101060003" pitchFamily="34" charset="0"/>
              </a:rPr>
              <a:t>Products and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77B4D-656F-4012-8E33-192708E3C0A5}"/>
              </a:ext>
            </a:extLst>
          </p:cNvPr>
          <p:cNvSpPr txBox="1"/>
          <p:nvPr/>
        </p:nvSpPr>
        <p:spPr>
          <a:xfrm>
            <a:off x="168532" y="2926046"/>
            <a:ext cx="2294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EDBE26"/>
                </a:solidFill>
                <a:latin typeface="Raleway" panose="020B0503030101060003" pitchFamily="34" charset="0"/>
              </a:rPr>
              <a:t>Why choose us as your ideal</a:t>
            </a:r>
            <a:r>
              <a:rPr lang="tr-TR" dirty="0">
                <a:solidFill>
                  <a:srgbClr val="EDBE26"/>
                </a:solidFill>
                <a:latin typeface="Raleway" panose="020B0503030101060003" pitchFamily="34" charset="0"/>
              </a:rPr>
              <a:t> </a:t>
            </a:r>
            <a:r>
              <a:rPr lang="en-GB" dirty="0">
                <a:solidFill>
                  <a:srgbClr val="EDBE26"/>
                </a:solidFill>
                <a:latin typeface="Raleway" panose="020B0503030101060003" pitchFamily="34" charset="0"/>
              </a:rPr>
              <a:t>partner?</a:t>
            </a:r>
            <a:endParaRPr lang="en-US" dirty="0">
              <a:solidFill>
                <a:srgbClr val="EDBE26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4284B-7A33-4145-9BE0-BA9F91C2A382}"/>
              </a:ext>
            </a:extLst>
          </p:cNvPr>
          <p:cNvSpPr txBox="1"/>
          <p:nvPr/>
        </p:nvSpPr>
        <p:spPr>
          <a:xfrm>
            <a:off x="168533" y="4001811"/>
            <a:ext cx="2294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Because we offer full support at every step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of the process, from planning right up to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delivery of the finished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and/or assembled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product.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We manufacture all types of material and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carry out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turning, milling, grinding and</a:t>
            </a: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electrical discharge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machining including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heat treatments and coatings.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B7247-B26C-4A44-9467-12D72C733908}"/>
              </a:ext>
            </a:extLst>
          </p:cNvPr>
          <p:cNvSpPr txBox="1"/>
          <p:nvPr/>
        </p:nvSpPr>
        <p:spPr>
          <a:xfrm>
            <a:off x="5613696" y="292604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D1A49"/>
                </a:solidFill>
                <a:latin typeface="Raleway SemiBold" panose="020B0703030101060003" pitchFamily="34" charset="0"/>
              </a:rPr>
              <a:t>Our facilities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A91D4-E08D-4464-8D1A-CCE89127F128}"/>
              </a:ext>
            </a:extLst>
          </p:cNvPr>
          <p:cNvSpPr txBox="1"/>
          <p:nvPr/>
        </p:nvSpPr>
        <p:spPr>
          <a:xfrm>
            <a:off x="5620864" y="3359822"/>
            <a:ext cx="41737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1D1A49"/>
                </a:solidFill>
                <a:latin typeface="Raleway" panose="020B0503030101060003" pitchFamily="34" charset="0"/>
              </a:rPr>
              <a:t>SEFA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 has grown continuously since 2001 and now</a:t>
            </a:r>
          </a:p>
          <a:p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boasts over 80 collaborators and 2 production sites,</a:t>
            </a:r>
          </a:p>
          <a:p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both located in Molfetta (BA), Italy: the first covering</a:t>
            </a:r>
          </a:p>
          <a:p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2800 m2, was opened in 2009 and the second,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encompassing 1200 m2, was opened in 2018. These spaces allow us to maximize our efficiency and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productivity, creating a comfortable working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environment, affording our employees safety, quality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and flexibility.</a:t>
            </a:r>
            <a:endParaRPr lang="tr-TR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tr-TR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tr-TR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These are the basic principles underpinning the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formation of </a:t>
            </a:r>
            <a:r>
              <a:rPr lang="en-GB" sz="1200" dirty="0" err="1">
                <a:solidFill>
                  <a:srgbClr val="1D1A49"/>
                </a:solidFill>
                <a:latin typeface="Raleway" panose="020B0503030101060003" pitchFamily="34" charset="0"/>
              </a:rPr>
              <a:t>SEFA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.</a:t>
            </a:r>
            <a:endParaRPr lang="tr-TR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en-GB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en-GB" sz="1200" dirty="0" err="1">
                <a:solidFill>
                  <a:srgbClr val="1D1A49"/>
                </a:solidFill>
                <a:latin typeface="Raleway" panose="020B0503030101060003" pitchFamily="34" charset="0"/>
              </a:rPr>
              <a:t>SEFA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 is ISO 9001:2015 certified, thus meeting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international management standards in terms of</a:t>
            </a:r>
            <a:r>
              <a:rPr lang="tr-TR" sz="12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rgbClr val="1D1A49"/>
                </a:solidFill>
                <a:latin typeface="Raleway" panose="020B0503030101060003" pitchFamily="34" charset="0"/>
              </a:rPr>
              <a:t>production, quality, environment and safety.</a:t>
            </a:r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104017-9911-4DB4-9233-5D3CFEC993C9}"/>
              </a:ext>
            </a:extLst>
          </p:cNvPr>
          <p:cNvSpPr txBox="1"/>
          <p:nvPr/>
        </p:nvSpPr>
        <p:spPr>
          <a:xfrm>
            <a:off x="374720" y="806792"/>
            <a:ext cx="585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aleway SemiBold" panose="020B0703030101060003" pitchFamily="34" charset="0"/>
              </a:rPr>
              <a:t>Our fleet of machinery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4187E1D-62AF-4B8A-B9C6-6769FDBFF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487789" y="1290916"/>
            <a:ext cx="3922844" cy="601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B886B-53C8-4D9C-8C26-C966CEE1D8E9}"/>
              </a:ext>
            </a:extLst>
          </p:cNvPr>
          <p:cNvSpPr txBox="1"/>
          <p:nvPr/>
        </p:nvSpPr>
        <p:spPr>
          <a:xfrm>
            <a:off x="225255" y="1826432"/>
            <a:ext cx="1181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Thanks to a wide range of technologically advanced machinery,</a:t>
            </a:r>
            <a:r>
              <a:rPr lang="tr-TR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 </a:t>
            </a:r>
            <a:r>
              <a:rPr lang="en-GB" sz="1600" dirty="0">
                <a:solidFill>
                  <a:srgbClr val="2B3284"/>
                </a:solidFill>
                <a:latin typeface="Raleway SemiBold" panose="020B0703030101060003" pitchFamily="34" charset="0"/>
              </a:rPr>
              <a:t>we are able to meet our clients' most specific requirements.</a:t>
            </a:r>
            <a:endParaRPr lang="en-US" sz="1600" dirty="0">
              <a:solidFill>
                <a:srgbClr val="2B3284"/>
              </a:solidFill>
              <a:latin typeface="Raleway SemiBold" panose="020B07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FEC2F-A889-45BA-A7A0-F6747DC3DB01}"/>
              </a:ext>
            </a:extLst>
          </p:cNvPr>
          <p:cNvSpPr txBox="1"/>
          <p:nvPr/>
        </p:nvSpPr>
        <p:spPr>
          <a:xfrm>
            <a:off x="225255" y="2889428"/>
            <a:ext cx="40359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Our fleet of machinery comprises over 40 units and is</a:t>
            </a: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made up of: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Turning: 3 to 5 axes </a:t>
            </a:r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Ømax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 850 x 2000 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Milling: 3 to 5 axes max length 1650 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Grinding: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	</a:t>
            </a:r>
            <a:r>
              <a:rPr lang="sv-SE" sz="1200" dirty="0">
                <a:solidFill>
                  <a:schemeClr val="bg1"/>
                </a:solidFill>
                <a:latin typeface="Raleway" panose="020B0503030101060003" pitchFamily="34" charset="0"/>
              </a:rPr>
              <a:t>Cylindrical Ø450 x 1500 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	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vertical up to Ø1200 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	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surface grinding up to 1600 mm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Die sinking and wire cutting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</a:p>
          <a:p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   </a:t>
            </a: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EDM Machines    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Small hole driller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You can view our entire machinery range on our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website.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37ADA-E75A-4BFF-8DE2-AD90E4DBB110}"/>
              </a:ext>
            </a:extLst>
          </p:cNvPr>
          <p:cNvSpPr txBox="1"/>
          <p:nvPr/>
        </p:nvSpPr>
        <p:spPr>
          <a:xfrm>
            <a:off x="9172683" y="2743165"/>
            <a:ext cx="275754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With our 2 high-tech measurement rooms, we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optimize the efficiency and quality of our products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using advanced, specific instrumentation.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SEFA's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 testing room includes 3 three-dimensional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measuring machines (including 2 Mitutoyo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machines and 1 ZEISS </a:t>
            </a:r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PRISMO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-ULTRA) and a </a:t>
            </a:r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Mahr</a:t>
            </a:r>
            <a:endParaRPr lang="en-GB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formtester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. Two advanced devices ensuring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extremely accurate and reliable quality control.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Putting your trust in us means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choosing high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standards of quality, flexibility and precision.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The client at the forefront.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EBCEB7-C897-4049-AB19-8E0C49240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442912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D5948-BFB5-4160-BC90-C87498F989B6}"/>
              </a:ext>
            </a:extLst>
          </p:cNvPr>
          <p:cNvSpPr txBox="1"/>
          <p:nvPr/>
        </p:nvSpPr>
        <p:spPr>
          <a:xfrm>
            <a:off x="147014" y="236635"/>
            <a:ext cx="39624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SEFA's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 evolution is primarily guided by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the requirements of its clients. Our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commitment to maintaining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excellence and our desire for continual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improvement are underpinned by our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readiness to fulfil any requirements set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out by our clients.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SEFA's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 focus is long-term strategies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involving the provision of small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production batches with the assembly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of key components.</a:t>
            </a:r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GB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Constantly growing and innovating,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SEFA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 is able to successfully handle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any production challenges and always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provide the best results possible.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1154F-BEB3-4D0B-91E8-4D12C8E6A1FE}"/>
              </a:ext>
            </a:extLst>
          </p:cNvPr>
          <p:cNvSpPr txBox="1"/>
          <p:nvPr/>
        </p:nvSpPr>
        <p:spPr>
          <a:xfrm>
            <a:off x="8282118" y="159411"/>
            <a:ext cx="3962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It's true that we rely on a range of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high-performance machines, but it's the human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touch that is at the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forefront of everything we do.</a:t>
            </a:r>
          </a:p>
          <a:p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A training centre of excellence, the </a:t>
            </a:r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SEFA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Academy works in collaboration with Italy’s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Training and Consultancy Centre of the Chamber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of Commerce (</a:t>
            </a:r>
            <a:r>
              <a:rPr lang="en-GB" sz="1200" dirty="0" err="1">
                <a:solidFill>
                  <a:schemeClr val="bg1"/>
                </a:solidFill>
                <a:latin typeface="Raleway" panose="020B0503030101060003" pitchFamily="34" charset="0"/>
              </a:rPr>
              <a:t>IFOA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), a certifying body, to issue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students with "Product and Processes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Development Techniques" certification.</a:t>
            </a:r>
          </a:p>
          <a:p>
            <a:endParaRPr lang="tr-TR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Basic and specialist subjects are covered with a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focus on safety, with the aim of training</a:t>
            </a:r>
            <a:r>
              <a:rPr lang="tr-TR" sz="1200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</a:rPr>
              <a:t>professionals who are as skilled as they are meticulous.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37251-27AA-402A-BE84-ACDF8AD133B7}"/>
              </a:ext>
            </a:extLst>
          </p:cNvPr>
          <p:cNvSpPr txBox="1"/>
          <p:nvPr/>
        </p:nvSpPr>
        <p:spPr>
          <a:xfrm>
            <a:off x="4340715" y="4357583"/>
            <a:ext cx="3000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1D1A49"/>
                </a:solidFill>
                <a:latin typeface="Raleway" panose="020B0503030101060003" pitchFamily="34" charset="0"/>
              </a:rPr>
              <a:t>It's precisely this continuous</a:t>
            </a:r>
            <a:r>
              <a:rPr lang="tr-TR" sz="14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400" dirty="0">
                <a:solidFill>
                  <a:srgbClr val="1D1A49"/>
                </a:solidFill>
                <a:latin typeface="Raleway" panose="020B0503030101060003" pitchFamily="34" charset="0"/>
              </a:rPr>
              <a:t>growth that has led to the</a:t>
            </a:r>
            <a:r>
              <a:rPr lang="tr-TR" sz="14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400" dirty="0">
                <a:solidFill>
                  <a:srgbClr val="1D1A49"/>
                </a:solidFill>
                <a:latin typeface="Raleway" panose="020B0503030101060003" pitchFamily="34" charset="0"/>
              </a:rPr>
              <a:t>creation of an Academy</a:t>
            </a:r>
            <a:r>
              <a:rPr lang="tr-TR" sz="1400" dirty="0">
                <a:solidFill>
                  <a:srgbClr val="1D1A49"/>
                </a:solidFill>
                <a:latin typeface="Raleway" panose="020B0503030101060003" pitchFamily="34" charset="0"/>
              </a:rPr>
              <a:t> </a:t>
            </a:r>
            <a:r>
              <a:rPr lang="en-GB" sz="1400" dirty="0">
                <a:solidFill>
                  <a:srgbClr val="1D1A49"/>
                </a:solidFill>
                <a:latin typeface="Raleway" panose="020B0503030101060003" pitchFamily="34" charset="0"/>
              </a:rPr>
              <a:t>dedicated to training our</a:t>
            </a:r>
          </a:p>
          <a:p>
            <a:r>
              <a:rPr lang="en-GB" sz="1400" dirty="0">
                <a:solidFill>
                  <a:srgbClr val="1D1A49"/>
                </a:solidFill>
                <a:latin typeface="Raleway" panose="020B0503030101060003" pitchFamily="34" charset="0"/>
              </a:rPr>
              <a:t>future workforce.</a:t>
            </a:r>
            <a:endParaRPr lang="en-US" sz="14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D617F-4EDB-46FE-9E0D-4722E0B68EBB}"/>
              </a:ext>
            </a:extLst>
          </p:cNvPr>
          <p:cNvSpPr txBox="1"/>
          <p:nvPr/>
        </p:nvSpPr>
        <p:spPr>
          <a:xfrm>
            <a:off x="147014" y="6045770"/>
            <a:ext cx="78889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Raleway SemiBold" panose="020B0703030101060003" pitchFamily="34" charset="0"/>
              </a:rPr>
              <a:t>BECAUSE, HERE AT </a:t>
            </a:r>
            <a:r>
              <a:rPr lang="en-GB" sz="2600" dirty="0" err="1">
                <a:solidFill>
                  <a:schemeClr val="bg1"/>
                </a:solidFill>
                <a:latin typeface="Raleway SemiBold" panose="020B0703030101060003" pitchFamily="34" charset="0"/>
              </a:rPr>
              <a:t>SEFA</a:t>
            </a:r>
            <a:r>
              <a:rPr lang="en-GB" sz="2600" dirty="0">
                <a:solidFill>
                  <a:schemeClr val="bg1"/>
                </a:solidFill>
                <a:latin typeface="Raleway SemiBold" panose="020B0703030101060003" pitchFamily="34" charset="0"/>
              </a:rPr>
              <a:t>, WE LOOK TO THE FUTURE</a:t>
            </a:r>
            <a:endParaRPr lang="en-US" sz="26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5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0E48C2-2824-4D44-AC43-16E12986FF23}"/>
              </a:ext>
            </a:extLst>
          </p:cNvPr>
          <p:cNvSpPr txBox="1"/>
          <p:nvPr/>
        </p:nvSpPr>
        <p:spPr>
          <a:xfrm>
            <a:off x="4410633" y="150574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aleway SemiBold" panose="020B0703030101060003" pitchFamily="34" charset="0"/>
              </a:rPr>
              <a:t>PARCO MACCHINE /  MACHINERY</a:t>
            </a:r>
            <a:endParaRPr lang="en-US" sz="12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246CD-A83E-4E01-8ED4-767ACF90B9D9}"/>
              </a:ext>
            </a:extLst>
          </p:cNvPr>
          <p:cNvSpPr txBox="1"/>
          <p:nvPr/>
        </p:nvSpPr>
        <p:spPr>
          <a:xfrm>
            <a:off x="787099" y="485854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TIPO DI MACCHINA  /  TYPE OF MACHINE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70935-24A6-4861-BCE1-7BECCDD888CE}"/>
              </a:ext>
            </a:extLst>
          </p:cNvPr>
          <p:cNvSpPr txBox="1"/>
          <p:nvPr/>
        </p:nvSpPr>
        <p:spPr>
          <a:xfrm>
            <a:off x="776340" y="874886"/>
            <a:ext cx="418293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TORNIO CNC / CNC TURNING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TORNIO CNC / CNC TURNING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TORNIO CNC / CNC TURNING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TORNIO CNC / CNC TURNING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TORNIO CNC / CNC TURNING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TORNIO CNC / CNC TURNING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MULTITASKING CNC / CNC MULTITASKING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MULTITASKING CNC / CNC MULTITASKING MACHINE</a:t>
            </a:r>
            <a:endParaRPr lang="en-US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D4370-96A1-4519-AC1A-5D79156D8D1F}"/>
              </a:ext>
            </a:extLst>
          </p:cNvPr>
          <p:cNvSpPr txBox="1"/>
          <p:nvPr/>
        </p:nvSpPr>
        <p:spPr>
          <a:xfrm>
            <a:off x="5141259" y="874885"/>
            <a:ext cx="346485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DOOSAN PUMA V8300M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DOOSAN PUMA 5100 LY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DOOSAN PUMA GT3100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DOOSAN PUMA 3100 LY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DMG NLX 2500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MAZAK VTC 530C 3X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DOOSAN MYNX 7500-II 3X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OKUMA  GENOS M660-VE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MAZAK NEXUS 510C 3X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OKUMA MU6300VL 5X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MAZAK VARIAXIS j600 5X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OKUMA MB-5000HII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MAZAK VARIAXIS  730 5X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FRESATRICE CNC / CNC MILLING MACHINE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MAZAK INTEGREX 400 IV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MAZAK INTEGREX 400 IVX 1500U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0A7B0-E023-452E-9270-7A7BAC502BFB}"/>
              </a:ext>
            </a:extLst>
          </p:cNvPr>
          <p:cNvSpPr txBox="1"/>
          <p:nvPr/>
        </p:nvSpPr>
        <p:spPr>
          <a:xfrm>
            <a:off x="5141259" y="481309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DESCRIZIONE  /  DESCRIPTION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A6841-5A73-4D39-BC05-50D768290D90}"/>
              </a:ext>
            </a:extLst>
          </p:cNvPr>
          <p:cNvSpPr txBox="1"/>
          <p:nvPr/>
        </p:nvSpPr>
        <p:spPr>
          <a:xfrm>
            <a:off x="8818133" y="874885"/>
            <a:ext cx="346485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Ø830mm; max L=690mm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Ø650mm; L=2000mm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Ø480mm; L=750mm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Ø420mm; max L=1280mm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Ø400mm; max L=700mm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Ø380mm; L=575mm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X=1740mm; Y=530mm; Z=510mm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X=1525; Y=770mm; Z=625mm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X=1500mm; Y= 660mm; Z=660mm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X=1050mm; Y=510mm;  Z=510mm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X=925mm; Y=1050mm; Z=600mm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X=850mm; Y=660mm; Z=610mm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X=760mm; Y=760mm; Z=810mm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X=730mm; Y=850mm; Z=560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Ø760 ; max L=1500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Ø760 ; max L=1500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0D8D7-F418-44E3-B380-8E7226CD355C}"/>
              </a:ext>
            </a:extLst>
          </p:cNvPr>
          <p:cNvSpPr txBox="1"/>
          <p:nvPr/>
        </p:nvSpPr>
        <p:spPr>
          <a:xfrm>
            <a:off x="8821267" y="485696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CORSE  /  GUIDES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1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E97D4-4422-446A-A8A8-EDBC1C0ED5AD}"/>
              </a:ext>
            </a:extLst>
          </p:cNvPr>
          <p:cNvSpPr txBox="1"/>
          <p:nvPr/>
        </p:nvSpPr>
        <p:spPr>
          <a:xfrm>
            <a:off x="4410633" y="150574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aleway SemiBold" panose="020B0703030101060003" pitchFamily="34" charset="0"/>
              </a:rPr>
              <a:t>PARCO MACCHINE /  MACHINERY</a:t>
            </a:r>
            <a:endParaRPr lang="en-US" sz="12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D8C9A-67A2-4E26-87B6-89DC7920A4F1}"/>
              </a:ext>
            </a:extLst>
          </p:cNvPr>
          <p:cNvSpPr txBox="1"/>
          <p:nvPr/>
        </p:nvSpPr>
        <p:spPr>
          <a:xfrm>
            <a:off x="787099" y="485854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TIPO DI MACCHINA  /  TYPE OF MACHINE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F2CF6-F9F9-4948-B0D4-7FE97780006C}"/>
              </a:ext>
            </a:extLst>
          </p:cNvPr>
          <p:cNvSpPr txBox="1"/>
          <p:nvPr/>
        </p:nvSpPr>
        <p:spPr>
          <a:xfrm>
            <a:off x="776340" y="874886"/>
            <a:ext cx="490369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MULTITASKING CNC / CNC MULTITASKING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MULTITASKING CNC / CNC MULTITASKING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2 X RETTIFICA VERTICALE CNC / 2 X VERTICAL CNC GRINDING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CNC / CNC GRINDING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CNC / CNC GRINDING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CNC / CNC GRINDING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MANUALE / CONVENTIONAL GRINDING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MANUALE / CONVENTIONAL GRINDING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MANUALE / CONVENTIONAL GRINDING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MANUALE / CONVENTIONAL GRINDING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TANGENZIALE  CNC / CNC FLAT GRINDING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RETTIFICA TANGENZIALE  CNC / CNC FLAT GRINDING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AFFILATRICE / SHARPERNING GRINDING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ELETTROEROSIONE / EDM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ELETTROEROSIONE / EDM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ELETTROEROSIONE / EDM </a:t>
            </a:r>
            <a:endParaRPr lang="en-US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C3982-589B-4E8D-84A7-11083D5D7C98}"/>
              </a:ext>
            </a:extLst>
          </p:cNvPr>
          <p:cNvSpPr txBox="1"/>
          <p:nvPr/>
        </p:nvSpPr>
        <p:spPr>
          <a:xfrm>
            <a:off x="5981252" y="874885"/>
            <a:ext cx="262486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MAZAK INTEGREX 400IS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OKUMA MULTUS B400II 2000 4.0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MAS VGM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TACCHELLA ELEKTRA PLUS 1523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STUDER S33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STUDER S30 LEAN PRO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GIORIA RHN 1000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TACCHELLA 1018U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TACCHELLA R3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TACCHELLA 1018UM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ZIERSCH ZT612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ROSA ERMANDO LR16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MAJEVICA OM 600 / TACCHELLA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MITSUBISHI MV 2400 R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AGIE PROGRESS 2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AGIE  TUFFO MONDO STAR 50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C70A9-9113-4293-B8FE-C4D2AB143FAE}"/>
              </a:ext>
            </a:extLst>
          </p:cNvPr>
          <p:cNvSpPr txBox="1"/>
          <p:nvPr/>
        </p:nvSpPr>
        <p:spPr>
          <a:xfrm>
            <a:off x="5865878" y="485696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DESCRIZIONE  /  DESCRIPTION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AD503-B266-4352-A37B-31921FF41182}"/>
              </a:ext>
            </a:extLst>
          </p:cNvPr>
          <p:cNvSpPr txBox="1"/>
          <p:nvPr/>
        </p:nvSpPr>
        <p:spPr>
          <a:xfrm>
            <a:off x="8818133" y="874885"/>
            <a:ext cx="346485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Ø760 ; max L=1500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Ø710mm; max L=2000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Ø1250mm; max H=700mm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Ø450mm; max L=1500mm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maxØ300; max L=1000mm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Ø300; max L=300mm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Ø330mm; max L=1000mm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Ø360mm; L=1000mm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X=430mm; Y=220mm; Z=350mm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Ø360mm; L=1000mm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X=1000mm; Y=600mm; Z=600mm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X=1650mm; Y=720mm; Z=550mm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X=400mm; Y=300mm; Z=300mm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X=600mm; Y=400mm; Z=425mm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X=350mm; Y=250mm; Z=250mm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X=500mm; Y=350mm; Z=350mm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2F3E1-873C-4F3D-928E-DC8A6575477E}"/>
              </a:ext>
            </a:extLst>
          </p:cNvPr>
          <p:cNvSpPr txBox="1"/>
          <p:nvPr/>
        </p:nvSpPr>
        <p:spPr>
          <a:xfrm>
            <a:off x="8821267" y="485696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CORSE  /  GUIDES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2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49213C-0AA4-453A-B036-A7BDC5379363}"/>
              </a:ext>
            </a:extLst>
          </p:cNvPr>
          <p:cNvSpPr txBox="1"/>
          <p:nvPr/>
        </p:nvSpPr>
        <p:spPr>
          <a:xfrm>
            <a:off x="4410633" y="150574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Raleway SemiBold" panose="020B0703030101060003" pitchFamily="34" charset="0"/>
              </a:rPr>
              <a:t>PARCO MACCHINE /  MACHINERY</a:t>
            </a:r>
            <a:endParaRPr lang="en-US" sz="1200" dirty="0">
              <a:solidFill>
                <a:schemeClr val="bg1"/>
              </a:solidFill>
              <a:latin typeface="Raleway SemiBold" panose="020B07030301010600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B77A4-59BF-4072-9C00-A4CB44C326B6}"/>
              </a:ext>
            </a:extLst>
          </p:cNvPr>
          <p:cNvSpPr txBox="1"/>
          <p:nvPr/>
        </p:nvSpPr>
        <p:spPr>
          <a:xfrm>
            <a:off x="393105" y="485854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TIPO DI MACCHINA  /  TYPE OF MACHINE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82260-1CF3-449F-858A-FE363539F117}"/>
              </a:ext>
            </a:extLst>
          </p:cNvPr>
          <p:cNvSpPr txBox="1"/>
          <p:nvPr/>
        </p:nvSpPr>
        <p:spPr>
          <a:xfrm>
            <a:off x="382346" y="874886"/>
            <a:ext cx="5017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EDM MICROFORATRICE / EDM DRILLING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4 X TORNIO MANUALE / CONVENTIONAL TURNING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4 X FRESATRICE MANUALE / CONVENTIONAL MILLING MACHINE</a:t>
            </a:r>
            <a:endParaRPr lang="en-US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EEB5B4-D443-4F14-B3F9-D4D96D295AAD}"/>
              </a:ext>
            </a:extLst>
          </p:cNvPr>
          <p:cNvSpPr txBox="1"/>
          <p:nvPr/>
        </p:nvSpPr>
        <p:spPr>
          <a:xfrm>
            <a:off x="5553308" y="874885"/>
            <a:ext cx="3464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OCEAN RIVER 35HP1 / MICRO EDM DRILLING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OMG ZANOLETTI / CMT URSUS HP300 / CMT URSUS HP200 / CASTOR 255VS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ITAMA FV15 VS  / BONZA  IT 2 VS / BONZA  IT 2 VS / WIKERS PBM-4VS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6BA28-C0BF-424B-BE9C-8C4F5C2A0011}"/>
              </a:ext>
            </a:extLst>
          </p:cNvPr>
          <p:cNvSpPr txBox="1"/>
          <p:nvPr/>
        </p:nvSpPr>
        <p:spPr>
          <a:xfrm>
            <a:off x="5804918" y="485696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DESCRIZIONE  /  DESCRIPTION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B57D9D-69A4-4555-8A77-BFDDC35D23B7}"/>
              </a:ext>
            </a:extLst>
          </p:cNvPr>
          <p:cNvSpPr txBox="1"/>
          <p:nvPr/>
        </p:nvSpPr>
        <p:spPr>
          <a:xfrm>
            <a:off x="9226923" y="874885"/>
            <a:ext cx="3464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  <a:latin typeface="Raleway" panose="020B0503030101060003" pitchFamily="34" charset="0"/>
              </a:rPr>
              <a:t>X=350mm; Y=250mm; Z=330mm</a:t>
            </a:r>
          </a:p>
          <a:p>
            <a:endParaRPr lang="pl-PL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pl-PL" sz="1200" dirty="0">
                <a:solidFill>
                  <a:schemeClr val="bg1"/>
                </a:solidFill>
                <a:latin typeface="Raleway" panose="020B0503030101060003" pitchFamily="34" charset="0"/>
              </a:rPr>
              <a:t>max Ø600mm; max L=1500mm</a:t>
            </a:r>
          </a:p>
          <a:p>
            <a:endParaRPr lang="pl-PL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pl-PL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pl-PL" sz="1200" dirty="0">
                <a:solidFill>
                  <a:schemeClr val="bg1"/>
                </a:solidFill>
                <a:latin typeface="Raleway" panose="020B0503030101060003" pitchFamily="34" charset="0"/>
              </a:rPr>
              <a:t>X=730mm; Y=300mm; Z=400mm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58A91-C52B-42B6-92CA-57AF4D430648}"/>
              </a:ext>
            </a:extLst>
          </p:cNvPr>
          <p:cNvSpPr txBox="1"/>
          <p:nvPr/>
        </p:nvSpPr>
        <p:spPr>
          <a:xfrm>
            <a:off x="9230057" y="485696"/>
            <a:ext cx="3370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CORSE  /  GUIDES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E83DE4-36F4-44C1-BD17-29019816B6DB}"/>
              </a:ext>
            </a:extLst>
          </p:cNvPr>
          <p:cNvSpPr txBox="1"/>
          <p:nvPr/>
        </p:nvSpPr>
        <p:spPr>
          <a:xfrm>
            <a:off x="4125183" y="2381274"/>
            <a:ext cx="3941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1D1A49"/>
                </a:solidFill>
                <a:latin typeface="Raleway SemiBold" panose="020B0703030101060003" pitchFamily="34" charset="0"/>
              </a:rPr>
              <a:t>MACCHINE DI MISURA / MEASURING MACHINES</a:t>
            </a:r>
            <a:endParaRPr lang="en-US" sz="1200" dirty="0">
              <a:solidFill>
                <a:srgbClr val="1D1A49"/>
              </a:solidFill>
              <a:latin typeface="Raleway SemiBold" panose="020B07030301010600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3AB7D-BBFE-4F6D-B8EA-CBD9927D8F01}"/>
              </a:ext>
            </a:extLst>
          </p:cNvPr>
          <p:cNvSpPr txBox="1"/>
          <p:nvPr/>
        </p:nvSpPr>
        <p:spPr>
          <a:xfrm>
            <a:off x="393104" y="2773080"/>
            <a:ext cx="53943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MACCHINA DI MISURA 3D / 3X 3D MEASURING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MACCHINA DI MISURA 3D / 3X 3D MEASURING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MACCHINA DI MISURA 3D / 3X 3D MEASURING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3D ROTONDIMETRO / 2X 3D ROUNDNESS MEASURING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3D ROTONDIMETRO / 2X 3D ROUNDNESS MEASURING MACHINE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RUGOSIMETRO/ ROUGHNESS TESTER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PROIETTORE DI PROFILI / MEASUREMENT PROJECTOR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COMPUTER DI MISURA COMPATTO / COMPACT GAUGING COMPUTER</a:t>
            </a:r>
          </a:p>
          <a:p>
            <a:endParaRPr lang="it-IT" sz="1200" dirty="0">
              <a:solidFill>
                <a:srgbClr val="1D1A49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rgbClr val="1D1A49"/>
                </a:solidFill>
                <a:latin typeface="Raleway" panose="020B0503030101060003" pitchFamily="34" charset="0"/>
              </a:rPr>
              <a:t>9 X TESA ALTIMETRO /  9 X TESA HEIGHT GAUGES</a:t>
            </a:r>
            <a:endParaRPr lang="en-US" sz="1200" dirty="0">
              <a:solidFill>
                <a:srgbClr val="1D1A49"/>
              </a:solidFill>
              <a:latin typeface="Raleway" panose="020B050303010106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3A701-B645-4E05-B313-45E74931914F}"/>
              </a:ext>
            </a:extLst>
          </p:cNvPr>
          <p:cNvSpPr txBox="1"/>
          <p:nvPr/>
        </p:nvSpPr>
        <p:spPr>
          <a:xfrm>
            <a:off x="5962404" y="2779667"/>
            <a:ext cx="3055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3D ZEISS PRISMO ULTRA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3D MITUTOYO CRYSTA-APEX EURO C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3D MITUTOYO CRT-AS7106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MARFORM MMQ 400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MIYUTOYO ROUNDTEST RA-120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MAHR SURFACE TESTER SURFTEST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MITUTOYO PROFILE PROJECTOR 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NEMO MARPOSS FOR CONE</a:t>
            </a:r>
          </a:p>
          <a:p>
            <a:endParaRPr lang="it-IT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200" dirty="0">
                <a:solidFill>
                  <a:schemeClr val="bg1"/>
                </a:solidFill>
                <a:latin typeface="Raleway" panose="020B0503030101060003" pitchFamily="34" charset="0"/>
              </a:rPr>
              <a:t>TESA MICRO-HITE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4C014A-66AC-40CE-AA02-E89F460E55CA}"/>
              </a:ext>
            </a:extLst>
          </p:cNvPr>
          <p:cNvSpPr txBox="1"/>
          <p:nvPr/>
        </p:nvSpPr>
        <p:spPr>
          <a:xfrm>
            <a:off x="9226923" y="2773080"/>
            <a:ext cx="28052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X=900mm; Y=1300mm; Z=650mm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X=280mm; Z=900; Axial run-out 0,0002 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TYPE: SJ-201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TYPE: PH-A14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DIN 69893 E  DIN ISO 7388-1</a:t>
            </a:r>
          </a:p>
          <a:p>
            <a:endParaRPr lang="en-US" sz="1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MICRO-HITE 600 manual</a:t>
            </a:r>
          </a:p>
        </p:txBody>
      </p:sp>
    </p:spTree>
    <p:extLst>
      <p:ext uri="{BB962C8B-B14F-4D97-AF65-F5344CB8AC3E}">
        <p14:creationId xmlns:p14="http://schemas.microsoft.com/office/powerpoint/2010/main" val="392216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6AD98-32B3-4E07-86D8-EE1DA64FE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B8D82E-5361-4A0C-AC59-209D84806790}"/>
              </a:ext>
            </a:extLst>
          </p:cNvPr>
          <p:cNvSpPr txBox="1"/>
          <p:nvPr/>
        </p:nvSpPr>
        <p:spPr>
          <a:xfrm>
            <a:off x="7259444" y="5465535"/>
            <a:ext cx="47716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/>
                </a:solidFill>
                <a:latin typeface="Raleway SemiBold" panose="020B0703030101060003" pitchFamily="34" charset="0"/>
              </a:rPr>
              <a:t>SEFA S.r.l.</a:t>
            </a:r>
          </a:p>
          <a:p>
            <a:pPr algn="r"/>
            <a:r>
              <a:rPr lang="it-IT" sz="1400" dirty="0">
                <a:solidFill>
                  <a:schemeClr val="bg1"/>
                </a:solidFill>
                <a:latin typeface="Raleway" panose="020B0503030101060003" pitchFamily="34" charset="0"/>
              </a:rPr>
              <a:t>Via degli Scalpellini, 9 / 70056 Molfetta (</a:t>
            </a:r>
            <a:r>
              <a:rPr lang="it-IT" sz="1400" dirty="0" err="1">
                <a:solidFill>
                  <a:schemeClr val="bg1"/>
                </a:solidFill>
                <a:latin typeface="Raleway" panose="020B0503030101060003" pitchFamily="34" charset="0"/>
              </a:rPr>
              <a:t>Ba</a:t>
            </a:r>
            <a:r>
              <a:rPr lang="it-IT" sz="1400" dirty="0">
                <a:solidFill>
                  <a:schemeClr val="bg1"/>
                </a:solidFill>
                <a:latin typeface="Raleway" panose="020B0503030101060003" pitchFamily="34" charset="0"/>
              </a:rPr>
              <a:t>) / </a:t>
            </a:r>
            <a:r>
              <a:rPr lang="it-IT" sz="1400" dirty="0" err="1">
                <a:solidFill>
                  <a:schemeClr val="bg1"/>
                </a:solidFill>
                <a:latin typeface="Raleway" panose="020B0503030101060003" pitchFamily="34" charset="0"/>
              </a:rPr>
              <a:t>Italy</a:t>
            </a:r>
            <a:endParaRPr lang="it-IT" sz="14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r"/>
            <a:r>
              <a:rPr lang="it-IT" sz="1400" dirty="0">
                <a:solidFill>
                  <a:schemeClr val="bg1"/>
                </a:solidFill>
                <a:latin typeface="Raleway" panose="020B0503030101060003" pitchFamily="34" charset="0"/>
              </a:rPr>
              <a:t>www.officinesefa.it/ info@sefaweb.it</a:t>
            </a:r>
          </a:p>
          <a:p>
            <a:pPr algn="r"/>
            <a:r>
              <a:rPr lang="it-IT" sz="1400" dirty="0">
                <a:solidFill>
                  <a:schemeClr val="bg1"/>
                </a:solidFill>
                <a:latin typeface="Raleway" panose="020B0503030101060003" pitchFamily="34" charset="0"/>
              </a:rPr>
              <a:t>t. 080 337 5025 / 080 338 2389 / </a:t>
            </a:r>
            <a:r>
              <a:rPr lang="it-IT" sz="1400" dirty="0" err="1">
                <a:solidFill>
                  <a:schemeClr val="bg1"/>
                </a:solidFill>
                <a:latin typeface="Raleway" panose="020B0503030101060003" pitchFamily="34" charset="0"/>
              </a:rPr>
              <a:t>fx</a:t>
            </a:r>
            <a:r>
              <a:rPr lang="it-IT" sz="1400" dirty="0">
                <a:solidFill>
                  <a:schemeClr val="bg1"/>
                </a:solidFill>
                <a:latin typeface="Raleway" panose="020B0503030101060003" pitchFamily="34" charset="0"/>
              </a:rPr>
              <a:t>. 080 338 2316</a:t>
            </a:r>
          </a:p>
          <a:p>
            <a:pPr algn="r"/>
            <a:r>
              <a:rPr lang="it-IT" sz="1400" dirty="0">
                <a:solidFill>
                  <a:schemeClr val="bg1"/>
                </a:solidFill>
                <a:latin typeface="Raleway" panose="020B0503030101060003" pitchFamily="34" charset="0"/>
              </a:rPr>
              <a:t>PEC: sefasrl@pec.sefaweb.it</a:t>
            </a:r>
            <a:endParaRPr lang="en-US" sz="14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B39DD-EA22-491C-AE76-C7653EF1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40" y="1733908"/>
            <a:ext cx="517585" cy="517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D66F1-5414-4D92-AD8D-6B770C712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704" y="2270544"/>
            <a:ext cx="490970" cy="5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43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1590</Words>
  <Application>Microsoft Office PowerPoint</Application>
  <PresentationFormat>Widescreen</PresentationFormat>
  <Paragraphs>337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Raleway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Boriosi</dc:creator>
  <cp:lastModifiedBy>Fabio Parisi</cp:lastModifiedBy>
  <cp:revision>18</cp:revision>
  <dcterms:created xsi:type="dcterms:W3CDTF">2024-10-18T10:11:56Z</dcterms:created>
  <dcterms:modified xsi:type="dcterms:W3CDTF">2024-12-04T17:13:14Z</dcterms:modified>
</cp:coreProperties>
</file>