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9FD5-1DE3-4DD4-B658-DFBD7B72EF53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653E-B61E-4A3D-955E-E05E3FD9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2313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9FD5-1DE3-4DD4-B658-DFBD7B72EF53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653E-B61E-4A3D-955E-E05E3FD9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287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9FD5-1DE3-4DD4-B658-DFBD7B72EF53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653E-B61E-4A3D-955E-E05E3FD9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590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9FD5-1DE3-4DD4-B658-DFBD7B72EF53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653E-B61E-4A3D-955E-E05E3FD9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4063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9FD5-1DE3-4DD4-B658-DFBD7B72EF53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653E-B61E-4A3D-955E-E05E3FD9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418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9FD5-1DE3-4DD4-B658-DFBD7B72EF53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653E-B61E-4A3D-955E-E05E3FD9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4971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9FD5-1DE3-4DD4-B658-DFBD7B72EF53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653E-B61E-4A3D-955E-E05E3FD9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3840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9FD5-1DE3-4DD4-B658-DFBD7B72EF53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653E-B61E-4A3D-955E-E05E3FD9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4850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9FD5-1DE3-4DD4-B658-DFBD7B72EF53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653E-B61E-4A3D-955E-E05E3FD9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9542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9FD5-1DE3-4DD4-B658-DFBD7B72EF53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653E-B61E-4A3D-955E-E05E3FD9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1358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9FD5-1DE3-4DD4-B658-DFBD7B72EF53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653E-B61E-4A3D-955E-E05E3FD9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2156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F9FD5-1DE3-4DD4-B658-DFBD7B72EF53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D653E-B61E-4A3D-955E-E05E3FD9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0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A6AD98-32B3-4E07-86D8-EE1DA64FE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0800995-99D4-488F-A615-9AB02E4B4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22121" y="2525834"/>
            <a:ext cx="2947757" cy="18063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432BEF-B9F7-4FDD-BC78-09599E3ED1A0}"/>
              </a:ext>
            </a:extLst>
          </p:cNvPr>
          <p:cNvSpPr txBox="1"/>
          <p:nvPr/>
        </p:nvSpPr>
        <p:spPr>
          <a:xfrm>
            <a:off x="4589928" y="6347011"/>
            <a:ext cx="301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Raleway" panose="020B0503030101060003" pitchFamily="34" charset="0"/>
              </a:rPr>
              <a:t>www.officinesefa.it</a:t>
            </a:r>
          </a:p>
        </p:txBody>
      </p:sp>
    </p:spTree>
    <p:extLst>
      <p:ext uri="{BB962C8B-B14F-4D97-AF65-F5344CB8AC3E}">
        <p14:creationId xmlns:p14="http://schemas.microsoft.com/office/powerpoint/2010/main" val="428681667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A6AD98-32B3-4E07-86D8-EE1DA64FE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8D15FB-2170-4BDB-B840-E8808D5A6322}"/>
              </a:ext>
            </a:extLst>
          </p:cNvPr>
          <p:cNvSpPr txBox="1"/>
          <p:nvPr/>
        </p:nvSpPr>
        <p:spPr>
          <a:xfrm>
            <a:off x="254596" y="4550485"/>
            <a:ext cx="5187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EDBE26"/>
                </a:solidFill>
                <a:latin typeface="Raleway" panose="020B0503030101060003" pitchFamily="34" charset="0"/>
              </a:rPr>
              <a:t>Technologie</a:t>
            </a:r>
            <a:r>
              <a:rPr lang="en-US" sz="4000" dirty="0">
                <a:solidFill>
                  <a:srgbClr val="EDBE26"/>
                </a:solidFill>
                <a:latin typeface="Raleway" panose="020B0503030101060003" pitchFamily="34" charset="0"/>
              </a:rPr>
              <a:t>,</a:t>
            </a:r>
          </a:p>
          <a:p>
            <a:r>
              <a:rPr lang="en-US" sz="4000" dirty="0">
                <a:solidFill>
                  <a:schemeClr val="bg1"/>
                </a:solidFill>
                <a:latin typeface="Raleway" panose="020B0503030101060003" pitchFamily="34" charset="0"/>
              </a:rPr>
              <a:t>Innovation und </a:t>
            </a:r>
            <a:r>
              <a:rPr lang="en-US" sz="4000" dirty="0" err="1">
                <a:solidFill>
                  <a:schemeClr val="bg1"/>
                </a:solidFill>
                <a:latin typeface="Raleway" panose="020B0503030101060003" pitchFamily="34" charset="0"/>
              </a:rPr>
              <a:t>Ideen</a:t>
            </a:r>
            <a:endParaRPr lang="en-US" sz="4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070A9E-49A7-4F52-8F4F-C0622CFFA1B9}"/>
              </a:ext>
            </a:extLst>
          </p:cNvPr>
          <p:cNvSpPr txBox="1"/>
          <p:nvPr/>
        </p:nvSpPr>
        <p:spPr>
          <a:xfrm>
            <a:off x="5972286" y="3209367"/>
            <a:ext cx="2766307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rgbClr val="1D1A49"/>
                </a:solidFill>
                <a:latin typeface="Raleway" panose="020B0503030101060003" pitchFamily="34" charset="0"/>
              </a:rPr>
              <a:t>Mit einem dynamischen Team von</a:t>
            </a:r>
            <a:r>
              <a:rPr lang="tr-TR" sz="1050" dirty="0">
                <a:solidFill>
                  <a:srgbClr val="1D1A49"/>
                </a:solidFill>
                <a:latin typeface="Raleway" panose="020B0503030101060003" pitchFamily="34" charset="0"/>
              </a:rPr>
              <a:t> </a:t>
            </a:r>
            <a:r>
              <a:rPr lang="de-DE" sz="1050" dirty="0">
                <a:solidFill>
                  <a:srgbClr val="1D1A49"/>
                </a:solidFill>
                <a:latin typeface="Raleway" panose="020B0503030101060003" pitchFamily="34" charset="0"/>
              </a:rPr>
              <a:t>Experten und begeisterten</a:t>
            </a:r>
            <a:r>
              <a:rPr lang="tr-TR" sz="1050" dirty="0">
                <a:solidFill>
                  <a:srgbClr val="1D1A49"/>
                </a:solidFill>
                <a:latin typeface="Raleway" panose="020B0503030101060003" pitchFamily="34" charset="0"/>
              </a:rPr>
              <a:t> </a:t>
            </a:r>
            <a:r>
              <a:rPr lang="de-DE" sz="1050" dirty="0">
                <a:solidFill>
                  <a:srgbClr val="1D1A49"/>
                </a:solidFill>
                <a:latin typeface="Raleway" panose="020B0503030101060003" pitchFamily="34" charset="0"/>
              </a:rPr>
              <a:t>Mitarbeitern sind wir bereit, jede</a:t>
            </a:r>
            <a:r>
              <a:rPr lang="tr-TR" sz="1050" dirty="0">
                <a:solidFill>
                  <a:srgbClr val="1D1A49"/>
                </a:solidFill>
                <a:latin typeface="Raleway" panose="020B0503030101060003" pitchFamily="34" charset="0"/>
              </a:rPr>
              <a:t> </a:t>
            </a:r>
            <a:r>
              <a:rPr lang="de-DE" sz="1050" dirty="0">
                <a:solidFill>
                  <a:srgbClr val="1D1A49"/>
                </a:solidFill>
                <a:latin typeface="Raleway" panose="020B0503030101060003" pitchFamily="34" charset="0"/>
              </a:rPr>
              <a:t>Herausforderung mit</a:t>
            </a:r>
            <a:r>
              <a:rPr lang="tr-TR" sz="1050" dirty="0">
                <a:solidFill>
                  <a:srgbClr val="1D1A49"/>
                </a:solidFill>
                <a:latin typeface="Raleway" panose="020B0503030101060003" pitchFamily="34" charset="0"/>
              </a:rPr>
              <a:t> </a:t>
            </a:r>
            <a:r>
              <a:rPr lang="de-DE" sz="1050" dirty="0">
                <a:solidFill>
                  <a:srgbClr val="1D1A49"/>
                </a:solidFill>
                <a:latin typeface="Raleway" panose="020B0503030101060003" pitchFamily="34" charset="0"/>
              </a:rPr>
              <a:t>Entschlossenheit und</a:t>
            </a:r>
            <a:r>
              <a:rPr lang="tr-TR" sz="1050" dirty="0">
                <a:solidFill>
                  <a:srgbClr val="1D1A49"/>
                </a:solidFill>
                <a:latin typeface="Raleway" panose="020B0503030101060003" pitchFamily="34" charset="0"/>
              </a:rPr>
              <a:t> </a:t>
            </a:r>
            <a:r>
              <a:rPr lang="de-DE" sz="1050" dirty="0">
                <a:solidFill>
                  <a:srgbClr val="1D1A49"/>
                </a:solidFill>
                <a:latin typeface="Raleway" panose="020B0503030101060003" pitchFamily="34" charset="0"/>
              </a:rPr>
              <a:t>Professionalität anzunehmen, um</a:t>
            </a:r>
            <a:r>
              <a:rPr lang="tr-TR" sz="1050" dirty="0">
                <a:solidFill>
                  <a:srgbClr val="1D1A49"/>
                </a:solidFill>
                <a:latin typeface="Raleway" panose="020B0503030101060003" pitchFamily="34" charset="0"/>
              </a:rPr>
              <a:t> </a:t>
            </a:r>
            <a:r>
              <a:rPr lang="de-DE" sz="1050" dirty="0">
                <a:solidFill>
                  <a:srgbClr val="1D1A49"/>
                </a:solidFill>
                <a:latin typeface="Raleway" panose="020B0503030101060003" pitchFamily="34" charset="0"/>
              </a:rPr>
              <a:t>die höchste Qualität und Präzision</a:t>
            </a:r>
            <a:r>
              <a:rPr lang="tr-TR" sz="1050" dirty="0">
                <a:solidFill>
                  <a:srgbClr val="1D1A49"/>
                </a:solidFill>
                <a:latin typeface="Raleway" panose="020B0503030101060003" pitchFamily="34" charset="0"/>
              </a:rPr>
              <a:t> </a:t>
            </a:r>
            <a:r>
              <a:rPr lang="de-DE" sz="1050" dirty="0">
                <a:solidFill>
                  <a:srgbClr val="1D1A49"/>
                </a:solidFill>
                <a:latin typeface="Raleway" panose="020B0503030101060003" pitchFamily="34" charset="0"/>
              </a:rPr>
              <a:t>unserer Dienstleistungen zu</a:t>
            </a:r>
            <a:r>
              <a:rPr lang="tr-TR" sz="1050" dirty="0">
                <a:solidFill>
                  <a:srgbClr val="1D1A49"/>
                </a:solidFill>
                <a:latin typeface="Raleway" panose="020B0503030101060003" pitchFamily="34" charset="0"/>
              </a:rPr>
              <a:t> </a:t>
            </a:r>
            <a:r>
              <a:rPr lang="de-DE" sz="1050" dirty="0">
                <a:solidFill>
                  <a:srgbClr val="1D1A49"/>
                </a:solidFill>
                <a:latin typeface="Raleway" panose="020B0503030101060003" pitchFamily="34" charset="0"/>
              </a:rPr>
              <a:t>gewährleisten.</a:t>
            </a:r>
            <a:endParaRPr lang="tr-TR" sz="105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endParaRPr lang="de-DE" sz="105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de-DE" sz="1050" dirty="0">
                <a:solidFill>
                  <a:srgbClr val="1D1A49"/>
                </a:solidFill>
                <a:latin typeface="Raleway" panose="020B0503030101060003" pitchFamily="34" charset="0"/>
              </a:rPr>
              <a:t>Wir sind der festen Überzeugung,</a:t>
            </a:r>
            <a:r>
              <a:rPr lang="tr-TR" sz="1050" dirty="0">
                <a:solidFill>
                  <a:srgbClr val="1D1A49"/>
                </a:solidFill>
                <a:latin typeface="Raleway" panose="020B0503030101060003" pitchFamily="34" charset="0"/>
              </a:rPr>
              <a:t> </a:t>
            </a:r>
            <a:r>
              <a:rPr lang="de-DE" sz="1050" dirty="0">
                <a:solidFill>
                  <a:srgbClr val="1D1A49"/>
                </a:solidFill>
                <a:latin typeface="Raleway" panose="020B0503030101060003" pitchFamily="34" charset="0"/>
              </a:rPr>
              <a:t>dass der Aufbau einer Partnerschaft</a:t>
            </a:r>
            <a:r>
              <a:rPr lang="tr-TR" sz="1050" dirty="0">
                <a:solidFill>
                  <a:srgbClr val="1D1A49"/>
                </a:solidFill>
                <a:latin typeface="Raleway" panose="020B0503030101060003" pitchFamily="34" charset="0"/>
              </a:rPr>
              <a:t> </a:t>
            </a:r>
            <a:r>
              <a:rPr lang="de-DE" sz="1050" dirty="0">
                <a:solidFill>
                  <a:srgbClr val="1D1A49"/>
                </a:solidFill>
                <a:latin typeface="Raleway" panose="020B0503030101060003" pitchFamily="34" charset="0"/>
              </a:rPr>
              <a:t>mit unseren Kunden unerlässlich ist,</a:t>
            </a:r>
            <a:r>
              <a:rPr lang="tr-TR" sz="1050" dirty="0">
                <a:solidFill>
                  <a:srgbClr val="1D1A49"/>
                </a:solidFill>
                <a:latin typeface="Raleway" panose="020B0503030101060003" pitchFamily="34" charset="0"/>
              </a:rPr>
              <a:t> </a:t>
            </a:r>
            <a:r>
              <a:rPr lang="de-DE" sz="1050" dirty="0">
                <a:solidFill>
                  <a:srgbClr val="1D1A49"/>
                </a:solidFill>
                <a:latin typeface="Raleway" panose="020B0503030101060003" pitchFamily="34" charset="0"/>
              </a:rPr>
              <a:t>um gemeinsam erfolgreich zu sein,</a:t>
            </a:r>
            <a:r>
              <a:rPr lang="tr-TR" sz="1050" dirty="0">
                <a:solidFill>
                  <a:srgbClr val="1D1A49"/>
                </a:solidFill>
                <a:latin typeface="Raleway" panose="020B0503030101060003" pitchFamily="34" charset="0"/>
              </a:rPr>
              <a:t> </a:t>
            </a:r>
            <a:r>
              <a:rPr lang="de-DE" sz="1050" dirty="0">
                <a:solidFill>
                  <a:srgbClr val="1D1A49"/>
                </a:solidFill>
                <a:latin typeface="Raleway" panose="020B0503030101060003" pitchFamily="34" charset="0"/>
              </a:rPr>
              <a:t>und das zeichnet uns aus.</a:t>
            </a:r>
            <a:endParaRPr lang="en-US" sz="1050" dirty="0">
              <a:solidFill>
                <a:srgbClr val="1D1A49"/>
              </a:solidFill>
              <a:latin typeface="Raleway" panose="020B05030301010600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5FF605-2787-4A37-A38B-4D9DE7A0C7AF}"/>
              </a:ext>
            </a:extLst>
          </p:cNvPr>
          <p:cNvSpPr txBox="1"/>
          <p:nvPr/>
        </p:nvSpPr>
        <p:spPr>
          <a:xfrm>
            <a:off x="8830034" y="129091"/>
            <a:ext cx="3342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rgbClr val="EDBE26"/>
                </a:solidFill>
                <a:latin typeface="Raleway SemiBold" panose="020B0703030101060003" pitchFamily="34" charset="0"/>
              </a:rPr>
              <a:t>Wir möchten Ihr idealer</a:t>
            </a:r>
          </a:p>
          <a:p>
            <a:r>
              <a:rPr lang="de-DE">
                <a:solidFill>
                  <a:srgbClr val="EDBE26"/>
                </a:solidFill>
                <a:latin typeface="Raleway SemiBold" panose="020B0703030101060003" pitchFamily="34" charset="0"/>
              </a:rPr>
              <a:t>Partner sein, nicht nur ein</a:t>
            </a:r>
          </a:p>
          <a:p>
            <a:r>
              <a:rPr lang="de-DE">
                <a:solidFill>
                  <a:srgbClr val="EDBE26"/>
                </a:solidFill>
                <a:latin typeface="Raleway SemiBold" panose="020B0703030101060003" pitchFamily="34" charset="0"/>
              </a:rPr>
              <a:t>Lieferant.</a:t>
            </a:r>
            <a:endParaRPr lang="en-US">
              <a:solidFill>
                <a:srgbClr val="EDBE26"/>
              </a:solidFill>
              <a:latin typeface="Raleway SemiBold" panose="020B07030301010600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48D471-6059-4EE1-BEB9-483132107E2F}"/>
              </a:ext>
            </a:extLst>
          </p:cNvPr>
          <p:cNvSpPr txBox="1"/>
          <p:nvPr/>
        </p:nvSpPr>
        <p:spPr>
          <a:xfrm>
            <a:off x="8830033" y="1181512"/>
            <a:ext cx="33420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  <a:latin typeface="Raleway" panose="020B0503030101060003" pitchFamily="34" charset="0"/>
              </a:rPr>
              <a:t>Flexibilität und Fachwissen sind unser</a:t>
            </a:r>
          </a:p>
          <a:p>
            <a:r>
              <a:rPr lang="de-DE" sz="1400" dirty="0">
                <a:solidFill>
                  <a:schemeClr val="bg1"/>
                </a:solidFill>
                <a:latin typeface="Raleway" panose="020B0503030101060003" pitchFamily="34" charset="0"/>
              </a:rPr>
              <a:t>Markenzeichen, wenn es darum geht,</a:t>
            </a:r>
          </a:p>
          <a:p>
            <a:r>
              <a:rPr lang="de-DE" sz="1400" dirty="0">
                <a:solidFill>
                  <a:schemeClr val="bg1"/>
                </a:solidFill>
                <a:latin typeface="Raleway" panose="020B0503030101060003" pitchFamily="34" charset="0"/>
              </a:rPr>
              <a:t>unsere Dienstleistungen mit Präzision</a:t>
            </a:r>
          </a:p>
          <a:p>
            <a:r>
              <a:rPr lang="de-DE" sz="1400" dirty="0">
                <a:solidFill>
                  <a:schemeClr val="bg1"/>
                </a:solidFill>
                <a:latin typeface="Raleway" panose="020B0503030101060003" pitchFamily="34" charset="0"/>
              </a:rPr>
              <a:t>und garantierter Exzellenz auf Ihre</a:t>
            </a:r>
          </a:p>
          <a:p>
            <a:r>
              <a:rPr lang="de-DE" sz="1400" dirty="0">
                <a:solidFill>
                  <a:schemeClr val="bg1"/>
                </a:solidFill>
                <a:latin typeface="Raleway" panose="020B0503030101060003" pitchFamily="34" charset="0"/>
              </a:rPr>
              <a:t>Bedürfnisse abzustimmen.</a:t>
            </a:r>
            <a:endParaRPr lang="en-US" sz="14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85098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A6AD98-32B3-4E07-86D8-EE1DA64FE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D5AD9D-69E0-4D27-AC62-98BBD84430A4}"/>
              </a:ext>
            </a:extLst>
          </p:cNvPr>
          <p:cNvSpPr txBox="1"/>
          <p:nvPr/>
        </p:nvSpPr>
        <p:spPr>
          <a:xfrm>
            <a:off x="5833529" y="1043435"/>
            <a:ext cx="3895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Raleway SemiBold" panose="020B0703030101060003" pitchFamily="34" charset="0"/>
              </a:rPr>
              <a:t>Produkte</a:t>
            </a:r>
            <a:r>
              <a:rPr lang="en-US" sz="3200" dirty="0">
                <a:solidFill>
                  <a:schemeClr val="bg1"/>
                </a:solidFill>
                <a:latin typeface="Raleway SemiBold" panose="020B0703030101060003" pitchFamily="34" charset="0"/>
              </a:rPr>
              <a:t> und</a:t>
            </a: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Raleway SemiBold" panose="020B0703030101060003" pitchFamily="34" charset="0"/>
              </a:rPr>
              <a:t>Serviceleistungen</a:t>
            </a:r>
            <a:endParaRPr lang="en-US" sz="3200" dirty="0">
              <a:solidFill>
                <a:schemeClr val="bg1"/>
              </a:solidFill>
              <a:latin typeface="Raleway SemiBold" panose="020B07030301010600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577B4D-656F-4012-8E33-192708E3C0A5}"/>
              </a:ext>
            </a:extLst>
          </p:cNvPr>
          <p:cNvSpPr txBox="1"/>
          <p:nvPr/>
        </p:nvSpPr>
        <p:spPr>
          <a:xfrm>
            <a:off x="168532" y="2926046"/>
            <a:ext cx="2294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EDBE26"/>
                </a:solidFill>
                <a:latin typeface="Raleway" panose="020B0503030101060003" pitchFamily="34" charset="0"/>
              </a:rPr>
              <a:t>Warum sollten Sie uns als idealen</a:t>
            </a:r>
          </a:p>
          <a:p>
            <a:r>
              <a:rPr lang="de-DE" dirty="0">
                <a:solidFill>
                  <a:srgbClr val="EDBE26"/>
                </a:solidFill>
                <a:latin typeface="Raleway" panose="020B0503030101060003" pitchFamily="34" charset="0"/>
              </a:rPr>
              <a:t>Partner wählen?</a:t>
            </a:r>
            <a:endParaRPr lang="en-US" dirty="0">
              <a:solidFill>
                <a:srgbClr val="EDBE26"/>
              </a:solidFill>
              <a:latin typeface="Raleway" panose="020B05030301010600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D4284B-7A33-4145-9BE0-BA9F91C2A382}"/>
              </a:ext>
            </a:extLst>
          </p:cNvPr>
          <p:cNvSpPr txBox="1"/>
          <p:nvPr/>
        </p:nvSpPr>
        <p:spPr>
          <a:xfrm>
            <a:off x="168532" y="4001811"/>
            <a:ext cx="23900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Weil wir umfassende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Unterstützung in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allen Phasen des Prozesses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bieten, vom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Entwurf bis zur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Lieferung des fertigen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bzw.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Zusammengebauten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Produkts.</a:t>
            </a:r>
            <a:endParaRPr lang="tr-TR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endParaRPr lang="de-DE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Wir befassen uns mit der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Bearbeitung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jeder Art von Material und führen Dreh-,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Fräs-, Schleif- und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Erodierarbeiten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einschließlich Wärmebehandlung und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Beschichtung durch.</a:t>
            </a:r>
            <a:endParaRPr lang="en-US" sz="12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FB7247-B26C-4A44-9467-12D72C733908}"/>
              </a:ext>
            </a:extLst>
          </p:cNvPr>
          <p:cNvSpPr txBox="1"/>
          <p:nvPr/>
        </p:nvSpPr>
        <p:spPr>
          <a:xfrm>
            <a:off x="5613696" y="2926046"/>
            <a:ext cx="301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1D1A49"/>
                </a:solidFill>
                <a:latin typeface="Raleway SemiBold" panose="020B0703030101060003" pitchFamily="34" charset="0"/>
              </a:rPr>
              <a:t>Die Produktionsstätte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2A91D4-E08D-4464-8D1A-CCE89127F128}"/>
              </a:ext>
            </a:extLst>
          </p:cNvPr>
          <p:cNvSpPr txBox="1"/>
          <p:nvPr/>
        </p:nvSpPr>
        <p:spPr>
          <a:xfrm>
            <a:off x="5620864" y="3456539"/>
            <a:ext cx="410802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1D1A49"/>
                </a:solidFill>
                <a:latin typeface="Raleway" panose="020B0503030101060003" pitchFamily="34" charset="0"/>
              </a:rPr>
              <a:t>Seit 2001 ist SEFA stetig gewachsen und verfügt</a:t>
            </a:r>
            <a:r>
              <a:rPr lang="tr-TR" sz="1200" dirty="0">
                <a:solidFill>
                  <a:srgbClr val="1D1A49"/>
                </a:solidFill>
                <a:latin typeface="Raleway" panose="020B0503030101060003" pitchFamily="34" charset="0"/>
              </a:rPr>
              <a:t> </a:t>
            </a:r>
            <a:r>
              <a:rPr lang="de-DE" sz="1200" dirty="0">
                <a:solidFill>
                  <a:srgbClr val="1D1A49"/>
                </a:solidFill>
                <a:latin typeface="Raleway" panose="020B0503030101060003" pitchFamily="34" charset="0"/>
              </a:rPr>
              <a:t>heute über 80 Mitarbeiter und 2 Produktionsstätten,</a:t>
            </a:r>
            <a:r>
              <a:rPr lang="tr-TR" sz="1200" dirty="0">
                <a:solidFill>
                  <a:srgbClr val="1D1A49"/>
                </a:solidFill>
                <a:latin typeface="Raleway" panose="020B0503030101060003" pitchFamily="34" charset="0"/>
              </a:rPr>
              <a:t> </a:t>
            </a:r>
            <a:r>
              <a:rPr lang="de-DE" sz="1200" dirty="0">
                <a:solidFill>
                  <a:srgbClr val="1D1A49"/>
                </a:solidFill>
                <a:latin typeface="Raleway" panose="020B0503030101060003" pitchFamily="34" charset="0"/>
              </a:rPr>
              <a:t>beide in </a:t>
            </a:r>
            <a:r>
              <a:rPr lang="de-DE" sz="1200" dirty="0" err="1">
                <a:solidFill>
                  <a:srgbClr val="1D1A49"/>
                </a:solidFill>
                <a:latin typeface="Raleway" panose="020B0503030101060003" pitchFamily="34" charset="0"/>
              </a:rPr>
              <a:t>Molfetta</a:t>
            </a:r>
            <a:r>
              <a:rPr lang="de-DE" sz="1200" dirty="0">
                <a:solidFill>
                  <a:srgbClr val="1D1A49"/>
                </a:solidFill>
                <a:latin typeface="Raleway" panose="020B0503030101060003" pitchFamily="34" charset="0"/>
              </a:rPr>
              <a:t> (BA): die erste mit einer Fläche von</a:t>
            </a:r>
            <a:r>
              <a:rPr lang="tr-TR" sz="1200" dirty="0">
                <a:solidFill>
                  <a:srgbClr val="1D1A49"/>
                </a:solidFill>
                <a:latin typeface="Raleway" panose="020B0503030101060003" pitchFamily="34" charset="0"/>
              </a:rPr>
              <a:t> </a:t>
            </a:r>
            <a:r>
              <a:rPr lang="de-DE" sz="1200" dirty="0">
                <a:solidFill>
                  <a:srgbClr val="1D1A49"/>
                </a:solidFill>
                <a:latin typeface="Raleway" panose="020B0503030101060003" pitchFamily="34" charset="0"/>
              </a:rPr>
              <a:t>2800 Quadratmetern wurde 2009 und die zweite mit</a:t>
            </a:r>
            <a:r>
              <a:rPr lang="tr-TR" sz="1200" dirty="0">
                <a:solidFill>
                  <a:srgbClr val="1D1A49"/>
                </a:solidFill>
                <a:latin typeface="Raleway" panose="020B0503030101060003" pitchFamily="34" charset="0"/>
              </a:rPr>
              <a:t> </a:t>
            </a:r>
            <a:r>
              <a:rPr lang="de-DE" sz="1200" dirty="0">
                <a:solidFill>
                  <a:srgbClr val="1D1A49"/>
                </a:solidFill>
                <a:latin typeface="Raleway" panose="020B0503030101060003" pitchFamily="34" charset="0"/>
              </a:rPr>
              <a:t>1200 Quadratmetern wurde 2018 eröffnet. Diese</a:t>
            </a:r>
            <a:r>
              <a:rPr lang="tr-TR" sz="1200" dirty="0">
                <a:solidFill>
                  <a:srgbClr val="1D1A49"/>
                </a:solidFill>
                <a:latin typeface="Raleway" panose="020B0503030101060003" pitchFamily="34" charset="0"/>
              </a:rPr>
              <a:t> </a:t>
            </a:r>
            <a:r>
              <a:rPr lang="de-DE" sz="1200" dirty="0">
                <a:solidFill>
                  <a:srgbClr val="1D1A49"/>
                </a:solidFill>
                <a:latin typeface="Raleway" panose="020B0503030101060003" pitchFamily="34" charset="0"/>
              </a:rPr>
              <a:t>Räumlichkeiten ermöglichen es uns, die Effizienz</a:t>
            </a:r>
          </a:p>
          <a:p>
            <a:r>
              <a:rPr lang="de-DE" sz="1200" dirty="0">
                <a:solidFill>
                  <a:srgbClr val="1D1A49"/>
                </a:solidFill>
                <a:latin typeface="Raleway" panose="020B0503030101060003" pitchFamily="34" charset="0"/>
              </a:rPr>
              <a:t>und Produktivität zu maximieren und eine</a:t>
            </a:r>
            <a:r>
              <a:rPr lang="tr-TR" sz="1200" dirty="0">
                <a:solidFill>
                  <a:srgbClr val="1D1A49"/>
                </a:solidFill>
                <a:latin typeface="Raleway" panose="020B0503030101060003" pitchFamily="34" charset="0"/>
              </a:rPr>
              <a:t> </a:t>
            </a:r>
            <a:r>
              <a:rPr lang="de-DE" sz="1200" dirty="0">
                <a:solidFill>
                  <a:srgbClr val="1D1A49"/>
                </a:solidFill>
                <a:latin typeface="Raleway" panose="020B0503030101060003" pitchFamily="34" charset="0"/>
              </a:rPr>
              <a:t>angenehme Arbeitsumgebung zu schaffen, die</a:t>
            </a:r>
            <a:r>
              <a:rPr lang="tr-TR" sz="1200" dirty="0">
                <a:solidFill>
                  <a:srgbClr val="1D1A49"/>
                </a:solidFill>
                <a:latin typeface="Raleway" panose="020B0503030101060003" pitchFamily="34" charset="0"/>
              </a:rPr>
              <a:t> </a:t>
            </a:r>
            <a:r>
              <a:rPr lang="de-DE" sz="1200" dirty="0">
                <a:solidFill>
                  <a:srgbClr val="1D1A49"/>
                </a:solidFill>
                <a:latin typeface="Raleway" panose="020B0503030101060003" pitchFamily="34" charset="0"/>
              </a:rPr>
              <a:t>Sicherheit, Qualität und Flexibilität für unsere</a:t>
            </a:r>
            <a:r>
              <a:rPr lang="tr-TR" sz="1200" dirty="0">
                <a:solidFill>
                  <a:srgbClr val="1D1A49"/>
                </a:solidFill>
                <a:latin typeface="Raleway" panose="020B0503030101060003" pitchFamily="34" charset="0"/>
              </a:rPr>
              <a:t> </a:t>
            </a:r>
            <a:r>
              <a:rPr lang="de-DE" sz="1200" dirty="0">
                <a:solidFill>
                  <a:srgbClr val="1D1A49"/>
                </a:solidFill>
                <a:latin typeface="Raleway" panose="020B0503030101060003" pitchFamily="34" charset="0"/>
              </a:rPr>
              <a:t>Mitarbeiter gewährleistet.</a:t>
            </a:r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de-DE" sz="1200" dirty="0">
                <a:solidFill>
                  <a:srgbClr val="1D1A49"/>
                </a:solidFill>
                <a:latin typeface="Raleway" panose="020B0503030101060003" pitchFamily="34" charset="0"/>
              </a:rPr>
              <a:t>Dies sind die grundlegenden Prinzipien, auf denen</a:t>
            </a:r>
          </a:p>
          <a:p>
            <a:r>
              <a:rPr lang="de-DE" sz="1200" dirty="0">
                <a:solidFill>
                  <a:srgbClr val="1D1A49"/>
                </a:solidFill>
                <a:latin typeface="Raleway" panose="020B0503030101060003" pitchFamily="34" charset="0"/>
              </a:rPr>
              <a:t>SEFA beruht.</a:t>
            </a:r>
            <a:endParaRPr lang="tr-TR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endParaRPr lang="de-DE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de-DE" sz="1200" dirty="0">
                <a:solidFill>
                  <a:srgbClr val="1D1A49"/>
                </a:solidFill>
                <a:latin typeface="Raleway" panose="020B0503030101060003" pitchFamily="34" charset="0"/>
              </a:rPr>
              <a:t>SEFA verfügt über das ISO 9001:2015-Zertifikat und</a:t>
            </a:r>
          </a:p>
          <a:p>
            <a:r>
              <a:rPr lang="de-DE" sz="1200" dirty="0">
                <a:solidFill>
                  <a:srgbClr val="1D1A49"/>
                </a:solidFill>
                <a:latin typeface="Raleway" panose="020B0503030101060003" pitchFamily="34" charset="0"/>
              </a:rPr>
              <a:t>erfüllt damit internationale Managementstandards in</a:t>
            </a:r>
          </a:p>
          <a:p>
            <a:r>
              <a:rPr lang="de-DE" sz="1200" dirty="0">
                <a:solidFill>
                  <a:srgbClr val="1D1A49"/>
                </a:solidFill>
                <a:latin typeface="Raleway" panose="020B0503030101060003" pitchFamily="34" charset="0"/>
              </a:rPr>
              <a:t>den Bereichen Produktion, Qualität, Umwelt und</a:t>
            </a:r>
          </a:p>
          <a:p>
            <a:r>
              <a:rPr lang="de-DE" sz="1200" dirty="0">
                <a:solidFill>
                  <a:srgbClr val="1D1A49"/>
                </a:solidFill>
                <a:latin typeface="Raleway" panose="020B0503030101060003" pitchFamily="34" charset="0"/>
              </a:rPr>
              <a:t>Sicherheit.</a:t>
            </a:r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94930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A6AD98-32B3-4E07-86D8-EE1DA64FE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104017-9911-4DB4-9233-5D3CFEC993C9}"/>
              </a:ext>
            </a:extLst>
          </p:cNvPr>
          <p:cNvSpPr txBox="1"/>
          <p:nvPr/>
        </p:nvSpPr>
        <p:spPr>
          <a:xfrm>
            <a:off x="374720" y="806792"/>
            <a:ext cx="3012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solidFill>
                  <a:schemeClr val="bg1"/>
                </a:solidFill>
                <a:latin typeface="Raleway SemiBold" panose="020B0703030101060003" pitchFamily="34" charset="0"/>
              </a:rPr>
              <a:t>Maschinenpark</a:t>
            </a:r>
            <a:endParaRPr lang="en-US" sz="2400">
              <a:solidFill>
                <a:schemeClr val="bg1"/>
              </a:solidFill>
              <a:latin typeface="Raleway SemiBold" panose="020B0703030101060003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4187E1D-62AF-4B8A-B9C6-6769FDBFF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487789" y="1290916"/>
            <a:ext cx="3922844" cy="601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BB886B-53C8-4D9C-8C26-C966CEE1D8E9}"/>
              </a:ext>
            </a:extLst>
          </p:cNvPr>
          <p:cNvSpPr txBox="1"/>
          <p:nvPr/>
        </p:nvSpPr>
        <p:spPr>
          <a:xfrm>
            <a:off x="374719" y="1844416"/>
            <a:ext cx="1155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2B3284"/>
                </a:solidFill>
                <a:latin typeface="Raleway SemiBold" panose="020B0703030101060003" pitchFamily="34" charset="0"/>
              </a:rPr>
              <a:t>Mit einer breiten Palette an technologisch fortschrittlichen</a:t>
            </a:r>
            <a:r>
              <a:rPr lang="tr-TR" sz="1600" dirty="0">
                <a:solidFill>
                  <a:srgbClr val="2B3284"/>
                </a:solidFill>
                <a:latin typeface="Raleway SemiBold" panose="020B0703030101060003" pitchFamily="34" charset="0"/>
              </a:rPr>
              <a:t> </a:t>
            </a:r>
            <a:r>
              <a:rPr lang="de-DE" sz="1600" dirty="0">
                <a:solidFill>
                  <a:srgbClr val="2B3284"/>
                </a:solidFill>
                <a:latin typeface="Raleway SemiBold" panose="020B0703030101060003" pitchFamily="34" charset="0"/>
              </a:rPr>
              <a:t>Maschinen sind wir in der Lage, auch besonders ausgefallene</a:t>
            </a:r>
            <a:r>
              <a:rPr lang="tr-TR" sz="1600" dirty="0">
                <a:solidFill>
                  <a:srgbClr val="2B3284"/>
                </a:solidFill>
                <a:latin typeface="Raleway SemiBold" panose="020B0703030101060003" pitchFamily="34" charset="0"/>
              </a:rPr>
              <a:t> </a:t>
            </a:r>
            <a:r>
              <a:rPr lang="de-DE" sz="1600" dirty="0">
                <a:solidFill>
                  <a:srgbClr val="2B3284"/>
                </a:solidFill>
                <a:latin typeface="Raleway SemiBold" panose="020B0703030101060003" pitchFamily="34" charset="0"/>
              </a:rPr>
              <a:t>Wünsche unserer Kunden zu erfüllen.</a:t>
            </a:r>
            <a:endParaRPr lang="en-US" sz="1600" dirty="0">
              <a:solidFill>
                <a:srgbClr val="2B3284"/>
              </a:solidFill>
              <a:latin typeface="Raleway SemiBold" panose="020B07030301010600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DFEC2F-A889-45BA-A7A0-F6747DC3DB01}"/>
              </a:ext>
            </a:extLst>
          </p:cNvPr>
          <p:cNvSpPr txBox="1"/>
          <p:nvPr/>
        </p:nvSpPr>
        <p:spPr>
          <a:xfrm>
            <a:off x="374719" y="2889428"/>
            <a:ext cx="403591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Unser Maschinenpark besteht aus mehr als 40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Einheiten und umfasst:</a:t>
            </a:r>
            <a:endParaRPr lang="tr-TR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CNC Drehtechnik: 3 bis 5 Achsen Ømax 850x2000mm</a:t>
            </a:r>
            <a:endParaRPr lang="tr-TR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CNC Frästechnik: 3 bis 5 Achsen max. Länge 1650 mm</a:t>
            </a:r>
            <a:endParaRPr lang="tr-TR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 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CNC Rund-und Flachschleifen:</a:t>
            </a:r>
            <a:endParaRPr lang="tr-TR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	rund Ø450x1500mm</a:t>
            </a:r>
            <a:endParaRPr lang="tr-TR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lvl="1"/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vertikal bis zu Ø1200mm</a:t>
            </a:r>
            <a:endParaRPr lang="tr-TR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	</a:t>
            </a:r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flach bis zu 1600mm    </a:t>
            </a:r>
            <a:endParaRPr lang="tr-TR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Draht-und – Senkerodieren</a:t>
            </a:r>
            <a:endParaRPr lang="tr-TR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 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Mikro-Bohrmaschine</a:t>
            </a:r>
            <a:endParaRPr lang="tr-TR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In dem dafür vorgesehenen Bereich unserer Website</a:t>
            </a:r>
          </a:p>
          <a:p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können Sie sich den gesamten Maschinenpark</a:t>
            </a:r>
          </a:p>
          <a:p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ansehen.</a:t>
            </a:r>
            <a:endParaRPr lang="en-US" sz="12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037ADA-E75A-4BFF-8DE2-AD90E4DBB110}"/>
              </a:ext>
            </a:extLst>
          </p:cNvPr>
          <p:cNvSpPr txBox="1"/>
          <p:nvPr/>
        </p:nvSpPr>
        <p:spPr>
          <a:xfrm>
            <a:off x="9172683" y="2743165"/>
            <a:ext cx="30193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Raleway" panose="020B0503030101060003" pitchFamily="34" charset="0"/>
              </a:rPr>
              <a:t>In zwei technologisch hochmodernen Messräumen</a:t>
            </a:r>
            <a:r>
              <a:rPr lang="tr-TR" sz="120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>
                <a:solidFill>
                  <a:schemeClr val="bg1"/>
                </a:solidFill>
                <a:latin typeface="Raleway" panose="020B0503030101060003" pitchFamily="34" charset="0"/>
              </a:rPr>
              <a:t>optimieren wir die</a:t>
            </a:r>
            <a:r>
              <a:rPr lang="tr-TR" sz="120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>
                <a:solidFill>
                  <a:schemeClr val="bg1"/>
                </a:solidFill>
                <a:latin typeface="Raleway" panose="020B0503030101060003" pitchFamily="34" charset="0"/>
              </a:rPr>
              <a:t>Effizienz und Qualität unserer</a:t>
            </a:r>
            <a:r>
              <a:rPr lang="tr-TR" sz="120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>
                <a:solidFill>
                  <a:schemeClr val="bg1"/>
                </a:solidFill>
                <a:latin typeface="Raleway" panose="020B0503030101060003" pitchFamily="34" charset="0"/>
              </a:rPr>
              <a:t>Produkte mit fortschrittlichen und spezifischen</a:t>
            </a:r>
            <a:r>
              <a:rPr lang="tr-TR" sz="120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>
                <a:solidFill>
                  <a:schemeClr val="bg1"/>
                </a:solidFill>
                <a:latin typeface="Raleway" panose="020B0503030101060003" pitchFamily="34" charset="0"/>
              </a:rPr>
              <a:t>Kontrollinstrumenten.</a:t>
            </a:r>
            <a:endParaRPr lang="tr-TR" sz="120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endParaRPr lang="de-DE" sz="120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>
                <a:solidFill>
                  <a:schemeClr val="bg1"/>
                </a:solidFill>
                <a:latin typeface="Raleway" panose="020B0503030101060003" pitchFamily="34" charset="0"/>
              </a:rPr>
              <a:t>Der Prüfraum von SEFA verfügt über 3</a:t>
            </a:r>
          </a:p>
          <a:p>
            <a:r>
              <a:rPr lang="de-DE" sz="1200">
                <a:solidFill>
                  <a:schemeClr val="bg1"/>
                </a:solidFill>
                <a:latin typeface="Raleway" panose="020B0503030101060003" pitchFamily="34" charset="0"/>
              </a:rPr>
              <a:t>dreidimensionale (2 Mitutoyo und 1 ZEISSPRISMO-ULTRA) Messgeräte und Rundmesser von</a:t>
            </a:r>
            <a:r>
              <a:rPr lang="tr-TR" sz="120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>
                <a:solidFill>
                  <a:schemeClr val="bg1"/>
                </a:solidFill>
                <a:latin typeface="Raleway" panose="020B0503030101060003" pitchFamily="34" charset="0"/>
              </a:rPr>
              <a:t>Mahr. Zwei</a:t>
            </a:r>
            <a:r>
              <a:rPr lang="tr-TR" sz="120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>
                <a:solidFill>
                  <a:schemeClr val="bg1"/>
                </a:solidFill>
                <a:latin typeface="Raleway" panose="020B0503030101060003" pitchFamily="34" charset="0"/>
              </a:rPr>
              <a:t>hochentwickelte Werkzeuge, die eine</a:t>
            </a:r>
          </a:p>
          <a:p>
            <a:r>
              <a:rPr lang="de-DE" sz="1200">
                <a:solidFill>
                  <a:schemeClr val="bg1"/>
                </a:solidFill>
                <a:latin typeface="Raleway" panose="020B0503030101060003" pitchFamily="34" charset="0"/>
              </a:rPr>
              <a:t>extrem genaue und zuverlässige Qualitätskontrolle</a:t>
            </a:r>
            <a:r>
              <a:rPr lang="tr-TR" sz="120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>
                <a:solidFill>
                  <a:schemeClr val="bg1"/>
                </a:solidFill>
                <a:latin typeface="Raleway" panose="020B0503030101060003" pitchFamily="34" charset="0"/>
              </a:rPr>
              <a:t>garantieren.</a:t>
            </a:r>
            <a:endParaRPr lang="tr-TR" sz="120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endParaRPr lang="de-DE" sz="120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>
                <a:solidFill>
                  <a:schemeClr val="bg1"/>
                </a:solidFill>
                <a:latin typeface="Raleway" panose="020B0503030101060003" pitchFamily="34" charset="0"/>
              </a:rPr>
              <a:t>Wer sich auf uns verlässt,</a:t>
            </a:r>
            <a:r>
              <a:rPr lang="tr-TR" sz="120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>
                <a:solidFill>
                  <a:schemeClr val="bg1"/>
                </a:solidFill>
                <a:latin typeface="Raleway" panose="020B0503030101060003" pitchFamily="34" charset="0"/>
              </a:rPr>
              <a:t>entscheidet sich für ein</a:t>
            </a:r>
            <a:r>
              <a:rPr lang="tr-TR" sz="120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>
                <a:solidFill>
                  <a:schemeClr val="bg1"/>
                </a:solidFill>
                <a:latin typeface="Raleway" panose="020B0503030101060003" pitchFamily="34" charset="0"/>
              </a:rPr>
              <a:t>hohes Maß an Qualität, Flexibilität und Präzision.</a:t>
            </a:r>
          </a:p>
          <a:p>
            <a:r>
              <a:rPr lang="de-DE" sz="1200">
                <a:solidFill>
                  <a:schemeClr val="bg1"/>
                </a:solidFill>
                <a:latin typeface="Raleway" panose="020B0503030101060003" pitchFamily="34" charset="0"/>
              </a:rPr>
              <a:t>Der Kunde als Wegweiser.</a:t>
            </a:r>
            <a:endParaRPr lang="en-US" sz="120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6DFD8D-DD40-42CD-89FE-C28FB67345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589" y="4480561"/>
            <a:ext cx="1086524" cy="108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6163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A6AD98-32B3-4E07-86D8-EE1DA64FE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BD5948-BFB5-4160-BC90-C87498F989B6}"/>
              </a:ext>
            </a:extLst>
          </p:cNvPr>
          <p:cNvSpPr txBox="1"/>
          <p:nvPr/>
        </p:nvSpPr>
        <p:spPr>
          <a:xfrm>
            <a:off x="63698" y="184666"/>
            <a:ext cx="40996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Die Entwicklung von SEFA wird vor allem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durch die Bedürfnisse der Kunden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geprägt. Die Aufrechterhaltung von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Spitzenleistungen und unser Wunsch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nach Verbesserung werden von dem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Willen getrieben, alle Bedürfnisse zu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erfüllen.</a:t>
            </a:r>
            <a:endParaRPr lang="tr-TR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endParaRPr lang="de-DE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Das Projekt von SEFA setzt auf die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langfristige Strategie, kleine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Produktionsserien, einhergehend mit der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Montage von Schlüsselkomponenten,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anzubieten.</a:t>
            </a:r>
            <a:endParaRPr lang="tr-TR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endParaRPr lang="de-DE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Durch ständiges Wachstum und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Innovation ist SEFA in der Lage, jede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Produktionsherausforderung erfolgreich</a:t>
            </a:r>
          </a:p>
          <a:p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zu meistern und stets die bestmöglichen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Ergebnisse zu liefern.</a:t>
            </a:r>
            <a:endParaRPr lang="en-US" sz="12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01154F-BEB3-4D0B-91E8-4D12C8E6A1FE}"/>
              </a:ext>
            </a:extLst>
          </p:cNvPr>
          <p:cNvSpPr txBox="1"/>
          <p:nvPr/>
        </p:nvSpPr>
        <p:spPr>
          <a:xfrm>
            <a:off x="8326738" y="0"/>
            <a:ext cx="38652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Es stimmt zwar, dass wir uns auf extrem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leistungsfähige Maschinen verlassen können,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aber es ist ebenso wahr, dass der Faktor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Mensch an erster Stelle steht.</a:t>
            </a:r>
            <a:endParaRPr lang="tr-TR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endParaRPr lang="de-DE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Die SEFA-Akademie ist ein Exzellenzzentrum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und arbeitet mit der IFOA zusammen, einer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Zertifizierungsstelle, die das Diplom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„Tecniche di Industrializzazione del Prodotto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e del Processo (Techniken der Produkt- und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Prozessindustrialisierung)“ ausstellt.</a:t>
            </a:r>
            <a:endParaRPr lang="tr-TR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endParaRPr lang="de-DE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Grundlegende und fachspezifische Themen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werden von einem Höchstmaß an Sicherheit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begleitet, um Fachleute auszubilden, die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ebenso erfahren wie gewissenhaft sind.</a:t>
            </a:r>
            <a:endParaRPr lang="en-US" sz="12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637251-27AA-402A-BE84-ACDF8AD133B7}"/>
              </a:ext>
            </a:extLst>
          </p:cNvPr>
          <p:cNvSpPr txBox="1"/>
          <p:nvPr/>
        </p:nvSpPr>
        <p:spPr>
          <a:xfrm>
            <a:off x="4340715" y="4357583"/>
            <a:ext cx="33085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1D1A49"/>
                </a:solidFill>
                <a:latin typeface="Raleway" panose="020B0503030101060003" pitchFamily="34" charset="0"/>
              </a:rPr>
              <a:t>Genau dieses kontinuierliche</a:t>
            </a:r>
            <a:r>
              <a:rPr lang="tr-TR" sz="1400" dirty="0">
                <a:solidFill>
                  <a:srgbClr val="1D1A49"/>
                </a:solidFill>
                <a:latin typeface="Raleway" panose="020B0503030101060003" pitchFamily="34" charset="0"/>
              </a:rPr>
              <a:t> </a:t>
            </a:r>
            <a:r>
              <a:rPr lang="de-DE" sz="1400" dirty="0">
                <a:solidFill>
                  <a:srgbClr val="1D1A49"/>
                </a:solidFill>
                <a:latin typeface="Raleway" panose="020B0503030101060003" pitchFamily="34" charset="0"/>
              </a:rPr>
              <a:t>Wachstum hat zur Gründung</a:t>
            </a:r>
            <a:r>
              <a:rPr lang="tr-TR" sz="1400" dirty="0">
                <a:solidFill>
                  <a:srgbClr val="1D1A49"/>
                </a:solidFill>
                <a:latin typeface="Raleway" panose="020B0503030101060003" pitchFamily="34" charset="0"/>
              </a:rPr>
              <a:t> </a:t>
            </a:r>
            <a:r>
              <a:rPr lang="de-DE" sz="1400" dirty="0">
                <a:solidFill>
                  <a:srgbClr val="1D1A49"/>
                </a:solidFill>
                <a:latin typeface="Raleway" panose="020B0503030101060003" pitchFamily="34" charset="0"/>
              </a:rPr>
              <a:t>einer Akademie geführt, die</a:t>
            </a:r>
            <a:r>
              <a:rPr lang="tr-TR" sz="1400" dirty="0">
                <a:solidFill>
                  <a:srgbClr val="1D1A49"/>
                </a:solidFill>
                <a:latin typeface="Raleway" panose="020B0503030101060003" pitchFamily="34" charset="0"/>
              </a:rPr>
              <a:t> </a:t>
            </a:r>
            <a:r>
              <a:rPr lang="de-DE" sz="1400" dirty="0" err="1">
                <a:solidFill>
                  <a:srgbClr val="1D1A49"/>
                </a:solidFill>
                <a:latin typeface="Raleway" panose="020B0503030101060003" pitchFamily="34" charset="0"/>
              </a:rPr>
              <a:t>sichder</a:t>
            </a:r>
            <a:r>
              <a:rPr lang="de-DE" sz="1400" dirty="0">
                <a:solidFill>
                  <a:srgbClr val="1D1A49"/>
                </a:solidFill>
                <a:latin typeface="Raleway" panose="020B0503030101060003" pitchFamily="34" charset="0"/>
              </a:rPr>
              <a:t> Ausbildung unserer</a:t>
            </a:r>
            <a:r>
              <a:rPr lang="tr-TR" sz="1400" dirty="0">
                <a:solidFill>
                  <a:srgbClr val="1D1A49"/>
                </a:solidFill>
                <a:latin typeface="Raleway" panose="020B0503030101060003" pitchFamily="34" charset="0"/>
              </a:rPr>
              <a:t> </a:t>
            </a:r>
            <a:r>
              <a:rPr lang="de-DE" sz="1400" dirty="0">
                <a:solidFill>
                  <a:srgbClr val="1D1A49"/>
                </a:solidFill>
                <a:latin typeface="Raleway" panose="020B0503030101060003" pitchFamily="34" charset="0"/>
              </a:rPr>
              <a:t>zukünftigen Mitarbeiter widmet.</a:t>
            </a:r>
            <a:endParaRPr lang="en-US" sz="1400" dirty="0">
              <a:solidFill>
                <a:srgbClr val="1D1A49"/>
              </a:solidFill>
              <a:latin typeface="Raleway" panose="020B05030301010600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2D617F-4EDB-46FE-9E0D-4722E0B68EBB}"/>
              </a:ext>
            </a:extLst>
          </p:cNvPr>
          <p:cNvSpPr txBox="1"/>
          <p:nvPr/>
        </p:nvSpPr>
        <p:spPr>
          <a:xfrm>
            <a:off x="147014" y="6045770"/>
            <a:ext cx="78889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>
                <a:solidFill>
                  <a:schemeClr val="bg1"/>
                </a:solidFill>
                <a:latin typeface="Raleway SemiBold" panose="020B0703030101060003" pitchFamily="34" charset="0"/>
              </a:rPr>
              <a:t>WEIL WIR BEI SEFA AN DIE ZUKUNFT GLAUBEN</a:t>
            </a:r>
            <a:endParaRPr lang="en-US" sz="2600">
              <a:solidFill>
                <a:schemeClr val="bg1"/>
              </a:solidFill>
              <a:latin typeface="Raleway SemiBold" panose="020B07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05464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A6AD98-32B3-4E07-86D8-EE1DA64FE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0E48C2-2824-4D44-AC43-16E12986FF23}"/>
              </a:ext>
            </a:extLst>
          </p:cNvPr>
          <p:cNvSpPr txBox="1"/>
          <p:nvPr/>
        </p:nvSpPr>
        <p:spPr>
          <a:xfrm>
            <a:off x="4410633" y="150574"/>
            <a:ext cx="3370733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 SemiBold"/>
                <a:ea typeface="Raleway SemiBold"/>
                <a:cs typeface="Raleway SemiBold"/>
              </a:rPr>
              <a:t>PARCO MACCHINE / MASCHINEN</a:t>
            </a:r>
            <a:endParaRPr lang="en-US" sz="1200">
              <a:solidFill>
                <a:schemeClr val="bg1"/>
              </a:solidFill>
              <a:latin typeface="Raleway SemiBold" panose="020B07030301010600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D246CD-A83E-4E01-8ED4-767ACF90B9D9}"/>
              </a:ext>
            </a:extLst>
          </p:cNvPr>
          <p:cNvSpPr txBox="1"/>
          <p:nvPr/>
        </p:nvSpPr>
        <p:spPr>
          <a:xfrm>
            <a:off x="787099" y="485854"/>
            <a:ext cx="3370733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u="none" strike="noStrike" cap="none" baseline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 SemiBold"/>
                <a:ea typeface="Raleway SemiBold"/>
                <a:cs typeface="Raleway SemiBold"/>
              </a:rPr>
              <a:t>TIPO DI MACCHINA / MASCHINENTYP</a:t>
            </a:r>
            <a:endParaRPr lang="en-US" sz="1200">
              <a:solidFill>
                <a:srgbClr val="1D1A49"/>
              </a:solidFill>
              <a:latin typeface="Raleway SemiBold" panose="020B07030301010600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770935-24A6-4861-BCE1-7BECCDD888CE}"/>
              </a:ext>
            </a:extLst>
          </p:cNvPr>
          <p:cNvSpPr txBox="1"/>
          <p:nvPr/>
        </p:nvSpPr>
        <p:spPr>
          <a:xfrm>
            <a:off x="776340" y="874886"/>
            <a:ext cx="4216912" cy="5760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u="none" strike="noStrike" cap="none" baseline="0" dirty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TORNIO CNC / CNC-DREHMASCHINE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TORNIO CNC / CNC-DREHMASCHINE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TORNIO CNC / CNC-DREHMASCHINE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TORNIO CNC / CNC-DREHMASCHINE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TORNIO CNC / CNC-DREHMASCHINE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TORNIO CNC / CNC-DREHMASCHINE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FRESATRICE CNC / CNC-FRÄSMASCHINE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FRESATRICE CNC / CNC-FRÄSMASCHINE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FRESATRICE CNC / CNC-FRÄSMASCHINE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FRESATRICE CNC / CNC-FRÄSMASCHINE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FRESATRICE CNC / CNC-FRÄSMASCHINE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FRESATRICE CNC / CNC-FRÄSMASCHINE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FRESATRICE CNC / CNC-FRÄSMASCHINE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FRESATRICE CNC / CNC-FRÄSMASCHINE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MULTITASKING CNC / CNC-MULTITASKING-MASCHINE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MULTITASKING CNC / CNC-MULTITASKING-MASCHINE</a:t>
            </a:r>
            <a:endParaRPr lang="en-US" sz="1200" dirty="0">
              <a:solidFill>
                <a:srgbClr val="1D1A49"/>
              </a:solidFill>
              <a:latin typeface="Raleway" panose="020B05030301010600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BD4370-96A1-4519-AC1A-5D79156D8D1F}"/>
              </a:ext>
            </a:extLst>
          </p:cNvPr>
          <p:cNvSpPr txBox="1"/>
          <p:nvPr/>
        </p:nvSpPr>
        <p:spPr>
          <a:xfrm>
            <a:off x="5141259" y="874885"/>
            <a:ext cx="3464859" cy="5760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DOOSAN PUMA V8300M</a:t>
            </a:r>
          </a:p>
          <a:p>
            <a:endParaRPr lang="it-IT" sz="120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DOOSAN PUMA 5100 LY</a:t>
            </a:r>
          </a:p>
          <a:p>
            <a:endParaRPr lang="it-IT" sz="120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DOOSAN PUMA GT3100</a:t>
            </a:r>
          </a:p>
          <a:p>
            <a:endParaRPr lang="it-IT" sz="120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DOOSAN PUMA 3100 LY</a:t>
            </a:r>
          </a:p>
          <a:p>
            <a:endParaRPr lang="it-IT" sz="120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DMG NLX 2500</a:t>
            </a:r>
          </a:p>
          <a:p>
            <a:endParaRPr lang="it-IT" sz="120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MAZAK VTC 530C 3X</a:t>
            </a:r>
          </a:p>
          <a:p>
            <a:endParaRPr lang="it-IT" sz="120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DOOSAN MYNX 7500-II 3X</a:t>
            </a:r>
          </a:p>
          <a:p>
            <a:endParaRPr lang="it-IT" sz="120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OKUMA GENOS M660-VE</a:t>
            </a:r>
          </a:p>
          <a:p>
            <a:endParaRPr lang="it-IT" sz="120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MAZAK NEXUS 510C 3X</a:t>
            </a:r>
          </a:p>
          <a:p>
            <a:endParaRPr lang="it-IT" sz="120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OKUMA MU6300VL 5X</a:t>
            </a:r>
          </a:p>
          <a:p>
            <a:endParaRPr lang="it-IT" sz="120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MAZAK VARIAXIS j600 5X</a:t>
            </a:r>
          </a:p>
          <a:p>
            <a:endParaRPr lang="it-IT" sz="120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OKUMA MB-5000HII</a:t>
            </a:r>
          </a:p>
          <a:p>
            <a:endParaRPr lang="it-IT" sz="120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MAZAK VARIAXIS 730 5X</a:t>
            </a:r>
          </a:p>
          <a:p>
            <a:endParaRPr lang="it-IT" sz="120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FRESATRICE CNC / CNC-FRÄSMASCHINE</a:t>
            </a:r>
          </a:p>
          <a:p>
            <a:endParaRPr lang="it-IT" sz="120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MAZAK INTEGREX 400 IV</a:t>
            </a:r>
          </a:p>
          <a:p>
            <a:endParaRPr lang="it-IT" sz="120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MAZAK INTEGREX 400 IVX 1500U</a:t>
            </a:r>
            <a:endParaRPr lang="en-US" sz="120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D0A7B0-E023-452E-9270-7A7BAC502BFB}"/>
              </a:ext>
            </a:extLst>
          </p:cNvPr>
          <p:cNvSpPr txBox="1"/>
          <p:nvPr/>
        </p:nvSpPr>
        <p:spPr>
          <a:xfrm>
            <a:off x="5447400" y="477986"/>
            <a:ext cx="3370733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u="none" strike="noStrike" cap="none" baseline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 SemiBold"/>
                <a:ea typeface="Raleway SemiBold"/>
                <a:cs typeface="Raleway SemiBold"/>
              </a:rPr>
              <a:t>DESCRIZIONE / BESCHREIBUNG</a:t>
            </a:r>
            <a:endParaRPr lang="en-US" sz="1200">
              <a:solidFill>
                <a:srgbClr val="1D1A49"/>
              </a:solidFill>
              <a:latin typeface="Raleway SemiBold" panose="020B07030301010600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5A6841-5A73-4D39-BC05-50D768290D90}"/>
              </a:ext>
            </a:extLst>
          </p:cNvPr>
          <p:cNvSpPr txBox="1"/>
          <p:nvPr/>
        </p:nvSpPr>
        <p:spPr>
          <a:xfrm>
            <a:off x="8754125" y="874885"/>
            <a:ext cx="3464859" cy="5760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max. Ø830 mm; max. L = 690 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max. Ø650 mm; L = 2000 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max. Ø480 mm; L = 750 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max. Ø420 mm; max. L = 1280 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max. Ø400 mm; max. L = 700 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max. Ø380 mm; L = 575 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X = 1740 mm; Y = 530 mm; Z = 510 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X = 1525 mm; Y = 770 mm; Z = 625 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X = 1500 mm; Y = 660 mm; Z = 660 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X = 1050 mm; Y = 510 mm; Z = 510 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X = 925 mm; Y = 1050 mm; Z = 600 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X = 850 mm; Y = 660 mm; Z = 610 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X = 760 mm; Y = 760 mm; Z = 810 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X = 730 mm; Y = 850 mm; Z = 560 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max. Ø760 ; max. L = 1500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max. Ø760 ; max. L = 1500</a:t>
            </a:r>
            <a:endParaRPr lang="en-US" sz="12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A0D8D7-F418-44E3-B380-8E7226CD355C}"/>
              </a:ext>
            </a:extLst>
          </p:cNvPr>
          <p:cNvSpPr txBox="1"/>
          <p:nvPr/>
        </p:nvSpPr>
        <p:spPr>
          <a:xfrm>
            <a:off x="9232746" y="481309"/>
            <a:ext cx="3370733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u="none" strike="noStrike" cap="none" baseline="0" dirty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 SemiBold"/>
                <a:ea typeface="Raleway SemiBold"/>
                <a:cs typeface="Raleway SemiBold"/>
              </a:rPr>
              <a:t>CORSE / VERFAHRWEGE</a:t>
            </a:r>
            <a:endParaRPr lang="en-US" sz="1200" dirty="0">
              <a:solidFill>
                <a:srgbClr val="1D1A49"/>
              </a:solidFill>
              <a:latin typeface="Raleway SemiBold" panose="020B07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01139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A6AD98-32B3-4E07-86D8-EE1DA64FE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9E97D4-4422-446A-A8A8-EDBC1C0ED5AD}"/>
              </a:ext>
            </a:extLst>
          </p:cNvPr>
          <p:cNvSpPr txBox="1"/>
          <p:nvPr/>
        </p:nvSpPr>
        <p:spPr>
          <a:xfrm>
            <a:off x="4410633" y="150574"/>
            <a:ext cx="3370733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 SemiBold"/>
                <a:ea typeface="Raleway SemiBold"/>
                <a:cs typeface="Raleway SemiBold"/>
              </a:rPr>
              <a:t>PARCO MACCHINE / MASCHINEN</a:t>
            </a:r>
            <a:endParaRPr lang="en-US" sz="1200">
              <a:solidFill>
                <a:schemeClr val="bg1"/>
              </a:solidFill>
              <a:latin typeface="Raleway SemiBold" panose="020B07030301010600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D8C9A-67A2-4E26-87B6-89DC7920A4F1}"/>
              </a:ext>
            </a:extLst>
          </p:cNvPr>
          <p:cNvSpPr txBox="1"/>
          <p:nvPr/>
        </p:nvSpPr>
        <p:spPr>
          <a:xfrm>
            <a:off x="787099" y="485854"/>
            <a:ext cx="3370733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u="none" strike="noStrike" cap="none" baseline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 SemiBold"/>
                <a:ea typeface="Raleway SemiBold"/>
                <a:cs typeface="Raleway SemiBold"/>
              </a:rPr>
              <a:t>TIPO DI MACCHINA / MASCHINENTYP</a:t>
            </a:r>
            <a:endParaRPr lang="en-US" sz="1200">
              <a:solidFill>
                <a:srgbClr val="1D1A49"/>
              </a:solidFill>
              <a:latin typeface="Raleway SemiBold" panose="020B07030301010600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0F2CF6-F9F9-4948-B0D4-7FE97780006C}"/>
              </a:ext>
            </a:extLst>
          </p:cNvPr>
          <p:cNvSpPr txBox="1"/>
          <p:nvPr/>
        </p:nvSpPr>
        <p:spPr>
          <a:xfrm>
            <a:off x="776339" y="874886"/>
            <a:ext cx="503861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u="none" strike="noStrike" cap="none" baseline="0" dirty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MULTITASKING CNC / CNC-MULTITASKING-MASCHINE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MULTITASKING CNC / CNC-MULTITASKING-MASCHINE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2 X RETTIFICA VERTICALE CNC / 2 X VERTIKALES CNC-SCHLEIFEN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RETTIFICA CNC / CNC-SCHLEIFEN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RETTIFICA CNC / CNC-SCHLEIFEN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RETTIFICA CNC / CNC-SCHLEIFEN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RETTIFICA MANUALE / KONVENTIONELLE SCHLEIFMASCHINE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RETTIFICA MANUALE / KONVENTIONELLE SCHLEIFMASCHINE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RETTIFICA MANUALE / KONVENTIONELLE SCHLEIFMASCHINE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RETTIFICA MANUALE / KONVENTIONELLE SCHLEIFMASCHINE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RETTIFICA TANGENZIALE  CNC / CNC-FLACHSCHLEIFMASCHINE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RETTIFICA TANGENZIALE  CNC / CNC-FLACHSCHLEIFMASCHINE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AFFILATRICE / SCHÄRFENDE SCHLEIFMASCHINE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ELETTROEROSIONE / ELEKTROEROSION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ELETTROEROSIONE / ELEKTROEROSION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ELETTROEROSIONE / ELEKTROEROSION </a:t>
            </a:r>
            <a:endParaRPr lang="en-US" sz="1200" dirty="0">
              <a:solidFill>
                <a:srgbClr val="1D1A49"/>
              </a:solidFill>
              <a:latin typeface="Raleway" panose="020B05030301010600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6C3982-589B-4E8D-84A7-11083D5D7C98}"/>
              </a:ext>
            </a:extLst>
          </p:cNvPr>
          <p:cNvSpPr txBox="1"/>
          <p:nvPr/>
        </p:nvSpPr>
        <p:spPr>
          <a:xfrm>
            <a:off x="5981252" y="874885"/>
            <a:ext cx="2624866" cy="5760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MAZAK INTEGREX 400IS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OKUMA MULTUS B400II 2000 4.0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MAS VGM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TACCHELLA ELEKTRA PLUS 1523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STUDER S33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STUDER S30 LEAN PRO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GIORIA RHN 1000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TACCHELLA 1018U 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TACCHELLA R3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TACCHELLA 1018UM 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ZIERSCH ZT612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ROSA ERMANDO LR16 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MAJEVICA OM 600 / TACCHELLA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MITSUBISHI MV 2400 R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AGIE PROGRESS 2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AGIE  TUFFO MONDO STAR 50</a:t>
            </a:r>
            <a:endParaRPr lang="en-US" sz="12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BC70A9-9113-4293-B8FE-C4D2AB143FAE}"/>
              </a:ext>
            </a:extLst>
          </p:cNvPr>
          <p:cNvSpPr txBox="1"/>
          <p:nvPr/>
        </p:nvSpPr>
        <p:spPr>
          <a:xfrm>
            <a:off x="5981252" y="485696"/>
            <a:ext cx="3370733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u="none" strike="noStrike" cap="none" baseline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 SemiBold"/>
                <a:ea typeface="Raleway SemiBold"/>
                <a:cs typeface="Raleway SemiBold"/>
              </a:rPr>
              <a:t>DESCRIZIONE / BESCHREIBUNG</a:t>
            </a:r>
            <a:endParaRPr lang="en-US" sz="1200">
              <a:solidFill>
                <a:srgbClr val="1D1A49"/>
              </a:solidFill>
              <a:latin typeface="Raleway SemiBold" panose="020B07030301010600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8AD503-B266-4352-A37B-31921FF41182}"/>
              </a:ext>
            </a:extLst>
          </p:cNvPr>
          <p:cNvSpPr txBox="1"/>
          <p:nvPr/>
        </p:nvSpPr>
        <p:spPr>
          <a:xfrm>
            <a:off x="8772413" y="874885"/>
            <a:ext cx="3464859" cy="5760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max. Ø760 ; max. L = 1500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max. Ø710 mm; max. L = 2000 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max. Ø1250 mm; max. L = 700 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max. Ø450 mm; max. L = 1500 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max: Ø300; max: L = 1000 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max. Ø300 mm; max. L = 300 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max. Ø330 mm; max. L = 1000 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max. Ø360 mm; L = 1000 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X = 430 mm; Y = 220 mm; Z = 350 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max. Ø360 mm; L = 1000 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X = 1000 mm; Y = 600 mm; Z = 600 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X = 1650 mm; Y = 720 mm; Z = 550 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X = 400 mm; Y = 300 mm; Z = 300 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X = 600 mm; Y = 400 mm; Z = 425 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X = 350 mm; Y = 250 mm; Z = 250 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X = 500 mm; Y = 350 mm; Z = 350 mm</a:t>
            </a:r>
            <a:endParaRPr lang="en-US" sz="12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E2F3E1-873C-4F3D-928E-DC8A6575477E}"/>
              </a:ext>
            </a:extLst>
          </p:cNvPr>
          <p:cNvSpPr txBox="1"/>
          <p:nvPr/>
        </p:nvSpPr>
        <p:spPr>
          <a:xfrm>
            <a:off x="9086626" y="485696"/>
            <a:ext cx="3370733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u="none" strike="noStrike" cap="none" baseline="0" dirty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 SemiBold"/>
                <a:ea typeface="Raleway SemiBold"/>
                <a:cs typeface="Raleway SemiBold"/>
              </a:rPr>
              <a:t>CORSE / VERFAHRWEGE</a:t>
            </a:r>
            <a:endParaRPr lang="en-US" sz="1200" dirty="0">
              <a:solidFill>
                <a:srgbClr val="1D1A49"/>
              </a:solidFill>
              <a:latin typeface="Raleway SemiBold" panose="020B07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52666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A6AD98-32B3-4E07-86D8-EE1DA64FE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49213C-0AA4-453A-B036-A7BDC5379363}"/>
              </a:ext>
            </a:extLst>
          </p:cNvPr>
          <p:cNvSpPr txBox="1"/>
          <p:nvPr/>
        </p:nvSpPr>
        <p:spPr>
          <a:xfrm>
            <a:off x="4410633" y="150574"/>
            <a:ext cx="3370733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 SemiBold"/>
                <a:ea typeface="Raleway SemiBold"/>
                <a:cs typeface="Raleway SemiBold"/>
              </a:rPr>
              <a:t>PARCO MACCHINE / MASCHINEN</a:t>
            </a:r>
            <a:endParaRPr lang="en-US" sz="1200">
              <a:solidFill>
                <a:schemeClr val="bg1"/>
              </a:solidFill>
              <a:latin typeface="Raleway SemiBold" panose="020B07030301010600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0B77A4-59BF-4072-9C00-A4CB44C326B6}"/>
              </a:ext>
            </a:extLst>
          </p:cNvPr>
          <p:cNvSpPr txBox="1"/>
          <p:nvPr/>
        </p:nvSpPr>
        <p:spPr>
          <a:xfrm>
            <a:off x="393105" y="485854"/>
            <a:ext cx="3370733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u="none" strike="noStrike" cap="none" baseline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 SemiBold"/>
                <a:ea typeface="Raleway SemiBold"/>
                <a:cs typeface="Raleway SemiBold"/>
              </a:rPr>
              <a:t>TIPO DI MACCHINA / MASCHINENTYP</a:t>
            </a:r>
            <a:endParaRPr lang="en-US" sz="1200">
              <a:solidFill>
                <a:srgbClr val="1D1A49"/>
              </a:solidFill>
              <a:latin typeface="Raleway SemiBold" panose="020B07030301010600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382260-1CF3-449F-858A-FE363539F117}"/>
              </a:ext>
            </a:extLst>
          </p:cNvPr>
          <p:cNvSpPr txBox="1"/>
          <p:nvPr/>
        </p:nvSpPr>
        <p:spPr>
          <a:xfrm>
            <a:off x="382346" y="874886"/>
            <a:ext cx="5017996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u="none" strike="noStrike" cap="none" baseline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EDM MICROFORATRICE / ERODIERBOHRMASCHINE</a:t>
            </a:r>
          </a:p>
          <a:p>
            <a:endParaRPr lang="it-IT" sz="120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4 X TORNIO MANUALE / KONVENTIONELLE DREHMASCHINE</a:t>
            </a:r>
          </a:p>
          <a:p>
            <a:endParaRPr lang="it-IT" sz="120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endParaRPr lang="it-IT" sz="120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4 X FRESATRICE MANUALE / KONVENTIONELLE FRÄSMASCHINE</a:t>
            </a:r>
            <a:endParaRPr lang="en-US" sz="1200">
              <a:solidFill>
                <a:srgbClr val="1D1A49"/>
              </a:solidFill>
              <a:latin typeface="Raleway" panose="020B05030301010600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EEB5B4-D443-4F14-B3F9-D4D96D295AAD}"/>
              </a:ext>
            </a:extLst>
          </p:cNvPr>
          <p:cNvSpPr txBox="1"/>
          <p:nvPr/>
        </p:nvSpPr>
        <p:spPr>
          <a:xfrm>
            <a:off x="5500556" y="874885"/>
            <a:ext cx="35792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OCEAN RIVER 35HP1 / MIKRO-EDM-BOHRUNG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OMG ZANOLETTI / CMT URSUS HP300 / CMT URSUS HP200 / CASTOR 255VS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ITAMA FV15 VS / BONZA IT 2 VS / BONZA IT 2 VS / WIKERS PBM-4VS</a:t>
            </a:r>
            <a:endParaRPr lang="en-US" sz="12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6BA28-C0BF-424B-BE9C-8C4F5C2A0011}"/>
              </a:ext>
            </a:extLst>
          </p:cNvPr>
          <p:cNvSpPr txBox="1"/>
          <p:nvPr/>
        </p:nvSpPr>
        <p:spPr>
          <a:xfrm>
            <a:off x="5761857" y="488428"/>
            <a:ext cx="3370733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u="none" strike="noStrike" cap="none" baseline="0" dirty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 SemiBold"/>
                <a:ea typeface="Raleway SemiBold"/>
                <a:cs typeface="Raleway SemiBold"/>
              </a:rPr>
              <a:t>DESCRIZIONE / BESCHREIBUNG</a:t>
            </a:r>
            <a:endParaRPr lang="en-US" sz="1200" dirty="0">
              <a:solidFill>
                <a:srgbClr val="1D1A49"/>
              </a:solidFill>
              <a:latin typeface="Raleway SemiBold" panose="020B07030301010600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B57D9D-69A4-4555-8A77-BFDDC35D23B7}"/>
              </a:ext>
            </a:extLst>
          </p:cNvPr>
          <p:cNvSpPr txBox="1"/>
          <p:nvPr/>
        </p:nvSpPr>
        <p:spPr>
          <a:xfrm>
            <a:off x="9226924" y="874885"/>
            <a:ext cx="3464859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X = 350 mm; Y = 250 mm; Z = 330 mm</a:t>
            </a:r>
          </a:p>
          <a:p>
            <a:endParaRPr lang="pl-PL" sz="120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max. Ø600 mm; max. L = 1500 mm</a:t>
            </a:r>
          </a:p>
          <a:p>
            <a:endParaRPr lang="pl-PL" sz="120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endParaRPr lang="pl-PL" sz="120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X = 730 mm; Y = 300 mm; Z = 400 mm</a:t>
            </a:r>
            <a:endParaRPr lang="en-US" sz="120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B58A91-C52B-42B6-92CA-57AF4D430648}"/>
              </a:ext>
            </a:extLst>
          </p:cNvPr>
          <p:cNvSpPr txBox="1"/>
          <p:nvPr/>
        </p:nvSpPr>
        <p:spPr>
          <a:xfrm>
            <a:off x="9525695" y="485854"/>
            <a:ext cx="3370733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u="none" strike="noStrike" cap="none" baseline="0" dirty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 SemiBold"/>
                <a:ea typeface="Raleway SemiBold"/>
                <a:cs typeface="Raleway SemiBold"/>
              </a:rPr>
              <a:t>CORSE / VERFAHRWEGE</a:t>
            </a:r>
            <a:endParaRPr lang="en-US" sz="1200" dirty="0">
              <a:solidFill>
                <a:srgbClr val="1D1A49"/>
              </a:solidFill>
              <a:latin typeface="Raleway SemiBold" panose="020B07030301010600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E83DE4-36F4-44C1-BD17-29019816B6DB}"/>
              </a:ext>
            </a:extLst>
          </p:cNvPr>
          <p:cNvSpPr txBox="1"/>
          <p:nvPr/>
        </p:nvSpPr>
        <p:spPr>
          <a:xfrm>
            <a:off x="4125183" y="2381274"/>
            <a:ext cx="3941631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0" i="0" u="none" strike="noStrike" cap="none" baseline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 SemiBold"/>
                <a:ea typeface="Raleway SemiBold"/>
                <a:cs typeface="Raleway SemiBold"/>
              </a:rPr>
              <a:t>MACCHINE DI MISURA / MESSMASCHINEN</a:t>
            </a:r>
            <a:endParaRPr lang="en-US" sz="1200">
              <a:solidFill>
                <a:srgbClr val="1D1A49"/>
              </a:solidFill>
              <a:latin typeface="Raleway SemiBold" panose="020B07030301010600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A3AB7D-BBFE-4F6D-B8EA-CBD9927D8F01}"/>
              </a:ext>
            </a:extLst>
          </p:cNvPr>
          <p:cNvSpPr txBox="1"/>
          <p:nvPr/>
        </p:nvSpPr>
        <p:spPr>
          <a:xfrm>
            <a:off x="393104" y="2773080"/>
            <a:ext cx="5394379" cy="338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u="none" strike="noStrike" cap="none" baseline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MACCHINA DI MISURA 3D / 3X 3D MESSMASCHINE</a:t>
            </a:r>
          </a:p>
          <a:p>
            <a:endParaRPr lang="it-IT" sz="120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MACCHINA DI MISURA 3D / 3X 3D MESSMASCHINE</a:t>
            </a:r>
          </a:p>
          <a:p>
            <a:endParaRPr lang="it-IT" sz="120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MACCHINA DI MISURA 3D / 3X 3D MESSMASCHINE</a:t>
            </a:r>
          </a:p>
          <a:p>
            <a:endParaRPr lang="it-IT" sz="120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3D ROTONDIMETRO / 2X 3D-RUNDHEITSMESSMASCHINE</a:t>
            </a:r>
          </a:p>
          <a:p>
            <a:endParaRPr lang="it-IT" sz="120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3D ROTONDIMETRO / 2X 3D-RUNDHEITSMESSMASCHINE</a:t>
            </a:r>
          </a:p>
          <a:p>
            <a:endParaRPr lang="it-IT" sz="120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endParaRPr lang="it-IT" sz="120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RUGOSIMETRO / RAUHEITSMESSGERÄT</a:t>
            </a:r>
          </a:p>
          <a:p>
            <a:endParaRPr lang="it-IT" sz="120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PROIETTORE DI PROFILI / MESSPROJEKTOR</a:t>
            </a:r>
          </a:p>
          <a:p>
            <a:endParaRPr lang="it-IT" sz="120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COMPUTER DI MISURA COMPATTO / KOMPAKT-MESSRECHNER</a:t>
            </a:r>
          </a:p>
          <a:p>
            <a:endParaRPr lang="it-IT" sz="120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>
                <a:solidFill>
                  <a:srgbClr val="1D1A4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9 X TESA ALTIMETRO / 9 X TESA HÖHENMESSGERÄTE</a:t>
            </a:r>
            <a:endParaRPr lang="en-US" sz="1200">
              <a:solidFill>
                <a:srgbClr val="1D1A49"/>
              </a:solidFill>
              <a:latin typeface="Raleway" panose="020B05030301010600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93A701-B645-4E05-B313-45E74931914F}"/>
              </a:ext>
            </a:extLst>
          </p:cNvPr>
          <p:cNvSpPr txBox="1"/>
          <p:nvPr/>
        </p:nvSpPr>
        <p:spPr>
          <a:xfrm>
            <a:off x="5916787" y="2756560"/>
            <a:ext cx="31701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3D ZEISS PRISMO ULTRA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3D MITUTOYO CRYSTA-APEX EURO C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3D MITUTOYO CRT-AS7106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MARFORM MMQ 400 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MIYUTOYO ROUNDTEST RA-120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MAHR RAUHEITSMESSGERÄT SURFTEST 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MITUTOYO PROFILPROJEKTOR 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NEMO MARPOSS FÜR KEGEL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TESA MICRO-HITE</a:t>
            </a:r>
            <a:endParaRPr lang="en-US" sz="12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4C014A-66AC-40CE-AA02-E89F460E55CA}"/>
              </a:ext>
            </a:extLst>
          </p:cNvPr>
          <p:cNvSpPr txBox="1"/>
          <p:nvPr/>
        </p:nvSpPr>
        <p:spPr>
          <a:xfrm>
            <a:off x="9086973" y="2773080"/>
            <a:ext cx="30557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X = 900 mm; Y = 1300 mm; Z = 650 mm</a:t>
            </a:r>
          </a:p>
          <a:p>
            <a:endParaRPr lang="en-US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X = 280 mm; Z = 900; Axialschlag 0,0002 </a:t>
            </a:r>
          </a:p>
          <a:p>
            <a:endParaRPr lang="en-US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endParaRPr lang="tr-TR" sz="1200" b="0" i="0" u="none" strike="noStrike" cap="none" baseline="0" dirty="0">
              <a:solidFill>
                <a:srgbClr val="FFFFFF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Raleway"/>
              <a:ea typeface="Raleway"/>
              <a:cs typeface="Raleway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TYP: SJ-201</a:t>
            </a:r>
          </a:p>
          <a:p>
            <a:endParaRPr lang="en-US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TYP: PH-A14</a:t>
            </a:r>
          </a:p>
          <a:p>
            <a:endParaRPr lang="en-US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DIN 69893 E  DIN ISO 7388-1</a:t>
            </a:r>
          </a:p>
          <a:p>
            <a:endParaRPr lang="en-US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de-DE" sz="1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Raleway"/>
                <a:ea typeface="Raleway"/>
                <a:cs typeface="Raleway"/>
              </a:rPr>
              <a:t>MICRO-HITE 600 Handbuch</a:t>
            </a:r>
          </a:p>
        </p:txBody>
      </p:sp>
    </p:spTree>
    <p:extLst>
      <p:ext uri="{BB962C8B-B14F-4D97-AF65-F5344CB8AC3E}">
        <p14:creationId xmlns:p14="http://schemas.microsoft.com/office/powerpoint/2010/main" val="392216654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A6AD98-32B3-4E07-86D8-EE1DA64FE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B8D82E-5361-4A0C-AC59-209D84806790}"/>
              </a:ext>
            </a:extLst>
          </p:cNvPr>
          <p:cNvSpPr txBox="1"/>
          <p:nvPr/>
        </p:nvSpPr>
        <p:spPr>
          <a:xfrm>
            <a:off x="7259444" y="5465535"/>
            <a:ext cx="47716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/>
                </a:solidFill>
                <a:latin typeface="Raleway SemiBold" panose="020B0703030101060003" pitchFamily="34" charset="0"/>
              </a:rPr>
              <a:t>SEFA S.r.l.</a:t>
            </a:r>
          </a:p>
          <a:p>
            <a:pPr algn="r"/>
            <a:r>
              <a:rPr lang="it-IT" sz="1400">
                <a:solidFill>
                  <a:schemeClr val="bg1"/>
                </a:solidFill>
                <a:latin typeface="Raleway" panose="020B0503030101060003" pitchFamily="34" charset="0"/>
              </a:rPr>
              <a:t>Via degli Scalpellini, 9 / 70056 Molfetta (Ba) / Italy</a:t>
            </a:r>
          </a:p>
          <a:p>
            <a:pPr algn="r"/>
            <a:r>
              <a:rPr lang="it-IT" sz="1400">
                <a:solidFill>
                  <a:schemeClr val="bg1"/>
                </a:solidFill>
                <a:latin typeface="Raleway" panose="020B0503030101060003" pitchFamily="34" charset="0"/>
              </a:rPr>
              <a:t>www.officinesefa.it/ info@sefaweb.it</a:t>
            </a:r>
          </a:p>
          <a:p>
            <a:pPr algn="r"/>
            <a:r>
              <a:rPr lang="it-IT" sz="1400">
                <a:solidFill>
                  <a:schemeClr val="bg1"/>
                </a:solidFill>
                <a:latin typeface="Raleway" panose="020B0503030101060003" pitchFamily="34" charset="0"/>
              </a:rPr>
              <a:t>t. 080 337 5025 / 080 338 2389 / fx. 080 338 2316</a:t>
            </a:r>
          </a:p>
          <a:p>
            <a:pPr algn="r"/>
            <a:r>
              <a:rPr lang="it-IT" sz="1400">
                <a:solidFill>
                  <a:schemeClr val="bg1"/>
                </a:solidFill>
                <a:latin typeface="Raleway" panose="020B0503030101060003" pitchFamily="34" charset="0"/>
              </a:rPr>
              <a:t>PEC: sefasrl@pec.sefaweb.it</a:t>
            </a:r>
            <a:endParaRPr lang="en-US" sz="140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917EFA-878E-4EDA-9779-73AB30462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808" y="1691640"/>
            <a:ext cx="557784" cy="5577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092366-4335-422E-B42A-8A9950187F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616" y="2267712"/>
            <a:ext cx="500167" cy="58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4330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.0.1160"/>
  <p:tag name="AS_RELEASE_DATE" val="2024.03.31"/>
  <p:tag name="AS_TITLE" val="Aspose.Slides for Java"/>
  <p:tag name="AS_VERSION" val="24.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1588</Words>
  <Application>Microsoft Office PowerPoint</Application>
  <PresentationFormat>Widescreen</PresentationFormat>
  <Paragraphs>348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Raleway</vt:lpstr>
      <vt:lpstr>Raleway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Boriosi</dc:creator>
  <cp:lastModifiedBy>Fabio Parisi</cp:lastModifiedBy>
  <cp:revision>25</cp:revision>
  <dcterms:created xsi:type="dcterms:W3CDTF">2024-10-18T10:11:56Z</dcterms:created>
  <dcterms:modified xsi:type="dcterms:W3CDTF">2024-12-04T17:22:37Z</dcterms:modified>
</cp:coreProperties>
</file>