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59" r:id="rId4"/>
    <p:sldId id="271" r:id="rId5"/>
    <p:sldId id="270" r:id="rId6"/>
    <p:sldId id="274" r:id="rId7"/>
    <p:sldId id="261" r:id="rId8"/>
    <p:sldId id="262" r:id="rId9"/>
    <p:sldId id="273" r:id="rId10"/>
    <p:sldId id="263" r:id="rId11"/>
    <p:sldId id="275" r:id="rId12"/>
    <p:sldId id="264" r:id="rId13"/>
    <p:sldId id="260" r:id="rId14"/>
    <p:sldId id="267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00"/>
    <a:srgbClr val="FF9933"/>
    <a:srgbClr val="FFCC6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624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1C3EC-B2F8-4173-82A8-F5E9FF5BACF7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D010C-833C-41E6-8614-FAC21F7E72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5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13A7-9CB4-4535-8164-4AE4C4CC4D70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050E-29C1-45FF-92DF-F81741BFAE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36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13A7-9CB4-4535-8164-4AE4C4CC4D70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050E-29C1-45FF-92DF-F81741BFAE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19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13A7-9CB4-4535-8164-4AE4C4CC4D70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050E-29C1-45FF-92DF-F81741BFAE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65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13A7-9CB4-4535-8164-4AE4C4CC4D70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050E-29C1-45FF-92DF-F81741BFAE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96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13A7-9CB4-4535-8164-4AE4C4CC4D70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050E-29C1-45FF-92DF-F81741BFAE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796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13A7-9CB4-4535-8164-4AE4C4CC4D70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050E-29C1-45FF-92DF-F81741BFAE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4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13A7-9CB4-4535-8164-4AE4C4CC4D70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050E-29C1-45FF-92DF-F81741BFAE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0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13A7-9CB4-4535-8164-4AE4C4CC4D70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050E-29C1-45FF-92DF-F81741BFAE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41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13A7-9CB4-4535-8164-4AE4C4CC4D70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050E-29C1-45FF-92DF-F81741BFAE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80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13A7-9CB4-4535-8164-4AE4C4CC4D70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050E-29C1-45FF-92DF-F81741BFAE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60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13A7-9CB4-4535-8164-4AE4C4CC4D70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050E-29C1-45FF-92DF-F81741BFAE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41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913A7-9CB4-4535-8164-4AE4C4CC4D70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0050E-29C1-45FF-92DF-F81741BFAE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08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kdraghetti.it/" TargetMode="External"/><Relationship Id="rId7" Type="http://schemas.openxmlformats.org/officeDocument/2006/relationships/hyperlink" Target="https://www.instagram.com/mekanicadraghetti/" TargetMode="External"/><Relationship Id="rId2" Type="http://schemas.openxmlformats.org/officeDocument/2006/relationships/hyperlink" Target="mailto:info@mkdraghetti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hyperlink" Target="https://www.facebook.com/mekanicadraghett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215008" y="5589240"/>
            <a:ext cx="8496944" cy="1152128"/>
          </a:xfrm>
        </p:spPr>
        <p:txBody>
          <a:bodyPr>
            <a:noAutofit/>
          </a:bodyPr>
          <a:lstStyle/>
          <a:p>
            <a:r>
              <a:rPr lang="it-IT" sz="6000" b="1" dirty="0" smtClean="0">
                <a:solidFill>
                  <a:schemeClr val="bg1"/>
                </a:solidFill>
                <a:latin typeface="+mj-lt"/>
              </a:rPr>
              <a:t>conoscere un’eccellenza</a:t>
            </a:r>
            <a:endParaRPr lang="it-IT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ottotitolo 5"/>
          <p:cNvSpPr txBox="1">
            <a:spLocks/>
          </p:cNvSpPr>
          <p:nvPr/>
        </p:nvSpPr>
        <p:spPr>
          <a:xfrm>
            <a:off x="215008" y="116632"/>
            <a:ext cx="892899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6000" b="1" dirty="0" err="1" smtClean="0">
                <a:solidFill>
                  <a:schemeClr val="bg1"/>
                </a:solidFill>
                <a:latin typeface="Magneto" panose="04030805050802020D02" pitchFamily="82" charset="0"/>
              </a:rPr>
              <a:t>Mekanica</a:t>
            </a:r>
            <a:r>
              <a:rPr lang="it-IT" sz="6000" b="1" dirty="0" smtClean="0">
                <a:solidFill>
                  <a:schemeClr val="bg1"/>
                </a:solidFill>
                <a:latin typeface="Magneto" panose="04030805050802020D02" pitchFamily="82" charset="0"/>
              </a:rPr>
              <a:t> Draghetti:</a:t>
            </a:r>
            <a:endParaRPr lang="it-IT" sz="6000" b="1" dirty="0"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5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9"/>
    </mc:Choice>
    <mc:Fallback>
      <p:transition spd="slow" advTm="25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22939" y="429715"/>
            <a:ext cx="4464496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b="1" dirty="0" smtClean="0">
                <a:solidFill>
                  <a:schemeClr val="bg1"/>
                </a:solidFill>
              </a:rPr>
              <a:t>Centro </a:t>
            </a:r>
            <a:r>
              <a:rPr lang="it-IT" sz="3000" b="1" dirty="0">
                <a:solidFill>
                  <a:schemeClr val="bg1"/>
                </a:solidFill>
              </a:rPr>
              <a:t>di lavoro verticale</a:t>
            </a:r>
            <a:endParaRPr lang="it-IT" sz="3000" dirty="0">
              <a:solidFill>
                <a:schemeClr val="bg1"/>
              </a:solidFill>
            </a:endParaRPr>
          </a:p>
          <a:p>
            <a:r>
              <a:rPr lang="it-IT" sz="3000" dirty="0" smtClean="0">
                <a:solidFill>
                  <a:schemeClr val="bg1"/>
                </a:solidFill>
              </a:rPr>
              <a:t>dimensioni lavoro</a:t>
            </a:r>
            <a:r>
              <a:rPr lang="it-IT" sz="3000" dirty="0">
                <a:solidFill>
                  <a:schemeClr val="bg1"/>
                </a:solidFill>
              </a:rPr>
              <a:t>: </a:t>
            </a:r>
            <a:r>
              <a:rPr lang="it-IT" sz="3000" dirty="0" smtClean="0">
                <a:solidFill>
                  <a:schemeClr val="bg1"/>
                </a:solidFill>
              </a:rPr>
              <a:t>1100x720x700</a:t>
            </a:r>
          </a:p>
          <a:p>
            <a:r>
              <a:rPr lang="it-IT" sz="3000" dirty="0" smtClean="0">
                <a:solidFill>
                  <a:schemeClr val="bg1"/>
                </a:solidFill>
              </a:rPr>
              <a:t>contropunta </a:t>
            </a:r>
            <a:r>
              <a:rPr lang="it-IT" sz="3000" dirty="0">
                <a:solidFill>
                  <a:schemeClr val="bg1"/>
                </a:solidFill>
              </a:rPr>
              <a:t>idraulica</a:t>
            </a:r>
          </a:p>
          <a:p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422939" y="3749090"/>
            <a:ext cx="4464496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800" b="1" dirty="0" smtClean="0">
                <a:solidFill>
                  <a:schemeClr val="bg1"/>
                </a:solidFill>
              </a:rPr>
              <a:t>Tornio </a:t>
            </a:r>
            <a:r>
              <a:rPr lang="it-IT" sz="2800" b="1" dirty="0">
                <a:solidFill>
                  <a:schemeClr val="bg1"/>
                </a:solidFill>
              </a:rPr>
              <a:t>CNC 4 </a:t>
            </a:r>
            <a:r>
              <a:rPr lang="it-IT" sz="2800" b="1" dirty="0" smtClean="0">
                <a:solidFill>
                  <a:schemeClr val="bg1"/>
                </a:solidFill>
              </a:rPr>
              <a:t>assi : </a:t>
            </a:r>
          </a:p>
          <a:p>
            <a:r>
              <a:rPr lang="it-IT" sz="2800" dirty="0" smtClean="0">
                <a:solidFill>
                  <a:schemeClr val="bg1"/>
                </a:solidFill>
              </a:rPr>
              <a:t>Dimensioni lavoro : ø420x2100</a:t>
            </a:r>
          </a:p>
          <a:p>
            <a:r>
              <a:rPr lang="it-IT" sz="2800" dirty="0" smtClean="0">
                <a:solidFill>
                  <a:schemeClr val="bg1"/>
                </a:solidFill>
              </a:rPr>
              <a:t>Con utensili </a:t>
            </a:r>
            <a:r>
              <a:rPr lang="it-IT" sz="2800" dirty="0">
                <a:solidFill>
                  <a:schemeClr val="bg1"/>
                </a:solidFill>
              </a:rPr>
              <a:t>motorizzati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8639"/>
            <a:ext cx="4032448" cy="3024336"/>
          </a:xfrm>
          <a:prstGeom prst="rect">
            <a:avLst/>
          </a:prstGeom>
        </p:spPr>
      </p:pic>
      <p:pic>
        <p:nvPicPr>
          <p:cNvPr id="1026" name="Picture 2" descr="E:\images\_1183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1" y="3534363"/>
            <a:ext cx="4022286" cy="302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60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66"/>
    </mc:Choice>
    <mc:Fallback>
      <p:transition spd="slow" advTm="936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3326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64" y="332656"/>
            <a:ext cx="4490459" cy="590465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64088" y="1268760"/>
            <a:ext cx="23042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Marcatrice </a:t>
            </a:r>
            <a:r>
              <a:rPr lang="it-IT" sz="2800" b="1" dirty="0" err="1" smtClean="0">
                <a:solidFill>
                  <a:schemeClr val="bg1"/>
                </a:solidFill>
              </a:rPr>
              <a:t>Lasit</a:t>
            </a:r>
            <a:r>
              <a:rPr lang="it-IT" sz="2800" b="1" dirty="0" smtClean="0">
                <a:solidFill>
                  <a:schemeClr val="bg1"/>
                </a:solidFill>
              </a:rPr>
              <a:t> a laser 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Marcature a laser su ogni tipo di metallo e di materia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9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51"/>
    </mc:Choice>
    <mc:Fallback>
      <p:transition spd="slow" advTm="545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5724128" y="1268760"/>
            <a:ext cx="3024336" cy="288032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800" b="1" dirty="0" smtClean="0">
                <a:solidFill>
                  <a:schemeClr val="bg1"/>
                </a:solidFill>
              </a:rPr>
              <a:t>Magazzino </a:t>
            </a:r>
            <a:r>
              <a:rPr lang="it-IT" sz="2800" b="1" dirty="0">
                <a:solidFill>
                  <a:schemeClr val="bg1"/>
                </a:solidFill>
              </a:rPr>
              <a:t>verticale </a:t>
            </a:r>
            <a:r>
              <a:rPr lang="it-IT" sz="2800" b="1" dirty="0" err="1">
                <a:solidFill>
                  <a:schemeClr val="bg1"/>
                </a:solidFill>
              </a:rPr>
              <a:t>Hanel</a:t>
            </a:r>
            <a:r>
              <a:rPr lang="it-IT" sz="2800" b="1" dirty="0">
                <a:solidFill>
                  <a:schemeClr val="bg1"/>
                </a:solidFill>
              </a:rPr>
              <a:t> </a:t>
            </a:r>
            <a:r>
              <a:rPr lang="it-IT" sz="2800" b="1" dirty="0" smtClean="0">
                <a:solidFill>
                  <a:schemeClr val="bg1"/>
                </a:solidFill>
              </a:rPr>
              <a:t>Lean-lift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800" b="1" dirty="0">
                <a:solidFill>
                  <a:schemeClr val="bg1"/>
                </a:solidFill>
              </a:rPr>
              <a:t/>
            </a:r>
            <a:br>
              <a:rPr lang="it-IT" sz="2800" b="1" dirty="0">
                <a:solidFill>
                  <a:schemeClr val="bg1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C</a:t>
            </a:r>
            <a:r>
              <a:rPr lang="it-IT" sz="2800" dirty="0" smtClean="0">
                <a:solidFill>
                  <a:schemeClr val="bg1"/>
                </a:solidFill>
              </a:rPr>
              <a:t>apacità dei cassetti : 500kg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32656"/>
            <a:ext cx="4808077" cy="61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9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73"/>
    </mc:Choice>
    <mc:Fallback>
      <p:transition spd="slow" advTm="507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8586"/>
            <a:ext cx="8589640" cy="792088"/>
          </a:xfrm>
        </p:spPr>
        <p:txBody>
          <a:bodyPr>
            <a:normAutofit fontScale="90000"/>
          </a:bodyPr>
          <a:lstStyle/>
          <a:p>
            <a:r>
              <a:rPr lang="it-IT" sz="3600" dirty="0" smtClean="0">
                <a:solidFill>
                  <a:schemeClr val="bg1"/>
                </a:solidFill>
              </a:rPr>
              <a:t>Certificato del sistema di gestione per la qualità </a:t>
            </a:r>
            <a:r>
              <a:rPr lang="it-IT" dirty="0" smtClean="0">
                <a:solidFill>
                  <a:schemeClr val="bg1"/>
                </a:solidFill>
              </a:rPr>
              <a:t>: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916832"/>
            <a:ext cx="4176464" cy="3240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C</a:t>
            </a:r>
            <a:r>
              <a:rPr lang="it-IT" b="1" dirty="0" smtClean="0">
                <a:solidFill>
                  <a:schemeClr val="bg1"/>
                </a:solidFill>
              </a:rPr>
              <a:t>ertificazione 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chemeClr val="bg1"/>
                </a:solidFill>
              </a:rPr>
              <a:t>UNI </a:t>
            </a:r>
            <a:r>
              <a:rPr lang="it-IT" b="1" dirty="0">
                <a:solidFill>
                  <a:schemeClr val="bg1"/>
                </a:solidFill>
              </a:rPr>
              <a:t>EN </a:t>
            </a:r>
            <a:r>
              <a:rPr lang="it-IT" b="1" dirty="0" smtClean="0">
                <a:solidFill>
                  <a:schemeClr val="bg1"/>
                </a:solidFill>
              </a:rPr>
              <a:t>ISO9001:2015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che assicura un’alta qualità dei prodotti/servizi.</a:t>
            </a:r>
          </a:p>
          <a:p>
            <a:pPr marL="0" indent="0">
              <a:buNone/>
            </a:pPr>
            <a:endParaRPr lang="it-IT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000" b="1" dirty="0" smtClean="0">
                <a:solidFill>
                  <a:schemeClr val="bg1"/>
                </a:solidFill>
              </a:rPr>
              <a:t>                      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292080" y="119675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68553"/>
              </p:ext>
            </p:extLst>
          </p:nvPr>
        </p:nvGraphicFramePr>
        <p:xfrm>
          <a:off x="4932040" y="891046"/>
          <a:ext cx="3956174" cy="5598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3" imgW="5667172" imgH="8019870" progId="Acrobat.Document.DC">
                  <p:embed/>
                </p:oleObj>
              </mc:Choice>
              <mc:Fallback>
                <p:oleObj name="Acrobat Document" r:id="rId3" imgW="5667172" imgH="801987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2040" y="891046"/>
                        <a:ext cx="3956174" cy="5598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953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14"/>
    </mc:Choice>
    <mc:Fallback>
      <p:transition spd="slow" advTm="841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CONTATTI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chemeClr val="bg1"/>
                </a:solidFill>
              </a:rPr>
              <a:t>Indirizzo</a:t>
            </a:r>
            <a:r>
              <a:rPr lang="it-IT" b="1" dirty="0">
                <a:solidFill>
                  <a:schemeClr val="bg1"/>
                </a:solidFill>
              </a:rPr>
              <a:t>:</a:t>
            </a:r>
            <a:r>
              <a:rPr lang="it-IT" dirty="0">
                <a:solidFill>
                  <a:schemeClr val="bg1"/>
                </a:solidFill>
              </a:rPr>
              <a:t> Via dell'Artigianato, 37 </a:t>
            </a:r>
            <a:endParaRPr lang="it-IT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                 41032 </a:t>
            </a:r>
            <a:r>
              <a:rPr lang="it-IT" dirty="0">
                <a:solidFill>
                  <a:schemeClr val="bg1"/>
                </a:solidFill>
              </a:rPr>
              <a:t>Cavezzo (MO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it-IT" sz="1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chemeClr val="bg1"/>
                </a:solidFill>
              </a:rPr>
              <a:t>Telefono:</a:t>
            </a:r>
            <a:r>
              <a:rPr lang="it-IT" dirty="0">
                <a:solidFill>
                  <a:schemeClr val="bg1"/>
                </a:solidFill>
              </a:rPr>
              <a:t> +39 0535 </a:t>
            </a:r>
            <a:r>
              <a:rPr lang="it-IT" dirty="0" smtClean="0">
                <a:solidFill>
                  <a:schemeClr val="bg1"/>
                </a:solidFill>
              </a:rPr>
              <a:t>49033</a:t>
            </a:r>
          </a:p>
          <a:p>
            <a:pPr marL="0" indent="0">
              <a:buNone/>
            </a:pPr>
            <a:endParaRPr lang="it-IT" sz="1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chemeClr val="bg1"/>
                </a:solidFill>
              </a:rPr>
              <a:t>Fax:</a:t>
            </a:r>
            <a:r>
              <a:rPr lang="it-IT" dirty="0">
                <a:solidFill>
                  <a:schemeClr val="bg1"/>
                </a:solidFill>
              </a:rPr>
              <a:t> +39 0535 </a:t>
            </a:r>
            <a:r>
              <a:rPr lang="it-IT" dirty="0" smtClean="0">
                <a:solidFill>
                  <a:schemeClr val="bg1"/>
                </a:solidFill>
              </a:rPr>
              <a:t>410168</a:t>
            </a:r>
          </a:p>
          <a:p>
            <a:pPr marL="0" indent="0">
              <a:buNone/>
            </a:pPr>
            <a:endParaRPr lang="it-IT" sz="1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b="1" dirty="0" err="1" smtClean="0">
                <a:solidFill>
                  <a:schemeClr val="bg1"/>
                </a:solidFill>
              </a:rPr>
              <a:t>Email:</a:t>
            </a:r>
            <a:r>
              <a:rPr lang="it-IT" dirty="0" err="1" smtClean="0">
                <a:solidFill>
                  <a:schemeClr val="bg1"/>
                </a:solidFill>
                <a:hlinkClick r:id="rId2"/>
              </a:rPr>
              <a:t>info@mkdraghetti.it</a:t>
            </a:r>
            <a:endParaRPr lang="it-IT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sz="1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chemeClr val="bg1"/>
                </a:solidFill>
              </a:rPr>
              <a:t>Web</a:t>
            </a:r>
            <a:r>
              <a:rPr lang="it-IT" b="1" dirty="0">
                <a:solidFill>
                  <a:schemeClr val="bg1"/>
                </a:solidFill>
              </a:rPr>
              <a:t>:</a:t>
            </a:r>
            <a:r>
              <a:rPr lang="it-IT" dirty="0">
                <a:solidFill>
                  <a:schemeClr val="bg1"/>
                </a:solidFill>
              </a:rPr>
              <a:t> </a:t>
            </a:r>
            <a:r>
              <a:rPr lang="it-IT" dirty="0" smtClean="0">
                <a:solidFill>
                  <a:schemeClr val="bg1"/>
                </a:solidFill>
                <a:hlinkClick r:id="rId3"/>
              </a:rPr>
              <a:t>www.mkdraghetti.it</a:t>
            </a:r>
            <a:endParaRPr lang="it-IT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	      </a:t>
            </a:r>
            <a:r>
              <a:rPr lang="it-IT" sz="2400" dirty="0" smtClean="0">
                <a:hlinkClick r:id="rId4"/>
              </a:rPr>
              <a:t>https</a:t>
            </a:r>
            <a:r>
              <a:rPr lang="it-IT" sz="2400" dirty="0">
                <a:hlinkClick r:id="rId4"/>
              </a:rPr>
              <a:t>://www.facebook.com/mekanicadraghetti/</a:t>
            </a:r>
            <a:r>
              <a:rPr lang="it-IT" sz="2400" dirty="0"/>
              <a:t> 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                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object 249"/>
          <p:cNvSpPr/>
          <p:nvPr/>
        </p:nvSpPr>
        <p:spPr>
          <a:xfrm>
            <a:off x="1516864" y="5229200"/>
            <a:ext cx="360040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56" y="5767203"/>
            <a:ext cx="504056" cy="50405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948912" y="587727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hlinkClick r:id="rId7"/>
              </a:rPr>
              <a:t>https://www.instagram.com/mekanicadraghetti/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2663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24"/>
    </mc:Choice>
    <mc:Fallback>
      <p:transition spd="slow" advTm="672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NOSTRA AZIENDA 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3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Mekanica</a:t>
            </a:r>
            <a:r>
              <a:rPr lang="it-IT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Draghetti</a:t>
            </a:r>
            <a:r>
              <a:rPr lang="it-IT" sz="3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it-IT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è un fornitore flessibile, funzionale e innovativo di soluzioni, progetti e prodotti per: </a:t>
            </a:r>
            <a:endParaRPr lang="it-IT" sz="3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it-IT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Automobilistica</a:t>
            </a:r>
          </a:p>
          <a:p>
            <a:pPr marL="0" indent="0">
              <a:buNone/>
            </a:pPr>
            <a:r>
              <a:rPr lang="it-IT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Oleodinamica</a:t>
            </a:r>
          </a:p>
          <a:p>
            <a:pPr marL="0" indent="0">
              <a:buNone/>
            </a:pPr>
            <a:r>
              <a:rPr lang="it-IT" sz="3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it-IT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iomedicale</a:t>
            </a:r>
          </a:p>
          <a:p>
            <a:pPr marL="0" indent="0">
              <a:buNone/>
            </a:pPr>
            <a:r>
              <a:rPr lang="it-IT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Macchine industriali</a:t>
            </a:r>
          </a:p>
          <a:p>
            <a:pPr marL="0" indent="0">
              <a:buNone/>
            </a:pPr>
            <a:r>
              <a:rPr lang="it-IT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Aeronautica</a:t>
            </a:r>
          </a:p>
          <a:p>
            <a:pPr marL="0" indent="0">
              <a:buNone/>
            </a:pPr>
            <a:r>
              <a:rPr lang="it-IT" sz="3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Cantieristica navale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5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67"/>
    </mc:Choice>
    <mc:Fallback>
      <p:transition spd="slow" advTm="926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3106688" cy="92211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PRODUZIONE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4968552"/>
          </a:xfrm>
        </p:spPr>
        <p:txBody>
          <a:bodyPr>
            <a:noAutofit/>
          </a:bodyPr>
          <a:lstStyle/>
          <a:p>
            <a:pPr lvl="0" hangingPunct="0"/>
            <a:r>
              <a:rPr lang="it-IT" sz="2400" b="1" dirty="0">
                <a:solidFill>
                  <a:schemeClr val="bg1"/>
                </a:solidFill>
              </a:rPr>
              <a:t>Sistema CAD </a:t>
            </a:r>
            <a:r>
              <a:rPr lang="it-IT" sz="2400" b="1" dirty="0" smtClean="0">
                <a:solidFill>
                  <a:schemeClr val="bg1"/>
                </a:solidFill>
              </a:rPr>
              <a:t>CAM MASTERCAM MULTIASSI</a:t>
            </a:r>
          </a:p>
          <a:p>
            <a:pPr lvl="0" hangingPunct="0"/>
            <a:r>
              <a:rPr lang="it-IT" sz="2400" b="1" dirty="0" smtClean="0">
                <a:solidFill>
                  <a:schemeClr val="bg1"/>
                </a:solidFill>
              </a:rPr>
              <a:t>Reparto CNC dotato di : </a:t>
            </a:r>
          </a:p>
          <a:p>
            <a:pPr lvl="1" hangingPunct="0"/>
            <a:r>
              <a:rPr lang="it-IT" sz="2000" b="1" dirty="0" smtClean="0">
                <a:solidFill>
                  <a:schemeClr val="bg1"/>
                </a:solidFill>
              </a:rPr>
              <a:t>torni </a:t>
            </a:r>
            <a:r>
              <a:rPr lang="it-IT" sz="2000" b="1" dirty="0" err="1" smtClean="0">
                <a:solidFill>
                  <a:schemeClr val="bg1"/>
                </a:solidFill>
              </a:rPr>
              <a:t>multiasse</a:t>
            </a:r>
            <a:r>
              <a:rPr lang="it-IT" sz="2000" b="1" dirty="0" smtClean="0">
                <a:solidFill>
                  <a:schemeClr val="bg1"/>
                </a:solidFill>
              </a:rPr>
              <a:t> con utensili motorizzati</a:t>
            </a:r>
          </a:p>
          <a:p>
            <a:pPr lvl="1" hangingPunct="0"/>
            <a:r>
              <a:rPr lang="it-IT" sz="2000" b="1" dirty="0" smtClean="0">
                <a:solidFill>
                  <a:schemeClr val="bg1"/>
                </a:solidFill>
              </a:rPr>
              <a:t>centri di lavoro</a:t>
            </a:r>
            <a:r>
              <a:rPr lang="it-IT" sz="2000" b="1" dirty="0">
                <a:solidFill>
                  <a:schemeClr val="bg1"/>
                </a:solidFill>
              </a:rPr>
              <a:t> con cambio </a:t>
            </a:r>
            <a:r>
              <a:rPr lang="it-IT" sz="2000" b="1" dirty="0" smtClean="0">
                <a:solidFill>
                  <a:schemeClr val="bg1"/>
                </a:solidFill>
              </a:rPr>
              <a:t>pallet a </a:t>
            </a:r>
            <a:r>
              <a:rPr lang="it-IT" sz="2000" b="1" dirty="0">
                <a:solidFill>
                  <a:schemeClr val="bg1"/>
                </a:solidFill>
              </a:rPr>
              <a:t>4 assi e a 5 </a:t>
            </a:r>
            <a:r>
              <a:rPr lang="it-IT" sz="2000" b="1" dirty="0" smtClean="0">
                <a:solidFill>
                  <a:schemeClr val="bg1"/>
                </a:solidFill>
              </a:rPr>
              <a:t>assi</a:t>
            </a:r>
          </a:p>
          <a:p>
            <a:pPr marL="514350" indent="-457200" hangingPunct="0"/>
            <a:r>
              <a:rPr lang="it-IT" sz="2400" b="1" dirty="0" smtClean="0">
                <a:solidFill>
                  <a:schemeClr val="bg1"/>
                </a:solidFill>
              </a:rPr>
              <a:t>Reparto macchine tradizionali (tutte visualizzate) per piccolissime serie ed attrezzature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Lavorazioni </a:t>
            </a:r>
            <a:r>
              <a:rPr lang="it-IT" sz="2400" b="1" dirty="0">
                <a:solidFill>
                  <a:schemeClr val="bg1"/>
                </a:solidFill>
              </a:rPr>
              <a:t>su ogni tipo di metallo e/o materie </a:t>
            </a:r>
            <a:r>
              <a:rPr lang="it-IT" sz="2400" b="1" dirty="0" smtClean="0">
                <a:solidFill>
                  <a:schemeClr val="bg1"/>
                </a:solidFill>
              </a:rPr>
              <a:t>plastiche</a:t>
            </a:r>
            <a:endParaRPr lang="it-IT" sz="2400" b="1" dirty="0">
              <a:solidFill>
                <a:schemeClr val="bg1"/>
              </a:solidFill>
            </a:endParaRPr>
          </a:p>
          <a:p>
            <a:r>
              <a:rPr lang="it-IT" sz="2400" b="1" dirty="0" smtClean="0">
                <a:solidFill>
                  <a:schemeClr val="bg1"/>
                </a:solidFill>
              </a:rPr>
              <a:t>Materie prime e trattamenti </a:t>
            </a:r>
            <a:r>
              <a:rPr lang="it-IT" sz="2400" b="1" dirty="0">
                <a:solidFill>
                  <a:schemeClr val="bg1"/>
                </a:solidFill>
              </a:rPr>
              <a:t>superficiali e termici </a:t>
            </a:r>
            <a:r>
              <a:rPr lang="it-IT" sz="2400" b="1" dirty="0" smtClean="0">
                <a:solidFill>
                  <a:schemeClr val="bg1"/>
                </a:solidFill>
              </a:rPr>
              <a:t>forniti da </a:t>
            </a:r>
            <a:r>
              <a:rPr lang="it-IT" sz="2400" b="1" dirty="0" err="1" smtClean="0">
                <a:solidFill>
                  <a:schemeClr val="bg1"/>
                </a:solidFill>
              </a:rPr>
              <a:t>partners</a:t>
            </a:r>
            <a:r>
              <a:rPr lang="it-IT" sz="2400" b="1" dirty="0" smtClean="0">
                <a:solidFill>
                  <a:schemeClr val="bg1"/>
                </a:solidFill>
              </a:rPr>
              <a:t> qualificati</a:t>
            </a:r>
          </a:p>
          <a:p>
            <a:pPr lvl="0"/>
            <a:r>
              <a:rPr lang="it-IT" sz="2400" b="1" dirty="0">
                <a:solidFill>
                  <a:schemeClr val="bg1"/>
                </a:solidFill>
              </a:rPr>
              <a:t>Ufficio </a:t>
            </a:r>
            <a:r>
              <a:rPr lang="it-IT" sz="2400" b="1" dirty="0" smtClean="0">
                <a:solidFill>
                  <a:schemeClr val="bg1"/>
                </a:solidFill>
              </a:rPr>
              <a:t>ricerca </a:t>
            </a:r>
            <a:r>
              <a:rPr lang="it-IT" sz="2400" b="1" dirty="0">
                <a:solidFill>
                  <a:schemeClr val="bg1"/>
                </a:solidFill>
              </a:rPr>
              <a:t>e </a:t>
            </a:r>
            <a:r>
              <a:rPr lang="it-IT" sz="2400" b="1" dirty="0" smtClean="0">
                <a:solidFill>
                  <a:schemeClr val="bg1"/>
                </a:solidFill>
              </a:rPr>
              <a:t>sviluppo </a:t>
            </a:r>
            <a:r>
              <a:rPr lang="it-IT" sz="2400" b="1" dirty="0">
                <a:solidFill>
                  <a:schemeClr val="bg1"/>
                </a:solidFill>
              </a:rPr>
              <a:t>che si avvale di </a:t>
            </a:r>
            <a:r>
              <a:rPr lang="it-IT" sz="2400" b="1" dirty="0" err="1">
                <a:solidFill>
                  <a:schemeClr val="bg1"/>
                </a:solidFill>
              </a:rPr>
              <a:t>Solidworks</a:t>
            </a: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2018</a:t>
            </a:r>
            <a:endParaRPr lang="it-IT" sz="2400" b="1" dirty="0">
              <a:solidFill>
                <a:schemeClr val="bg1"/>
              </a:solidFill>
            </a:endParaRPr>
          </a:p>
          <a:p>
            <a:pPr lvl="0"/>
            <a:r>
              <a:rPr lang="it-IT" sz="2400" b="1" dirty="0" smtClean="0">
                <a:solidFill>
                  <a:schemeClr val="bg1"/>
                </a:solidFill>
              </a:rPr>
              <a:t>Sistema </a:t>
            </a:r>
            <a:r>
              <a:rPr lang="it-IT" sz="2400" b="1" dirty="0">
                <a:solidFill>
                  <a:schemeClr val="bg1"/>
                </a:solidFill>
              </a:rPr>
              <a:t>a codice a </a:t>
            </a:r>
            <a:r>
              <a:rPr lang="it-IT" sz="2400" b="1" dirty="0" smtClean="0">
                <a:solidFill>
                  <a:schemeClr val="bg1"/>
                </a:solidFill>
              </a:rPr>
              <a:t>barre </a:t>
            </a:r>
            <a:r>
              <a:rPr lang="it-IT" sz="2400" b="1" dirty="0">
                <a:solidFill>
                  <a:schemeClr val="bg1"/>
                </a:solidFill>
              </a:rPr>
              <a:t>per la gestione di commessa e per la relativa </a:t>
            </a:r>
            <a:r>
              <a:rPr lang="it-IT" sz="2400" b="1" dirty="0" smtClean="0">
                <a:solidFill>
                  <a:schemeClr val="bg1"/>
                </a:solidFill>
              </a:rPr>
              <a:t>reperibilità</a:t>
            </a:r>
            <a:endParaRPr lang="it-IT" sz="2400" b="1" dirty="0">
              <a:solidFill>
                <a:schemeClr val="bg1"/>
              </a:solidFill>
            </a:endParaRP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0532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49"/>
    </mc:Choice>
    <mc:Fallback>
      <p:transition spd="slow" advTm="2254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Reparto macchine utensili CNC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38690"/>
            <a:ext cx="8136904" cy="6102678"/>
          </a:xfrm>
        </p:spPr>
      </p:pic>
    </p:spTree>
    <p:extLst>
      <p:ext uri="{BB962C8B-B14F-4D97-AF65-F5344CB8AC3E}">
        <p14:creationId xmlns:p14="http://schemas.microsoft.com/office/powerpoint/2010/main" val="318136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5"/>
    </mc:Choice>
    <mc:Fallback>
      <p:transition spd="slow" advTm="407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346050"/>
          </a:xfrm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Reparto macchine utensili tradizionali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7992888" cy="5994666"/>
          </a:xfrm>
        </p:spPr>
      </p:pic>
    </p:spTree>
    <p:extLst>
      <p:ext uri="{BB962C8B-B14F-4D97-AF65-F5344CB8AC3E}">
        <p14:creationId xmlns:p14="http://schemas.microsoft.com/office/powerpoint/2010/main" val="241681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35"/>
    </mc:Choice>
    <mc:Fallback>
      <p:transition spd="slow" advTm="623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Magazzino materie prime e taglio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992888" cy="5994666"/>
          </a:xfrm>
        </p:spPr>
      </p:pic>
    </p:spTree>
    <p:extLst>
      <p:ext uri="{BB962C8B-B14F-4D97-AF65-F5344CB8AC3E}">
        <p14:creationId xmlns:p14="http://schemas.microsoft.com/office/powerpoint/2010/main" val="173412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13"/>
    </mc:Choice>
    <mc:Fallback>
      <p:transition spd="slow" advTm="661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202496"/>
            <a:ext cx="7139136" cy="778232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SALA COLLAUDO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6713" y="908720"/>
            <a:ext cx="8555767" cy="1470290"/>
          </a:xfrm>
        </p:spPr>
        <p:txBody>
          <a:bodyPr>
            <a:normAutofit/>
          </a:bodyPr>
          <a:lstStyle/>
          <a:p>
            <a:pPr lvl="1" hangingPunct="0">
              <a:spcBef>
                <a:spcPts val="1200"/>
              </a:spcBef>
              <a:spcAft>
                <a:spcPts val="1200"/>
              </a:spcAft>
            </a:pPr>
            <a:r>
              <a:rPr lang="it-IT" sz="2200" dirty="0" smtClean="0">
                <a:solidFill>
                  <a:schemeClr val="bg1"/>
                </a:solidFill>
              </a:rPr>
              <a:t>CMM </a:t>
            </a:r>
            <a:r>
              <a:rPr lang="it-IT" sz="2200" dirty="0">
                <a:solidFill>
                  <a:schemeClr val="bg1"/>
                </a:solidFill>
              </a:rPr>
              <a:t>Zeiss </a:t>
            </a:r>
            <a:r>
              <a:rPr lang="it-IT" sz="2200" dirty="0" err="1">
                <a:solidFill>
                  <a:schemeClr val="bg1"/>
                </a:solidFill>
              </a:rPr>
              <a:t>Contura</a:t>
            </a:r>
            <a:r>
              <a:rPr lang="it-IT" sz="2200" dirty="0">
                <a:solidFill>
                  <a:schemeClr val="bg1"/>
                </a:solidFill>
              </a:rPr>
              <a:t> G2 7/7/6 (campo di misura 700x700x600h) con testa di misura RDS e VAST XXT per la scansione in continuo.</a:t>
            </a:r>
          </a:p>
          <a:p>
            <a:pPr lvl="1" hangingPunct="0">
              <a:spcBef>
                <a:spcPts val="1200"/>
              </a:spcBef>
              <a:spcAft>
                <a:spcPts val="1200"/>
              </a:spcAft>
            </a:pPr>
            <a:r>
              <a:rPr lang="it-IT" sz="2200" dirty="0" smtClean="0">
                <a:solidFill>
                  <a:schemeClr val="bg1"/>
                </a:solidFill>
              </a:rPr>
              <a:t>altimetro </a:t>
            </a:r>
            <a:r>
              <a:rPr lang="it-IT" sz="2200" dirty="0" err="1">
                <a:solidFill>
                  <a:schemeClr val="bg1"/>
                </a:solidFill>
              </a:rPr>
              <a:t>Mitutoyo</a:t>
            </a:r>
            <a:r>
              <a:rPr lang="it-IT" sz="2200" dirty="0">
                <a:solidFill>
                  <a:schemeClr val="bg1"/>
                </a:solidFill>
              </a:rPr>
              <a:t> LH-600 con piano di </a:t>
            </a:r>
            <a:r>
              <a:rPr lang="it-IT" sz="2200" dirty="0" smtClean="0">
                <a:solidFill>
                  <a:schemeClr val="bg1"/>
                </a:solidFill>
              </a:rPr>
              <a:t>riscontro</a:t>
            </a:r>
            <a:endParaRPr lang="it-IT" sz="3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20888"/>
            <a:ext cx="6039482" cy="402632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076056" y="3326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858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88"/>
    </mc:Choice>
    <mc:Fallback>
      <p:transition spd="slow" advTm="1018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792088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Alcune delle nostre macchine :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139952" y="1196752"/>
            <a:ext cx="4197152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329301"/>
              </p:ext>
            </p:extLst>
          </p:nvPr>
        </p:nvGraphicFramePr>
        <p:xfrm>
          <a:off x="6134879" y="1554382"/>
          <a:ext cx="2995531" cy="4145280"/>
        </p:xfrm>
        <a:graphic>
          <a:graphicData uri="http://schemas.openxmlformats.org/drawingml/2006/table">
            <a:tbl>
              <a:tblPr/>
              <a:tblGrid>
                <a:gridCol w="2995531"/>
              </a:tblGrid>
              <a:tr h="33775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 smtClean="0">
                          <a:solidFill>
                            <a:schemeClr val="bg1"/>
                          </a:solidFill>
                        </a:rPr>
                        <a:t>Tornio CNC DOOSAN PUMA 2600 SY II :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2400" dirty="0" smtClean="0">
                          <a:solidFill>
                            <a:schemeClr val="bg1"/>
                          </a:solidFill>
                        </a:rPr>
                        <a:t>Dimensioni di lavoro: Ø376x725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2400" dirty="0" smtClean="0">
                          <a:solidFill>
                            <a:schemeClr val="bg1"/>
                          </a:solidFill>
                        </a:rPr>
                        <a:t>Con </a:t>
                      </a:r>
                      <a:r>
                        <a:rPr lang="it-IT" sz="2400" dirty="0" err="1" smtClean="0">
                          <a:solidFill>
                            <a:schemeClr val="bg1"/>
                          </a:solidFill>
                        </a:rPr>
                        <a:t>contromandrino</a:t>
                      </a:r>
                      <a:r>
                        <a:rPr lang="it-IT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2400" dirty="0" smtClean="0">
                          <a:solidFill>
                            <a:schemeClr val="bg1"/>
                          </a:solidFill>
                        </a:rPr>
                        <a:t>Torretta da 24 utensili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2400" dirty="0" smtClean="0">
                          <a:solidFill>
                            <a:schemeClr val="bg1"/>
                          </a:solidFill>
                        </a:rPr>
                        <a:t>utensili motorizzati e 4° asse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7" y="1412776"/>
            <a:ext cx="5904656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5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24"/>
    </mc:Choice>
    <mc:Fallback>
      <p:transition spd="slow" advTm="932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4139952" y="1196752"/>
            <a:ext cx="4197152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785354"/>
              </p:ext>
            </p:extLst>
          </p:nvPr>
        </p:nvGraphicFramePr>
        <p:xfrm>
          <a:off x="107503" y="4941168"/>
          <a:ext cx="8638324" cy="1828800"/>
        </p:xfrm>
        <a:graphic>
          <a:graphicData uri="http://schemas.openxmlformats.org/drawingml/2006/table">
            <a:tbl>
              <a:tblPr/>
              <a:tblGrid>
                <a:gridCol w="8638324"/>
              </a:tblGrid>
              <a:tr h="172819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2400" b="1" dirty="0" smtClean="0">
                          <a:solidFill>
                            <a:schemeClr val="bg1"/>
                          </a:solidFill>
                          <a:effectLst/>
                        </a:rPr>
                        <a:t>Centro </a:t>
                      </a:r>
                      <a:r>
                        <a:rPr lang="it-IT" sz="2400" b="1" dirty="0">
                          <a:solidFill>
                            <a:schemeClr val="bg1"/>
                          </a:solidFill>
                          <a:effectLst/>
                        </a:rPr>
                        <a:t>di lavoro 5 assi </a:t>
                      </a:r>
                      <a:r>
                        <a:rPr lang="it-IT" sz="2400" b="1" dirty="0" err="1">
                          <a:solidFill>
                            <a:schemeClr val="bg1"/>
                          </a:solidFill>
                          <a:effectLst/>
                        </a:rPr>
                        <a:t>Doosan</a:t>
                      </a:r>
                      <a:r>
                        <a:rPr lang="it-IT" sz="2400" b="1" dirty="0">
                          <a:solidFill>
                            <a:schemeClr val="bg1"/>
                          </a:solidFill>
                          <a:effectLst/>
                        </a:rPr>
                        <a:t> VC630/5AX</a:t>
                      </a:r>
                      <a:r>
                        <a:rPr lang="it-IT" sz="2400" dirty="0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it-IT" sz="2400" dirty="0" smtClean="0">
                          <a:solidFill>
                            <a:schemeClr val="bg1"/>
                          </a:solidFill>
                        </a:rPr>
                        <a:t> :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it-IT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2400" dirty="0" smtClean="0">
                          <a:solidFill>
                            <a:schemeClr val="bg1"/>
                          </a:solidFill>
                        </a:rPr>
                        <a:t>Dimensioni di lavoro </a:t>
                      </a:r>
                      <a:r>
                        <a:rPr lang="it-IT" sz="2400" dirty="0" err="1" smtClean="0">
                          <a:solidFill>
                            <a:schemeClr val="bg1"/>
                          </a:solidFill>
                        </a:rPr>
                        <a:t>ØxL</a:t>
                      </a:r>
                      <a:r>
                        <a:rPr lang="it-IT" sz="2400" dirty="0" smtClean="0">
                          <a:solidFill>
                            <a:schemeClr val="bg1"/>
                          </a:solidFill>
                        </a:rPr>
                        <a:t> mm: 80-125 Ø x 300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it-IT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2400" dirty="0" smtClean="0">
                          <a:solidFill>
                            <a:schemeClr val="bg1"/>
                          </a:solidFill>
                        </a:rPr>
                        <a:t>Controllo</a:t>
                      </a:r>
                      <a:r>
                        <a:rPr lang="it-IT" sz="2400" dirty="0">
                          <a:solidFill>
                            <a:schemeClr val="bg1"/>
                          </a:solidFill>
                        </a:rPr>
                        <a:t>: Fanuc31i-B5 / </a:t>
                      </a:r>
                      <a:r>
                        <a:rPr lang="it-IT" sz="2400" dirty="0" err="1">
                          <a:solidFill>
                            <a:schemeClr val="bg1"/>
                          </a:solidFill>
                        </a:rPr>
                        <a:t>iTNC</a:t>
                      </a:r>
                      <a:r>
                        <a:rPr lang="it-IT" sz="2400" dirty="0">
                          <a:solidFill>
                            <a:schemeClr val="bg1"/>
                          </a:solidFill>
                        </a:rPr>
                        <a:t> 530 HSCI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2418"/>
            <a:ext cx="6019644" cy="45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4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45"/>
    </mc:Choice>
    <mc:Fallback>
      <p:transition spd="slow" advTm="77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249</Words>
  <Application>Microsoft Office PowerPoint</Application>
  <PresentationFormat>Presentazione su schermo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6" baseType="lpstr">
      <vt:lpstr>Tema di Office</vt:lpstr>
      <vt:lpstr>Acrobat Document</vt:lpstr>
      <vt:lpstr>Presentazione standard di PowerPoint</vt:lpstr>
      <vt:lpstr>Presentazione standard di PowerPoint</vt:lpstr>
      <vt:lpstr>PRODUZIONE</vt:lpstr>
      <vt:lpstr>Reparto macchine utensili CNC</vt:lpstr>
      <vt:lpstr>Reparto macchine utensili tradizionali</vt:lpstr>
      <vt:lpstr>Magazzino materie prime e taglio</vt:lpstr>
      <vt:lpstr>SALA COLLAUDO</vt:lpstr>
      <vt:lpstr>Alcune delle nostre macchine :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Certificato del sistema di gestione per la qualità : </vt:lpstr>
      <vt:lpstr>CONTATTI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PC1</dc:creator>
  <cp:lastModifiedBy>PC1</cp:lastModifiedBy>
  <cp:revision>77</cp:revision>
  <dcterms:created xsi:type="dcterms:W3CDTF">2015-03-16T08:06:31Z</dcterms:created>
  <dcterms:modified xsi:type="dcterms:W3CDTF">2018-11-14T10:25:03Z</dcterms:modified>
</cp:coreProperties>
</file>