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59" r:id="rId5"/>
    <p:sldId id="260" r:id="rId6"/>
    <p:sldId id="262" r:id="rId7"/>
    <p:sldId id="261" r:id="rId8"/>
    <p:sldId id="263" r:id="rId9"/>
    <p:sldId id="267" r:id="rId10"/>
    <p:sldId id="264" r:id="rId11"/>
    <p:sldId id="258" r:id="rId12"/>
    <p:sldId id="265" r:id="rId13"/>
  </p:sldIdLst>
  <p:sldSz cx="12192000" cy="6858000"/>
  <p:notesSz cx="7104063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39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D02739-AD88-9CE9-47E2-B1657B28F2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09F10A7-3A04-295A-7712-2D9543550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BE3924-ADAC-5153-B2C5-4F69F1FAD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1934-8EE5-4654-9713-C1FF31B6DE62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A925CCA-1788-875D-5512-70FEFA331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DF9D71A-185C-0027-3E52-9A4AAFA76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5855-FD11-4927-944F-40D8E6529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328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8AC447-C87E-81C7-AE96-5FAE93862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D551C3E-97AA-E0AF-9D9E-3393E67B2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E80C6DF-408A-CD3B-AD82-2592E1CCA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1934-8EE5-4654-9713-C1FF31B6DE62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2EC8B5E-D5F5-56D4-9DDD-5B69A9097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6EE1B0-51E7-2858-FB10-B8D00269B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5855-FD11-4927-944F-40D8E6529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4649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2F00DC2-3578-A1C4-BC57-219A058BA8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6B6348D-5A4D-C2EB-C40A-21322DBCB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BF75804-7A86-9F36-9B9C-A1BB1232C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1934-8EE5-4654-9713-C1FF31B6DE62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04FD227-F420-0717-69F1-988229F82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78245FF-FADE-A6FC-2894-2D8B74127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5855-FD11-4927-944F-40D8E6529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1508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E85DE3-F3E1-EA71-887F-1F4598A8D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7EAC80-CBAA-7EC8-4CE7-0BD485E83E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7CFB71B-74E8-B6BB-135A-DE54D0512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1934-8EE5-4654-9713-C1FF31B6DE62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337C755-4744-F494-F768-ECC38C43D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887CD9A-9C95-F295-770B-10045947E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5855-FD11-4927-944F-40D8E6529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5426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5AFF53-2D62-7776-711B-835E99D48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14D8335-0D92-845D-B2D8-D5416E6AB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8E07E27-635D-DB98-0E48-73901AB70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1934-8EE5-4654-9713-C1FF31B6DE62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0635631-567A-D9E4-9760-89A9F4BD2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33AAECC-7911-BF68-A171-73E10A921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5855-FD11-4927-944F-40D8E6529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7348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0E2278-3C4A-C709-43D6-2B5E7F13F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B16F34-6A7C-2320-819B-8D522F01D9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13E4596-3568-6BCE-C964-763B5B6CD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6B2321F-2516-3858-FDA7-9DBE569E4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1934-8EE5-4654-9713-C1FF31B6DE62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4C40ADA-C1C6-B1C5-9773-FE7F8D2AD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AC4B65D-CB8B-AA03-67B3-3BAC75F62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5855-FD11-4927-944F-40D8E6529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5443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86E3BA-ED82-8377-0990-25094914F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4EADF63-2EEC-1A58-2EBA-8314633CC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7A0D6A7-26FB-9AD1-F36E-69E3B86AC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6CCFEB1-4C3F-265C-AF44-11F219993B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42387CC-F42F-C2F9-2AB4-C34E9C3A4E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B8BB1BD-1086-B1E9-BF68-10AE77681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1934-8EE5-4654-9713-C1FF31B6DE62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41BF61C-CEEC-5B4B-4D5A-D7840CF17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8113278-3FC0-3339-8359-FF2FF7733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5855-FD11-4927-944F-40D8E6529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0439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1AA9E1-A3A8-4B6E-F97A-78464D8E1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8848027-968B-D452-52D4-4F030B4BE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1934-8EE5-4654-9713-C1FF31B6DE62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ACB6770-BEC3-9EE0-917B-4C56EDE4E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C3567C6-9C22-C804-8BFF-640A49427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5855-FD11-4927-944F-40D8E6529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5095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1199A11-82AA-E7BB-25B0-C9F16687C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1934-8EE5-4654-9713-C1FF31B6DE62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D1D6573-ADA6-89C2-F7EB-098DF3C51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2B5353C-4432-554C-DAF2-B9B482947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5855-FD11-4927-944F-40D8E6529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8828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852FF9-777F-D5FD-0169-0FEA3CB81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F78DD5-1A4B-600D-783B-C4FFAFAD7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36F7EC6-A40F-5D30-557A-05286BC4E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0309B43-ECC9-1E1F-CD35-374D406E8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1934-8EE5-4654-9713-C1FF31B6DE62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28F01D0-8F48-0E11-926B-022FF0448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A6B52DE-6C99-07EC-2826-259DE9FE2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5855-FD11-4927-944F-40D8E6529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0634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C36E0F-D151-6EE8-EF2E-08F74A90E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8385B7F-0E7A-ED16-3033-F3BBEAF183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19EC911-2BD3-CDA8-13F3-C880D0867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F9FB7D7-428F-AF1A-005C-165770CF3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1934-8EE5-4654-9713-C1FF31B6DE62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9EC7461-788B-83DF-0AE7-A6D72AC7C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6B6974A-B548-846C-CFA2-8D927F9DB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5855-FD11-4927-944F-40D8E6529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755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1F9F74C-ACEE-A9E1-4FB4-3F66EAE6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02C3FC7-15A4-F15E-00E7-F81FD9BAE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B646183-4559-1E8D-94E7-87770E88D8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E1934-8EE5-4654-9713-C1FF31B6DE62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1A32E3C-AFD3-8957-746B-EDE8064B38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DE2FB06-52D3-5BB3-5145-2CD18A89F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75855-FD11-4927-944F-40D8E6529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7782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png"/><Relationship Id="rId7" Type="http://schemas.openxmlformats.org/officeDocument/2006/relationships/hyperlink" Target="mailto:touskova@vsjplana.cz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falta@vsjplana.cz" TargetMode="External"/><Relationship Id="rId5" Type="http://schemas.openxmlformats.org/officeDocument/2006/relationships/hyperlink" Target="mailto:svehla@vsjplana.cz" TargetMode="Externa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33BAE9CC-AFCA-91B9-3C31-670C676CD8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39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65CED55B-11DD-461B-26E6-B59D4197A936}"/>
              </a:ext>
            </a:extLst>
          </p:cNvPr>
          <p:cNvSpPr/>
          <p:nvPr/>
        </p:nvSpPr>
        <p:spPr>
          <a:xfrm>
            <a:off x="0" y="0"/>
            <a:ext cx="3824868" cy="6858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i="1" dirty="0" err="1">
                <a:latin typeface="Berlin Sans FB Demi" panose="020E0802020502020306" pitchFamily="34" charset="0"/>
              </a:rPr>
              <a:t>Maschinenbau</a:t>
            </a:r>
            <a:r>
              <a:rPr lang="cs-CZ" b="1" i="1" dirty="0">
                <a:latin typeface="Berlin Sans FB Demi" panose="020E0802020502020306" pitchFamily="34" charset="0"/>
              </a:rPr>
              <a:t> </a:t>
            </a:r>
            <a:r>
              <a:rPr lang="cs-CZ" b="1" i="1" dirty="0" err="1">
                <a:latin typeface="Berlin Sans FB Demi" panose="020E0802020502020306" pitchFamily="34" charset="0"/>
              </a:rPr>
              <a:t>mit</a:t>
            </a:r>
            <a:r>
              <a:rPr lang="cs-CZ" b="1" i="1" dirty="0">
                <a:latin typeface="Berlin Sans FB Demi" panose="020E0802020502020306" pitchFamily="34" charset="0"/>
              </a:rPr>
              <a:t> </a:t>
            </a:r>
            <a:r>
              <a:rPr lang="cs-CZ" b="1" i="1" dirty="0" err="1">
                <a:latin typeface="Berlin Sans FB Demi" panose="020E0802020502020306" pitchFamily="34" charset="0"/>
              </a:rPr>
              <a:t>Erfahrungen</a:t>
            </a:r>
            <a:r>
              <a:rPr lang="cs-CZ" b="1" i="1" dirty="0">
                <a:latin typeface="Berlin Sans FB Demi" panose="020E0802020502020306" pitchFamily="34" charset="0"/>
              </a:rPr>
              <a:t>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AB117DA-5355-07A9-5458-D7EF38922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75" y="1486230"/>
            <a:ext cx="2977718" cy="1055254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704BAEB-674C-306F-1097-75EE3AFAC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919" y="5987388"/>
            <a:ext cx="2215081" cy="418146"/>
          </a:xfrm>
          <a:prstGeom prst="rect">
            <a:avLst/>
          </a:prstGeom>
        </p:spPr>
      </p:pic>
      <p:sp>
        <p:nvSpPr>
          <p:cNvPr id="26" name="TextovéPole 25">
            <a:extLst>
              <a:ext uri="{FF2B5EF4-FFF2-40B4-BE49-F238E27FC236}">
                <a16:creationId xmlns:a16="http://schemas.microsoft.com/office/drawing/2014/main" id="{9ACDFE87-F725-3B00-2140-15F12D529021}"/>
              </a:ext>
            </a:extLst>
          </p:cNvPr>
          <p:cNvSpPr txBox="1"/>
          <p:nvPr/>
        </p:nvSpPr>
        <p:spPr>
          <a:xfrm>
            <a:off x="6096000" y="3429000"/>
            <a:ext cx="609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P      R      Ä      S      E      N      T      A      T      I      O      N</a:t>
            </a:r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99C2E0DE-C380-8A94-33A9-A10D35B151A5}"/>
              </a:ext>
            </a:extLst>
          </p:cNvPr>
          <p:cNvSpPr/>
          <p:nvPr/>
        </p:nvSpPr>
        <p:spPr>
          <a:xfrm>
            <a:off x="0" y="3898218"/>
            <a:ext cx="3824868" cy="295978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EF3699E-41E9-AC0A-E660-EC14555E1A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63" y="5523485"/>
            <a:ext cx="1533972" cy="927806"/>
          </a:xfrm>
          <a:prstGeom prst="rect">
            <a:avLst/>
          </a:prstGeom>
        </p:spPr>
      </p:pic>
      <p:sp>
        <p:nvSpPr>
          <p:cNvPr id="32" name="Obdélník 31">
            <a:extLst>
              <a:ext uri="{FF2B5EF4-FFF2-40B4-BE49-F238E27FC236}">
                <a16:creationId xmlns:a16="http://schemas.microsoft.com/office/drawing/2014/main" id="{C0011061-AF6D-33F1-0519-2C0425935BD4}"/>
              </a:ext>
            </a:extLst>
          </p:cNvPr>
          <p:cNvSpPr/>
          <p:nvPr/>
        </p:nvSpPr>
        <p:spPr>
          <a:xfrm rot="2700000">
            <a:off x="1735890" y="3725504"/>
            <a:ext cx="353085" cy="35308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96521F5C-9DE1-2B6C-718C-23AA650749B8}"/>
              </a:ext>
            </a:extLst>
          </p:cNvPr>
          <p:cNvCxnSpPr/>
          <p:nvPr/>
        </p:nvCxnSpPr>
        <p:spPr>
          <a:xfrm>
            <a:off x="3911097" y="3898218"/>
            <a:ext cx="7695445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0" name="Obrázek 29">
            <a:extLst>
              <a:ext uri="{FF2B5EF4-FFF2-40B4-BE49-F238E27FC236}">
                <a16:creationId xmlns:a16="http://schemas.microsoft.com/office/drawing/2014/main" id="{873C5A96-1CEE-9A2F-709B-5C807AA38A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135" y="0"/>
            <a:ext cx="3160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384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2F7C51E8-EE54-7AC3-1C67-44F6BBBF25E6}"/>
              </a:ext>
            </a:extLst>
          </p:cNvPr>
          <p:cNvSpPr/>
          <p:nvPr/>
        </p:nvSpPr>
        <p:spPr>
          <a:xfrm>
            <a:off x="0" y="-40391"/>
            <a:ext cx="12192680" cy="6938782"/>
          </a:xfrm>
          <a:prstGeom prst="rect">
            <a:avLst/>
          </a:prstGeom>
          <a:solidFill>
            <a:srgbClr val="2D39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1088881-C13B-D4DD-CC4E-E008D74B8881}"/>
              </a:ext>
            </a:extLst>
          </p:cNvPr>
          <p:cNvSpPr/>
          <p:nvPr/>
        </p:nvSpPr>
        <p:spPr>
          <a:xfrm>
            <a:off x="10963747" y="6726726"/>
            <a:ext cx="1228253" cy="13127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F5D9D1-0C1B-77EC-8761-7012C615B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747" y="5948753"/>
            <a:ext cx="1059256" cy="640679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05F50AD9-3BEF-B1F9-9483-44575897BD9D}"/>
              </a:ext>
            </a:extLst>
          </p:cNvPr>
          <p:cNvSpPr/>
          <p:nvPr/>
        </p:nvSpPr>
        <p:spPr>
          <a:xfrm>
            <a:off x="680" y="1"/>
            <a:ext cx="2353221" cy="1810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1DD5587-D67B-40D5-28D0-7D3442077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2" y="493968"/>
            <a:ext cx="1492936" cy="529071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DB1D5BBB-FABE-3CF1-70B0-DF3C706895A1}"/>
              </a:ext>
            </a:extLst>
          </p:cNvPr>
          <p:cNvSpPr txBox="1"/>
          <p:nvPr/>
        </p:nvSpPr>
        <p:spPr>
          <a:xfrm>
            <a:off x="751437" y="63711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P      R      Ä      S      E      N      T      A      T      I      O      N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BB0E143-5155-2382-4257-6873CE3E1A1A}"/>
              </a:ext>
            </a:extLst>
          </p:cNvPr>
          <p:cNvSpPr txBox="1"/>
          <p:nvPr/>
        </p:nvSpPr>
        <p:spPr>
          <a:xfrm>
            <a:off x="292638" y="1303478"/>
            <a:ext cx="8821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REFERENZEN VON UNSEREN PRODUKTEN UND DIENSTLEISTUNGEN</a:t>
            </a:r>
          </a:p>
        </p:txBody>
      </p:sp>
      <p:pic>
        <p:nvPicPr>
          <p:cNvPr id="6146" name="Picture 2" descr="https://www.vsjplana.cz/storage/c4606255-img_1120.jpg">
            <a:extLst>
              <a:ext uri="{FF2B5EF4-FFF2-40B4-BE49-F238E27FC236}">
                <a16:creationId xmlns:a16="http://schemas.microsoft.com/office/drawing/2014/main" id="{822049FC-99FD-4073-8ACE-40190B3D2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22" y="1993945"/>
            <a:ext cx="4789369" cy="319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www.vsjplana.cz/storage/8219a700-img_1097.jpg">
            <a:extLst>
              <a:ext uri="{FF2B5EF4-FFF2-40B4-BE49-F238E27FC236}">
                <a16:creationId xmlns:a16="http://schemas.microsoft.com/office/drawing/2014/main" id="{299FCD67-1771-4A33-A576-74B4ED979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101" y="1993944"/>
            <a:ext cx="4789369" cy="319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id="{93F92265-9E51-4C5F-BA3C-4CC6B9066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948" y="5404835"/>
            <a:ext cx="4722243" cy="9591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</a:endParaRPr>
          </a:p>
          <a:p>
            <a:endParaRPr lang="cs-CZ" altLang="cs-CZ" dirty="0">
              <a:solidFill>
                <a:schemeClr val="bg1">
                  <a:lumMod val="85000"/>
                </a:schemeClr>
              </a:solidFill>
            </a:endParaRPr>
          </a:p>
          <a:p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</a:endParaRP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2C663BD5-D40E-4042-8135-98A0BA991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9101" y="5414180"/>
            <a:ext cx="4789369" cy="9591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kumimoji="0" lang="cs-CZ" altLang="cs-CZ" sz="1800" b="0" i="0" u="none" strike="noStrike" cap="none" normalizeH="0" baseline="0" dirty="0">
              <a:ln>
                <a:noFill/>
              </a:ln>
              <a:effectLst/>
            </a:endParaRPr>
          </a:p>
          <a:p>
            <a:endParaRPr lang="cs-CZ" altLang="cs-CZ" dirty="0"/>
          </a:p>
          <a:p>
            <a:endParaRPr kumimoji="0" lang="cs-CZ" altLang="cs-CZ" sz="18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F8DFF25-367F-4499-88CD-4A4FD9C4B789}"/>
              </a:ext>
            </a:extLst>
          </p:cNvPr>
          <p:cNvSpPr txBox="1"/>
          <p:nvPr/>
        </p:nvSpPr>
        <p:spPr>
          <a:xfrm>
            <a:off x="1021976" y="5672553"/>
            <a:ext cx="3679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Einzweck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Maschine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für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Versteifungen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609743B-1A20-4B13-B6B2-59B83F837AFB}"/>
              </a:ext>
            </a:extLst>
          </p:cNvPr>
          <p:cNvSpPr txBox="1"/>
          <p:nvPr/>
        </p:nvSpPr>
        <p:spPr>
          <a:xfrm>
            <a:off x="5902618" y="5672226"/>
            <a:ext cx="4048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Enzweck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Maschine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für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Drahtfabrik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033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53FD8981-0A72-2D97-4C4D-498EB57DD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3" y="548815"/>
            <a:ext cx="12113265" cy="6345044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26EC8A8C-7347-C0C1-2093-AD58AC9D4DA8}"/>
              </a:ext>
            </a:extLst>
          </p:cNvPr>
          <p:cNvSpPr/>
          <p:nvPr/>
        </p:nvSpPr>
        <p:spPr>
          <a:xfrm>
            <a:off x="8356348" y="6663350"/>
            <a:ext cx="3835651" cy="194650"/>
          </a:xfrm>
          <a:prstGeom prst="rect">
            <a:avLst/>
          </a:prstGeom>
          <a:solidFill>
            <a:srgbClr val="2D39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187F37A-08B7-6001-5964-AFA84910E41C}"/>
              </a:ext>
            </a:extLst>
          </p:cNvPr>
          <p:cNvSpPr/>
          <p:nvPr/>
        </p:nvSpPr>
        <p:spPr>
          <a:xfrm>
            <a:off x="11137731" y="6663350"/>
            <a:ext cx="1054269" cy="1946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381E56E-CC21-C02D-3827-D4300DBB9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68" y="363707"/>
            <a:ext cx="1068552" cy="37867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76EAD7C-620A-A862-6CA1-C5A96CC80B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731" y="5978323"/>
            <a:ext cx="828285" cy="50097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6C63927-7D44-491B-8A38-D28CADF674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83" y="1954305"/>
            <a:ext cx="2663172" cy="3766026"/>
          </a:xfrm>
          <a:prstGeom prst="rect">
            <a:avLst/>
          </a:prstGeom>
        </p:spPr>
      </p:pic>
      <p:pic>
        <p:nvPicPr>
          <p:cNvPr id="7170" name="Picture 2" descr="https://www.vsjplana.cz/imagecache/280x220_1_173_VSJ-EN-1090-2-CJ-AJ-NJ-page-003.jpg">
            <a:extLst>
              <a:ext uri="{FF2B5EF4-FFF2-40B4-BE49-F238E27FC236}">
                <a16:creationId xmlns:a16="http://schemas.microsoft.com/office/drawing/2014/main" id="{DAFC9EAF-6973-469F-A09D-CE6FDC073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048" y="1954304"/>
            <a:ext cx="2670456" cy="37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www.vsjplana.cz/imagecache/280x220_1_170_Certifikat-Q-1420-1-CJ-AJ-NJ-page-003.jpg">
            <a:extLst>
              <a:ext uri="{FF2B5EF4-FFF2-40B4-BE49-F238E27FC236}">
                <a16:creationId xmlns:a16="http://schemas.microsoft.com/office/drawing/2014/main" id="{09FCA560-140C-4064-B837-39E08CFF3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845" y="1954305"/>
            <a:ext cx="2670454" cy="376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042FDC59-BD82-4BA8-889D-969A3E076785}"/>
              </a:ext>
            </a:extLst>
          </p:cNvPr>
          <p:cNvSpPr txBox="1"/>
          <p:nvPr/>
        </p:nvSpPr>
        <p:spPr>
          <a:xfrm>
            <a:off x="690283" y="5793657"/>
            <a:ext cx="2053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EN ISO 3834-2:2021</a:t>
            </a:r>
          </a:p>
          <a:p>
            <a:endParaRPr lang="cs-CZ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646B7DDA-7D8D-4D13-B2C3-E68ABDEA8B93}"/>
              </a:ext>
            </a:extLst>
          </p:cNvPr>
          <p:cNvSpPr txBox="1"/>
          <p:nvPr/>
        </p:nvSpPr>
        <p:spPr>
          <a:xfrm>
            <a:off x="4052048" y="5793657"/>
            <a:ext cx="239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EN 1090-2:2018 EXC1-2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4ADFB9D-B884-4183-B2CC-F6D458907D7F}"/>
              </a:ext>
            </a:extLst>
          </p:cNvPr>
          <p:cNvSpPr txBox="1"/>
          <p:nvPr/>
        </p:nvSpPr>
        <p:spPr>
          <a:xfrm>
            <a:off x="7663933" y="5772150"/>
            <a:ext cx="1552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ISO 9001:2015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E9419B01-56D1-4399-8F37-EFDA233C00A4}"/>
              </a:ext>
            </a:extLst>
          </p:cNvPr>
          <p:cNvSpPr/>
          <p:nvPr/>
        </p:nvSpPr>
        <p:spPr>
          <a:xfrm>
            <a:off x="323103" y="1023380"/>
            <a:ext cx="19718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ZERTIFIKATE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223749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53FD8981-0A72-2D97-4C4D-498EB57DD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9" y="134258"/>
            <a:ext cx="12113265" cy="6345044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26EC8A8C-7347-C0C1-2093-AD58AC9D4DA8}"/>
              </a:ext>
            </a:extLst>
          </p:cNvPr>
          <p:cNvSpPr/>
          <p:nvPr/>
        </p:nvSpPr>
        <p:spPr>
          <a:xfrm>
            <a:off x="8356348" y="6663350"/>
            <a:ext cx="3835651" cy="194650"/>
          </a:xfrm>
          <a:prstGeom prst="rect">
            <a:avLst/>
          </a:prstGeom>
          <a:solidFill>
            <a:srgbClr val="2D39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187F37A-08B7-6001-5964-AFA84910E41C}"/>
              </a:ext>
            </a:extLst>
          </p:cNvPr>
          <p:cNvSpPr/>
          <p:nvPr/>
        </p:nvSpPr>
        <p:spPr>
          <a:xfrm>
            <a:off x="11137731" y="6663350"/>
            <a:ext cx="1054269" cy="1946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381E56E-CC21-C02D-3827-D4300DBB9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68" y="363707"/>
            <a:ext cx="1068552" cy="37867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76EAD7C-620A-A862-6CA1-C5A96CC80B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731" y="5978323"/>
            <a:ext cx="828285" cy="500979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792FEA79-EAE5-40B7-99B6-C35992BC01E1}"/>
              </a:ext>
            </a:extLst>
          </p:cNvPr>
          <p:cNvSpPr/>
          <p:nvPr/>
        </p:nvSpPr>
        <p:spPr>
          <a:xfrm>
            <a:off x="323103" y="1023380"/>
            <a:ext cx="19718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KONTAKT</a:t>
            </a:r>
            <a:endParaRPr lang="cs-CZ" sz="24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83C9765-BAB0-4D37-9CE7-0B299FF88270}"/>
              </a:ext>
            </a:extLst>
          </p:cNvPr>
          <p:cNvSpPr txBox="1"/>
          <p:nvPr/>
        </p:nvSpPr>
        <p:spPr>
          <a:xfrm>
            <a:off x="355579" y="1625575"/>
            <a:ext cx="52120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LEITUNG</a:t>
            </a:r>
          </a:p>
          <a:p>
            <a:r>
              <a:rPr lang="cs-CZ" dirty="0"/>
              <a:t>Vít Švehla                                </a:t>
            </a:r>
          </a:p>
          <a:p>
            <a:r>
              <a:rPr lang="cs-CZ" sz="1400" dirty="0" err="1"/>
              <a:t>Geschäftsführer</a:t>
            </a:r>
            <a:r>
              <a:rPr lang="cs-CZ" dirty="0"/>
              <a:t>                                  </a:t>
            </a:r>
            <a:r>
              <a:rPr lang="cs-CZ" sz="1400" dirty="0">
                <a:solidFill>
                  <a:srgbClr val="0070C0"/>
                </a:solidFill>
                <a:hlinkClick r:id="rId5"/>
              </a:rPr>
              <a:t>svehla@vsjplana.cz</a:t>
            </a:r>
            <a:endParaRPr lang="cs-CZ" sz="1400" dirty="0">
              <a:solidFill>
                <a:srgbClr val="0070C0"/>
              </a:solidFill>
            </a:endParaRPr>
          </a:p>
          <a:p>
            <a:endParaRPr lang="cs-CZ" dirty="0">
              <a:solidFill>
                <a:srgbClr val="0070C0"/>
              </a:solidFill>
            </a:endParaRPr>
          </a:p>
          <a:p>
            <a:r>
              <a:rPr lang="cs-CZ" b="1" dirty="0"/>
              <a:t>VERKAUF UND LOGISTIK</a:t>
            </a:r>
          </a:p>
          <a:p>
            <a:r>
              <a:rPr lang="cs-CZ" dirty="0"/>
              <a:t>Ing. Pavel Zajac                         +420 799 119 741</a:t>
            </a:r>
          </a:p>
          <a:p>
            <a:r>
              <a:rPr lang="cs-CZ" sz="1400" dirty="0" err="1"/>
              <a:t>Verkaufsleiter</a:t>
            </a:r>
            <a:r>
              <a:rPr lang="cs-CZ" sz="1400" dirty="0"/>
              <a:t> </a:t>
            </a:r>
            <a:r>
              <a:rPr lang="cs-CZ" sz="1400" dirty="0" err="1"/>
              <a:t>und</a:t>
            </a:r>
            <a:r>
              <a:rPr lang="cs-CZ" sz="1400" dirty="0"/>
              <a:t> Project </a:t>
            </a:r>
            <a:r>
              <a:rPr lang="cs-CZ" sz="1400" dirty="0" err="1"/>
              <a:t>Manager</a:t>
            </a:r>
            <a:r>
              <a:rPr lang="cs-CZ" sz="1400"/>
              <a:t>            </a:t>
            </a:r>
            <a:r>
              <a:rPr lang="cs-CZ" sz="1400" u="sng" dirty="0">
                <a:solidFill>
                  <a:schemeClr val="accent1"/>
                </a:solidFill>
              </a:rPr>
              <a:t>zajac</a:t>
            </a:r>
            <a:r>
              <a:rPr lang="cs-CZ" sz="1400" dirty="0">
                <a:hlinkClick r:id="rId6"/>
              </a:rPr>
              <a:t>@vsjplana.cz</a:t>
            </a:r>
            <a:endParaRPr lang="cs-CZ" sz="1400" dirty="0"/>
          </a:p>
          <a:p>
            <a:r>
              <a:rPr lang="cs-CZ" sz="1200" dirty="0"/>
              <a:t>(DE, EN, CZ)</a:t>
            </a:r>
          </a:p>
          <a:p>
            <a:endParaRPr lang="cs-CZ" sz="1400" dirty="0"/>
          </a:p>
          <a:p>
            <a:r>
              <a:rPr lang="cs-CZ" dirty="0"/>
              <a:t>Věra Tousková                         +420 734 542 870</a:t>
            </a:r>
          </a:p>
          <a:p>
            <a:r>
              <a:rPr lang="cs-CZ" sz="1400" dirty="0" err="1"/>
              <a:t>Verkauf</a:t>
            </a:r>
            <a:r>
              <a:rPr lang="cs-CZ" sz="1400" dirty="0"/>
              <a:t> </a:t>
            </a:r>
            <a:r>
              <a:rPr lang="cs-CZ" sz="1400" dirty="0" err="1"/>
              <a:t>und</a:t>
            </a:r>
            <a:r>
              <a:rPr lang="cs-CZ" sz="1400" dirty="0"/>
              <a:t> Logistik</a:t>
            </a:r>
            <a:r>
              <a:rPr lang="cs-CZ" dirty="0"/>
              <a:t>                        </a:t>
            </a:r>
            <a:r>
              <a:rPr lang="cs-CZ" sz="1400" dirty="0">
                <a:hlinkClick r:id="rId7"/>
              </a:rPr>
              <a:t>touskova@vsjplana.cz</a:t>
            </a:r>
            <a:endParaRPr lang="cs-CZ" sz="1400" dirty="0"/>
          </a:p>
          <a:p>
            <a:r>
              <a:rPr lang="cs-CZ" sz="1200" dirty="0"/>
              <a:t>(DE, EN, CZ)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BBB9ECBA-6748-4194-B5F3-66160A33BBF8}"/>
              </a:ext>
            </a:extLst>
          </p:cNvPr>
          <p:cNvSpPr/>
          <p:nvPr/>
        </p:nvSpPr>
        <p:spPr>
          <a:xfrm>
            <a:off x="323103" y="4989169"/>
            <a:ext cx="290419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rgbClr val="333333"/>
                </a:solidFill>
                <a:latin typeface="Roboto"/>
              </a:rPr>
              <a:t>STANDORT</a:t>
            </a:r>
          </a:p>
          <a:p>
            <a:r>
              <a:rPr lang="cs-CZ" sz="1400" b="1" dirty="0">
                <a:solidFill>
                  <a:srgbClr val="333333"/>
                </a:solidFill>
                <a:latin typeface="Roboto"/>
              </a:rPr>
              <a:t>VSJ-strojírna s.r.o.</a:t>
            </a:r>
            <a:endParaRPr lang="cs-CZ" sz="1400" dirty="0">
              <a:solidFill>
                <a:srgbClr val="333333"/>
              </a:solidFill>
              <a:latin typeface="Roboto"/>
            </a:endParaRPr>
          </a:p>
          <a:p>
            <a:r>
              <a:rPr lang="cs-CZ" sz="1400" dirty="0">
                <a:solidFill>
                  <a:srgbClr val="333333"/>
                </a:solidFill>
                <a:latin typeface="Roboto"/>
              </a:rPr>
              <a:t>Chýnovská 378</a:t>
            </a:r>
          </a:p>
          <a:p>
            <a:r>
              <a:rPr lang="cs-CZ" sz="1400" dirty="0">
                <a:solidFill>
                  <a:srgbClr val="333333"/>
                </a:solidFill>
                <a:latin typeface="Roboto"/>
              </a:rPr>
              <a:t>391 11 Planá nad Lužnicí</a:t>
            </a:r>
          </a:p>
          <a:p>
            <a:r>
              <a:rPr lang="cs-CZ" sz="1400" dirty="0" err="1">
                <a:solidFill>
                  <a:srgbClr val="333333"/>
                </a:solidFill>
                <a:latin typeface="Roboto"/>
              </a:rPr>
              <a:t>Tschechien</a:t>
            </a:r>
            <a:endParaRPr lang="cs-CZ" sz="1400" dirty="0">
              <a:solidFill>
                <a:srgbClr val="333333"/>
              </a:solidFill>
              <a:latin typeface="Roboto"/>
            </a:endParaRPr>
          </a:p>
          <a:p>
            <a:r>
              <a:rPr lang="cs-CZ" sz="1400" dirty="0" err="1">
                <a:solidFill>
                  <a:srgbClr val="333333"/>
                </a:solidFill>
                <a:latin typeface="Roboto"/>
              </a:rPr>
              <a:t>Steuer</a:t>
            </a:r>
            <a:r>
              <a:rPr lang="cs-CZ" sz="1400" dirty="0">
                <a:solidFill>
                  <a:srgbClr val="333333"/>
                </a:solidFill>
                <a:latin typeface="Roboto"/>
              </a:rPr>
              <a:t>-ID-</a:t>
            </a:r>
            <a:r>
              <a:rPr lang="cs-CZ" sz="1400" dirty="0" err="1">
                <a:solidFill>
                  <a:srgbClr val="333333"/>
                </a:solidFill>
                <a:latin typeface="Roboto"/>
              </a:rPr>
              <a:t>Nr</a:t>
            </a:r>
            <a:r>
              <a:rPr lang="cs-CZ" sz="1400" dirty="0">
                <a:solidFill>
                  <a:srgbClr val="333333"/>
                </a:solidFill>
                <a:latin typeface="Roboto"/>
              </a:rPr>
              <a:t>.: 28117298</a:t>
            </a:r>
            <a:br>
              <a:rPr lang="cs-CZ" sz="1400" dirty="0"/>
            </a:br>
            <a:endParaRPr lang="cs-CZ" sz="14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2E9B71A-F6AC-41E1-8807-D81D4589BB97}"/>
              </a:ext>
            </a:extLst>
          </p:cNvPr>
          <p:cNvSpPr txBox="1"/>
          <p:nvPr/>
        </p:nvSpPr>
        <p:spPr>
          <a:xfrm>
            <a:off x="7261005" y="6265462"/>
            <a:ext cx="1222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vsjplana.cz</a:t>
            </a:r>
          </a:p>
        </p:txBody>
      </p:sp>
      <p:grpSp>
        <p:nvGrpSpPr>
          <p:cNvPr id="7176" name="Skupina 7175">
            <a:extLst>
              <a:ext uri="{FF2B5EF4-FFF2-40B4-BE49-F238E27FC236}">
                <a16:creationId xmlns:a16="http://schemas.microsoft.com/office/drawing/2014/main" id="{5D59A10E-13E2-4549-B619-63BE24428634}"/>
              </a:ext>
            </a:extLst>
          </p:cNvPr>
          <p:cNvGrpSpPr/>
          <p:nvPr/>
        </p:nvGrpSpPr>
        <p:grpSpPr>
          <a:xfrm>
            <a:off x="6385490" y="742384"/>
            <a:ext cx="4582256" cy="3127615"/>
            <a:chOff x="7082609" y="638579"/>
            <a:chExt cx="4582256" cy="3127615"/>
          </a:xfrm>
        </p:grpSpPr>
        <p:sp>
          <p:nvSpPr>
            <p:cNvPr id="15" name="Ovál 14">
              <a:extLst>
                <a:ext uri="{FF2B5EF4-FFF2-40B4-BE49-F238E27FC236}">
                  <a16:creationId xmlns:a16="http://schemas.microsoft.com/office/drawing/2014/main" id="{4B298AEC-8057-4132-9C9C-DA18FE6C07CD}"/>
                </a:ext>
              </a:extLst>
            </p:cNvPr>
            <p:cNvSpPr/>
            <p:nvPr/>
          </p:nvSpPr>
          <p:spPr>
            <a:xfrm>
              <a:off x="9746555" y="1874890"/>
              <a:ext cx="268941" cy="25101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Ovál 19">
              <a:extLst>
                <a:ext uri="{FF2B5EF4-FFF2-40B4-BE49-F238E27FC236}">
                  <a16:creationId xmlns:a16="http://schemas.microsoft.com/office/drawing/2014/main" id="{FDADE34C-1BFB-4D72-8FD1-ED89FB89E0C9}"/>
                </a:ext>
              </a:extLst>
            </p:cNvPr>
            <p:cNvSpPr/>
            <p:nvPr/>
          </p:nvSpPr>
          <p:spPr>
            <a:xfrm>
              <a:off x="9872062" y="972501"/>
              <a:ext cx="268941" cy="25101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vál 20">
              <a:extLst>
                <a:ext uri="{FF2B5EF4-FFF2-40B4-BE49-F238E27FC236}">
                  <a16:creationId xmlns:a16="http://schemas.microsoft.com/office/drawing/2014/main" id="{69DCC0CD-AC2B-47C2-8237-4CD0F8344A34}"/>
                </a:ext>
              </a:extLst>
            </p:cNvPr>
            <p:cNvSpPr/>
            <p:nvPr/>
          </p:nvSpPr>
          <p:spPr>
            <a:xfrm>
              <a:off x="9550574" y="3184277"/>
              <a:ext cx="268941" cy="25101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" name="Ovál 21">
              <a:extLst>
                <a:ext uri="{FF2B5EF4-FFF2-40B4-BE49-F238E27FC236}">
                  <a16:creationId xmlns:a16="http://schemas.microsoft.com/office/drawing/2014/main" id="{62F30BFD-E1DD-44C1-9A8F-973D44203CC8}"/>
                </a:ext>
              </a:extLst>
            </p:cNvPr>
            <p:cNvSpPr/>
            <p:nvPr/>
          </p:nvSpPr>
          <p:spPr>
            <a:xfrm>
              <a:off x="7430118" y="2151737"/>
              <a:ext cx="268941" cy="25101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7" name="Přímá spojnice se šipkou 16">
              <a:extLst>
                <a:ext uri="{FF2B5EF4-FFF2-40B4-BE49-F238E27FC236}">
                  <a16:creationId xmlns:a16="http://schemas.microsoft.com/office/drawing/2014/main" id="{6E1410A9-5096-4660-8009-1CE4B1789B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98010" y="2125903"/>
              <a:ext cx="174052" cy="1174704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691DF5B1-7A4A-414D-9397-AE850CC9396E}"/>
                </a:ext>
              </a:extLst>
            </p:cNvPr>
            <p:cNvSpPr txBox="1"/>
            <p:nvPr/>
          </p:nvSpPr>
          <p:spPr>
            <a:xfrm rot="16635599">
              <a:off x="9528321" y="2542687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/>
                <a:t>140 km</a:t>
              </a:r>
            </a:p>
          </p:txBody>
        </p: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4E97ED7D-EA7F-482A-BBD1-7C6E1BDA1133}"/>
                </a:ext>
              </a:extLst>
            </p:cNvPr>
            <p:cNvSpPr txBox="1"/>
            <p:nvPr/>
          </p:nvSpPr>
          <p:spPr>
            <a:xfrm>
              <a:off x="9395231" y="3396862"/>
              <a:ext cx="5485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/>
                <a:t>Linz</a:t>
              </a:r>
              <a:endParaRPr lang="cs-CZ" dirty="0"/>
            </a:p>
          </p:txBody>
        </p:sp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2B795257-5662-46B9-AC5B-66031102F677}"/>
                </a:ext>
              </a:extLst>
            </p:cNvPr>
            <p:cNvSpPr txBox="1"/>
            <p:nvPr/>
          </p:nvSpPr>
          <p:spPr>
            <a:xfrm>
              <a:off x="9560849" y="638579"/>
              <a:ext cx="8355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Prague</a:t>
              </a:r>
            </a:p>
          </p:txBody>
        </p:sp>
        <p:cxnSp>
          <p:nvCxnSpPr>
            <p:cNvPr id="27" name="Přímá spojnice se šipkou 26">
              <a:extLst>
                <a:ext uri="{FF2B5EF4-FFF2-40B4-BE49-F238E27FC236}">
                  <a16:creationId xmlns:a16="http://schemas.microsoft.com/office/drawing/2014/main" id="{162B6A2F-82C5-4422-8182-331CFF3EC3FC}"/>
                </a:ext>
              </a:extLst>
            </p:cNvPr>
            <p:cNvCxnSpPr>
              <a:cxnSpLocks/>
              <a:stCxn id="20" idx="4"/>
              <a:endCxn id="15" idx="7"/>
            </p:cNvCxnSpPr>
            <p:nvPr/>
          </p:nvCxnSpPr>
          <p:spPr>
            <a:xfrm flipH="1">
              <a:off x="9881026" y="1223513"/>
              <a:ext cx="125507" cy="651377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ovéPole 30">
              <a:extLst>
                <a:ext uri="{FF2B5EF4-FFF2-40B4-BE49-F238E27FC236}">
                  <a16:creationId xmlns:a16="http://schemas.microsoft.com/office/drawing/2014/main" id="{6A33F6A3-3298-49E4-A61F-B47D2B7273ED}"/>
                </a:ext>
              </a:extLst>
            </p:cNvPr>
            <p:cNvSpPr txBox="1"/>
            <p:nvPr/>
          </p:nvSpPr>
          <p:spPr>
            <a:xfrm rot="16867468">
              <a:off x="9676947" y="1372439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/>
                <a:t>100 km</a:t>
              </a:r>
            </a:p>
          </p:txBody>
        </p:sp>
        <p:sp>
          <p:nvSpPr>
            <p:cNvPr id="32" name="TextovéPole 31">
              <a:extLst>
                <a:ext uri="{FF2B5EF4-FFF2-40B4-BE49-F238E27FC236}">
                  <a16:creationId xmlns:a16="http://schemas.microsoft.com/office/drawing/2014/main" id="{8DE8E3F3-9919-4F3F-A2A8-B06D8060A568}"/>
                </a:ext>
              </a:extLst>
            </p:cNvPr>
            <p:cNvSpPr txBox="1"/>
            <p:nvPr/>
          </p:nvSpPr>
          <p:spPr>
            <a:xfrm>
              <a:off x="9978624" y="1803809"/>
              <a:ext cx="4932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VSJ</a:t>
              </a:r>
            </a:p>
          </p:txBody>
        </p:sp>
        <p:cxnSp>
          <p:nvCxnSpPr>
            <p:cNvPr id="30" name="Přímá spojnice se šipkou 29">
              <a:extLst>
                <a:ext uri="{FF2B5EF4-FFF2-40B4-BE49-F238E27FC236}">
                  <a16:creationId xmlns:a16="http://schemas.microsoft.com/office/drawing/2014/main" id="{8EF3BC9D-F3E8-478A-A101-3CEA349317AE}"/>
                </a:ext>
              </a:extLst>
            </p:cNvPr>
            <p:cNvCxnSpPr>
              <a:cxnSpLocks/>
              <a:stCxn id="22" idx="6"/>
              <a:endCxn id="15" idx="2"/>
            </p:cNvCxnSpPr>
            <p:nvPr/>
          </p:nvCxnSpPr>
          <p:spPr>
            <a:xfrm flipV="1">
              <a:off x="7699059" y="2000396"/>
              <a:ext cx="2047496" cy="276847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ál 34">
              <a:extLst>
                <a:ext uri="{FF2B5EF4-FFF2-40B4-BE49-F238E27FC236}">
                  <a16:creationId xmlns:a16="http://schemas.microsoft.com/office/drawing/2014/main" id="{ABCDF087-7C05-4772-B6EB-E07490D67C1C}"/>
                </a:ext>
              </a:extLst>
            </p:cNvPr>
            <p:cNvSpPr/>
            <p:nvPr/>
          </p:nvSpPr>
          <p:spPr>
            <a:xfrm>
              <a:off x="7575894" y="1006385"/>
              <a:ext cx="268941" cy="25101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37" name="Přímá spojnice se šipkou 36">
              <a:extLst>
                <a:ext uri="{FF2B5EF4-FFF2-40B4-BE49-F238E27FC236}">
                  <a16:creationId xmlns:a16="http://schemas.microsoft.com/office/drawing/2014/main" id="{20582B16-2913-4AA6-A0D0-C5A728D777A8}"/>
                </a:ext>
              </a:extLst>
            </p:cNvPr>
            <p:cNvCxnSpPr>
              <a:cxnSpLocks/>
              <a:stCxn id="35" idx="6"/>
              <a:endCxn id="15" idx="1"/>
            </p:cNvCxnSpPr>
            <p:nvPr/>
          </p:nvCxnSpPr>
          <p:spPr>
            <a:xfrm>
              <a:off x="7844835" y="1131891"/>
              <a:ext cx="1941105" cy="779759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ovéPole 39">
              <a:extLst>
                <a:ext uri="{FF2B5EF4-FFF2-40B4-BE49-F238E27FC236}">
                  <a16:creationId xmlns:a16="http://schemas.microsoft.com/office/drawing/2014/main" id="{86F85274-4CA3-4C9C-9FA5-61A38DFE8CA7}"/>
                </a:ext>
              </a:extLst>
            </p:cNvPr>
            <p:cNvSpPr txBox="1"/>
            <p:nvPr/>
          </p:nvSpPr>
          <p:spPr>
            <a:xfrm>
              <a:off x="7082609" y="2369424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/>
                <a:t>München</a:t>
              </a:r>
              <a:endParaRPr lang="cs-CZ" dirty="0"/>
            </a:p>
          </p:txBody>
        </p:sp>
        <p:sp>
          <p:nvSpPr>
            <p:cNvPr id="41" name="TextovéPole 40">
              <a:extLst>
                <a:ext uri="{FF2B5EF4-FFF2-40B4-BE49-F238E27FC236}">
                  <a16:creationId xmlns:a16="http://schemas.microsoft.com/office/drawing/2014/main" id="{282486CA-1C7B-40A5-B39C-D6B33E4443A1}"/>
                </a:ext>
              </a:extLst>
            </p:cNvPr>
            <p:cNvSpPr txBox="1"/>
            <p:nvPr/>
          </p:nvSpPr>
          <p:spPr>
            <a:xfrm>
              <a:off x="7170522" y="1240735"/>
              <a:ext cx="10808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/>
                <a:t>Nürnberg</a:t>
              </a:r>
              <a:endParaRPr lang="cs-CZ" dirty="0"/>
            </a:p>
          </p:txBody>
        </p:sp>
        <p:sp>
          <p:nvSpPr>
            <p:cNvPr id="43" name="TextovéPole 42">
              <a:extLst>
                <a:ext uri="{FF2B5EF4-FFF2-40B4-BE49-F238E27FC236}">
                  <a16:creationId xmlns:a16="http://schemas.microsoft.com/office/drawing/2014/main" id="{0453FB22-A85F-4714-9481-F218F055AEA8}"/>
                </a:ext>
              </a:extLst>
            </p:cNvPr>
            <p:cNvSpPr txBox="1"/>
            <p:nvPr/>
          </p:nvSpPr>
          <p:spPr>
            <a:xfrm rot="1325852">
              <a:off x="8483955" y="1474407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/>
                <a:t>300 km</a:t>
              </a:r>
            </a:p>
          </p:txBody>
        </p:sp>
        <p:sp>
          <p:nvSpPr>
            <p:cNvPr id="44" name="TextovéPole 43">
              <a:extLst>
                <a:ext uri="{FF2B5EF4-FFF2-40B4-BE49-F238E27FC236}">
                  <a16:creationId xmlns:a16="http://schemas.microsoft.com/office/drawing/2014/main" id="{1DD9CEA7-DABB-4E5E-AB85-5D868EB4C591}"/>
                </a:ext>
              </a:extLst>
            </p:cNvPr>
            <p:cNvSpPr txBox="1"/>
            <p:nvPr/>
          </p:nvSpPr>
          <p:spPr>
            <a:xfrm rot="21159737">
              <a:off x="8482099" y="2101327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/>
                <a:t>330 km</a:t>
              </a:r>
            </a:p>
          </p:txBody>
        </p:sp>
        <p:sp>
          <p:nvSpPr>
            <p:cNvPr id="52" name="Ovál 51">
              <a:extLst>
                <a:ext uri="{FF2B5EF4-FFF2-40B4-BE49-F238E27FC236}">
                  <a16:creationId xmlns:a16="http://schemas.microsoft.com/office/drawing/2014/main" id="{B92B968D-5866-4661-AC37-CD11D6ED7BAC}"/>
                </a:ext>
              </a:extLst>
            </p:cNvPr>
            <p:cNvSpPr/>
            <p:nvPr/>
          </p:nvSpPr>
          <p:spPr>
            <a:xfrm>
              <a:off x="11163392" y="2980484"/>
              <a:ext cx="268941" cy="25101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3" name="TextovéPole 52">
              <a:extLst>
                <a:ext uri="{FF2B5EF4-FFF2-40B4-BE49-F238E27FC236}">
                  <a16:creationId xmlns:a16="http://schemas.microsoft.com/office/drawing/2014/main" id="{1B4C9272-621E-49EB-A1E6-F7F5FAF72CF1}"/>
                </a:ext>
              </a:extLst>
            </p:cNvPr>
            <p:cNvSpPr txBox="1"/>
            <p:nvPr/>
          </p:nvSpPr>
          <p:spPr>
            <a:xfrm>
              <a:off x="10984871" y="3184277"/>
              <a:ext cx="6799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/>
                <a:t>Wien</a:t>
              </a:r>
              <a:endParaRPr lang="cs-CZ" dirty="0"/>
            </a:p>
          </p:txBody>
        </p:sp>
        <p:sp>
          <p:nvSpPr>
            <p:cNvPr id="54" name="TextovéPole 53">
              <a:extLst>
                <a:ext uri="{FF2B5EF4-FFF2-40B4-BE49-F238E27FC236}">
                  <a16:creationId xmlns:a16="http://schemas.microsoft.com/office/drawing/2014/main" id="{7D0110A0-6E93-4D06-8BCA-4A1E30D54D05}"/>
                </a:ext>
              </a:extLst>
            </p:cNvPr>
            <p:cNvSpPr txBox="1"/>
            <p:nvPr/>
          </p:nvSpPr>
          <p:spPr>
            <a:xfrm rot="2103983">
              <a:off x="10311651" y="2232342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/>
                <a:t>210 km</a:t>
              </a:r>
            </a:p>
          </p:txBody>
        </p:sp>
        <p:cxnSp>
          <p:nvCxnSpPr>
            <p:cNvPr id="51" name="Přímá spojnice se šipkou 50">
              <a:extLst>
                <a:ext uri="{FF2B5EF4-FFF2-40B4-BE49-F238E27FC236}">
                  <a16:creationId xmlns:a16="http://schemas.microsoft.com/office/drawing/2014/main" id="{1B0DE6C8-A84D-4734-B49A-B4CF3A4CF598}"/>
                </a:ext>
              </a:extLst>
            </p:cNvPr>
            <p:cNvCxnSpPr>
              <a:cxnSpLocks/>
              <a:stCxn id="52" idx="1"/>
            </p:cNvCxnSpPr>
            <p:nvPr/>
          </p:nvCxnSpPr>
          <p:spPr>
            <a:xfrm flipH="1" flipV="1">
              <a:off x="9969001" y="2077978"/>
              <a:ext cx="1233776" cy="939266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175" name="Obrázek 7174">
            <a:extLst>
              <a:ext uri="{FF2B5EF4-FFF2-40B4-BE49-F238E27FC236}">
                <a16:creationId xmlns:a16="http://schemas.microsoft.com/office/drawing/2014/main" id="{04426E18-8AB6-490E-89C0-27358C49A3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85" y="4151907"/>
            <a:ext cx="3623661" cy="218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28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2F7C51E8-EE54-7AC3-1C67-44F6BBBF25E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39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1088881-C13B-D4DD-CC4E-E008D74B8881}"/>
              </a:ext>
            </a:extLst>
          </p:cNvPr>
          <p:cNvSpPr/>
          <p:nvPr/>
        </p:nvSpPr>
        <p:spPr>
          <a:xfrm>
            <a:off x="10963747" y="6726726"/>
            <a:ext cx="1228253" cy="13127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F5D9D1-0C1B-77EC-8761-7012C615B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747" y="5948753"/>
            <a:ext cx="1059256" cy="640679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05F50AD9-3BEF-B1F9-9483-44575897BD9D}"/>
              </a:ext>
            </a:extLst>
          </p:cNvPr>
          <p:cNvSpPr/>
          <p:nvPr/>
        </p:nvSpPr>
        <p:spPr>
          <a:xfrm>
            <a:off x="680" y="1"/>
            <a:ext cx="2353221" cy="1810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1DD5587-D67B-40D5-28D0-7D3442077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2" y="493968"/>
            <a:ext cx="1492936" cy="529071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DB1D5BBB-FABE-3CF1-70B0-DF3C706895A1}"/>
              </a:ext>
            </a:extLst>
          </p:cNvPr>
          <p:cNvSpPr txBox="1"/>
          <p:nvPr/>
        </p:nvSpPr>
        <p:spPr>
          <a:xfrm>
            <a:off x="751437" y="63711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P      R      Ä      S      E      N      T      A      T      I      O      N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BB0E143-5155-2382-4257-6873CE3E1A1A}"/>
              </a:ext>
            </a:extLst>
          </p:cNvPr>
          <p:cNvSpPr txBox="1"/>
          <p:nvPr/>
        </p:nvSpPr>
        <p:spPr>
          <a:xfrm>
            <a:off x="430823" y="1371909"/>
            <a:ext cx="72608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400" dirty="0">
                <a:solidFill>
                  <a:srgbClr val="FF0000"/>
                </a:solidFill>
              </a:rPr>
              <a:t>UNSERE KOMPETENZEN</a:t>
            </a:r>
          </a:p>
          <a:p>
            <a:pPr algn="just"/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algn="just"/>
            <a:r>
              <a:rPr lang="de-DE" dirty="0">
                <a:solidFill>
                  <a:schemeClr val="bg1">
                    <a:lumMod val="85000"/>
                  </a:schemeClr>
                </a:solidFill>
              </a:rPr>
              <a:t>Seit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2004 </a:t>
            </a:r>
            <a:r>
              <a:rPr lang="de-DE" dirty="0">
                <a:solidFill>
                  <a:schemeClr val="bg1">
                    <a:lumMod val="85000"/>
                  </a:schemeClr>
                </a:solidFill>
              </a:rPr>
              <a:t>steht das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U</a:t>
            </a:r>
            <a:r>
              <a:rPr lang="de-DE" dirty="0" err="1">
                <a:solidFill>
                  <a:schemeClr val="bg1">
                    <a:lumMod val="85000"/>
                  </a:schemeClr>
                </a:solidFill>
              </a:rPr>
              <a:t>nternehmen</a:t>
            </a:r>
            <a:r>
              <a:rPr lang="de-DE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VSJ-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Maschinenbau</a:t>
            </a:r>
            <a:r>
              <a:rPr lang="de-DE" dirty="0">
                <a:solidFill>
                  <a:schemeClr val="bg1">
                    <a:lumMod val="85000"/>
                  </a:schemeClr>
                </a:solidFill>
              </a:rPr>
              <a:t> für qualitativ hochwertige Produkte, zukunftsweisende Technologien und höchste Zuverlässigkeit. Vom Vertrieb über Konstruktion und Produktion bis hin zur Inbetriebnahme erfüllen unsere qualifizierten Ingenieure und Techniker anspruchsvollste Kundenanforderungen und verschaffen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VSJ-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Maschinenbau</a:t>
            </a:r>
            <a:r>
              <a:rPr lang="de-DE" dirty="0">
                <a:solidFill>
                  <a:schemeClr val="bg1">
                    <a:lumMod val="85000"/>
                  </a:schemeClr>
                </a:solidFill>
              </a:rPr>
              <a:t> dadurch eine Spitzenposition im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DE" dirty="0">
                <a:solidFill>
                  <a:schemeClr val="bg1">
                    <a:lumMod val="85000"/>
                  </a:schemeClr>
                </a:solidFill>
              </a:rPr>
              <a:t> Bau hochinnovativer Produktions- und Automatisierungssysteme.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algn="just"/>
            <a:endParaRPr lang="cs-CZ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311B23F-A8CB-46F9-93DE-5854EA35E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415" y="4088279"/>
            <a:ext cx="3334871" cy="25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22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2F7C51E8-EE54-7AC3-1C67-44F6BBBF25E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39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1088881-C13B-D4DD-CC4E-E008D74B8881}"/>
              </a:ext>
            </a:extLst>
          </p:cNvPr>
          <p:cNvSpPr/>
          <p:nvPr/>
        </p:nvSpPr>
        <p:spPr>
          <a:xfrm>
            <a:off x="10963747" y="6726726"/>
            <a:ext cx="1228253" cy="13127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F5D9D1-0C1B-77EC-8761-7012C615B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747" y="5948753"/>
            <a:ext cx="1059256" cy="640679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05F50AD9-3BEF-B1F9-9483-44575897BD9D}"/>
              </a:ext>
            </a:extLst>
          </p:cNvPr>
          <p:cNvSpPr/>
          <p:nvPr/>
        </p:nvSpPr>
        <p:spPr>
          <a:xfrm>
            <a:off x="680" y="1"/>
            <a:ext cx="2353221" cy="1810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1DD5587-D67B-40D5-28D0-7D3442077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2" y="493968"/>
            <a:ext cx="1492936" cy="529071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DB1D5BBB-FABE-3CF1-70B0-DF3C706895A1}"/>
              </a:ext>
            </a:extLst>
          </p:cNvPr>
          <p:cNvSpPr txBox="1"/>
          <p:nvPr/>
        </p:nvSpPr>
        <p:spPr>
          <a:xfrm>
            <a:off x="751437" y="63711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P      R      Ä      S      E      N      T      A      T      I      O      N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BB0E143-5155-2382-4257-6873CE3E1A1A}"/>
              </a:ext>
            </a:extLst>
          </p:cNvPr>
          <p:cNvSpPr txBox="1"/>
          <p:nvPr/>
        </p:nvSpPr>
        <p:spPr>
          <a:xfrm>
            <a:off x="430822" y="1320584"/>
            <a:ext cx="1045233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UNSERE KOMPETENZEN</a:t>
            </a:r>
          </a:p>
          <a:p>
            <a:r>
              <a:rPr lang="de-DE" sz="2000" dirty="0">
                <a:solidFill>
                  <a:schemeClr val="bg1">
                    <a:lumMod val="85000"/>
                  </a:schemeClr>
                </a:solidFill>
              </a:rPr>
              <a:t>CNC-Fräsen</a:t>
            </a:r>
            <a:br>
              <a:rPr lang="de-DE" sz="20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de-DE" sz="2000" dirty="0">
                <a:solidFill>
                  <a:schemeClr val="bg1">
                    <a:lumMod val="85000"/>
                  </a:schemeClr>
                </a:solidFill>
              </a:rPr>
              <a:t>CNC-Drehen</a:t>
            </a:r>
            <a:endParaRPr lang="cs-CZ" sz="20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cs-CZ" sz="2000" dirty="0">
                <a:solidFill>
                  <a:schemeClr val="bg1">
                    <a:lumMod val="85000"/>
                  </a:schemeClr>
                </a:solidFill>
              </a:rPr>
              <a:t>CNC-</a:t>
            </a:r>
            <a:r>
              <a:rPr lang="cs-CZ" sz="2000" dirty="0" err="1">
                <a:solidFill>
                  <a:schemeClr val="bg1">
                    <a:lumMod val="85000"/>
                  </a:schemeClr>
                </a:solidFill>
              </a:rPr>
              <a:t>Bohren</a:t>
            </a:r>
            <a:endParaRPr lang="cs-CZ" sz="20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DE" sz="2000" dirty="0">
                <a:solidFill>
                  <a:schemeClr val="bg1">
                    <a:lumMod val="85000"/>
                  </a:schemeClr>
                </a:solidFill>
              </a:rPr>
              <a:t>MIG/MAG, TIG-Schweißen</a:t>
            </a:r>
            <a:br>
              <a:rPr lang="de-DE" sz="20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cs-CZ" sz="2000" dirty="0">
                <a:solidFill>
                  <a:schemeClr val="bg1">
                    <a:lumMod val="85000"/>
                  </a:schemeClr>
                </a:solidFill>
              </a:rPr>
              <a:t>CNC-</a:t>
            </a:r>
            <a:r>
              <a:rPr lang="cs-CZ" sz="2000" dirty="0" err="1">
                <a:solidFill>
                  <a:schemeClr val="bg1">
                    <a:lumMod val="85000"/>
                  </a:schemeClr>
                </a:solidFill>
              </a:rPr>
              <a:t>Brennschneiden</a:t>
            </a:r>
            <a:endParaRPr lang="cs-CZ" sz="20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DE" sz="2000" dirty="0">
                <a:solidFill>
                  <a:schemeClr val="bg1">
                    <a:lumMod val="85000"/>
                  </a:schemeClr>
                </a:solidFill>
              </a:rPr>
              <a:t>Glühen</a:t>
            </a:r>
            <a:r>
              <a:rPr lang="cs-CZ" sz="20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de-DE" sz="2000" dirty="0">
                <a:solidFill>
                  <a:schemeClr val="bg1">
                    <a:lumMod val="85000"/>
                  </a:schemeClr>
                </a:solidFill>
              </a:rPr>
              <a:t>Strahlen</a:t>
            </a:r>
            <a:r>
              <a:rPr lang="cs-CZ" sz="20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de-DE" sz="2000" dirty="0">
                <a:solidFill>
                  <a:schemeClr val="bg1">
                    <a:lumMod val="85000"/>
                  </a:schemeClr>
                </a:solidFill>
              </a:rPr>
              <a:t>Lackieren</a:t>
            </a:r>
            <a:r>
              <a:rPr lang="cs-CZ" sz="20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bg1">
                    <a:lumMod val="85000"/>
                  </a:schemeClr>
                </a:solidFill>
              </a:rPr>
              <a:t>und</a:t>
            </a:r>
            <a:r>
              <a:rPr lang="cs-CZ" sz="20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bg1">
                    <a:lumMod val="85000"/>
                  </a:schemeClr>
                </a:solidFill>
              </a:rPr>
              <a:t>weitere</a:t>
            </a:r>
            <a:r>
              <a:rPr lang="cs-CZ" sz="20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bg1">
                    <a:lumMod val="85000"/>
                  </a:schemeClr>
                </a:solidFill>
              </a:rPr>
              <a:t>Oberflächebehandlung</a:t>
            </a:r>
            <a:br>
              <a:rPr lang="de-DE" sz="20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de-DE" sz="2000" dirty="0">
                <a:solidFill>
                  <a:schemeClr val="bg1">
                    <a:lumMod val="85000"/>
                  </a:schemeClr>
                </a:solidFill>
              </a:rPr>
              <a:t>Herstellung von Einzweck-Maschinen</a:t>
            </a:r>
            <a:br>
              <a:rPr lang="de-DE" sz="20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de-DE" sz="2000" dirty="0">
                <a:solidFill>
                  <a:schemeClr val="bg1">
                    <a:lumMod val="85000"/>
                  </a:schemeClr>
                </a:solidFill>
              </a:rPr>
              <a:t>Herstellung von Schweißteilen bis zu 10 Tonnen</a:t>
            </a:r>
            <a:endParaRPr lang="cs-CZ" sz="20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cs-CZ" sz="2000" dirty="0" err="1">
                <a:solidFill>
                  <a:schemeClr val="bg1">
                    <a:lumMod val="85000"/>
                  </a:schemeClr>
                </a:solidFill>
              </a:rPr>
              <a:t>Anlagen</a:t>
            </a:r>
            <a:r>
              <a:rPr lang="cs-CZ" sz="20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bg1">
                    <a:lumMod val="85000"/>
                  </a:schemeClr>
                </a:solidFill>
              </a:rPr>
              <a:t>für</a:t>
            </a:r>
            <a:r>
              <a:rPr lang="cs-CZ" sz="20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bg1">
                    <a:lumMod val="85000"/>
                  </a:schemeClr>
                </a:solidFill>
              </a:rPr>
              <a:t>die</a:t>
            </a:r>
            <a:r>
              <a:rPr lang="cs-CZ" sz="20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bg1">
                    <a:lumMod val="85000"/>
                  </a:schemeClr>
                </a:solidFill>
              </a:rPr>
              <a:t>Fördertechnik</a:t>
            </a:r>
            <a:endParaRPr lang="cs-CZ" sz="20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cs-CZ" sz="2000" dirty="0" err="1">
                <a:solidFill>
                  <a:schemeClr val="bg1">
                    <a:lumMod val="85000"/>
                  </a:schemeClr>
                </a:solidFill>
              </a:rPr>
              <a:t>Verarbeitungsanlagen</a:t>
            </a:r>
            <a:r>
              <a:rPr lang="cs-CZ" sz="2000" dirty="0">
                <a:solidFill>
                  <a:schemeClr val="bg1">
                    <a:lumMod val="85000"/>
                  </a:schemeClr>
                </a:solidFill>
              </a:rPr>
              <a:t> (Recycling, Industrie)</a:t>
            </a:r>
            <a:br>
              <a:rPr lang="de-DE" sz="20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de-DE" sz="2000" dirty="0">
                <a:solidFill>
                  <a:schemeClr val="bg1">
                    <a:lumMod val="85000"/>
                  </a:schemeClr>
                </a:solidFill>
              </a:rPr>
              <a:t>Herstellung </a:t>
            </a:r>
            <a:r>
              <a:rPr lang="cs-CZ" sz="2000" dirty="0">
                <a:solidFill>
                  <a:schemeClr val="bg1">
                    <a:lumMod val="85000"/>
                  </a:schemeClr>
                </a:solidFill>
              </a:rPr>
              <a:t>oder </a:t>
            </a:r>
            <a:r>
              <a:rPr lang="cs-CZ" sz="2000" dirty="0" err="1">
                <a:solidFill>
                  <a:schemeClr val="bg1">
                    <a:lumMod val="85000"/>
                  </a:schemeClr>
                </a:solidFill>
              </a:rPr>
              <a:t>Instandsetzung</a:t>
            </a:r>
            <a:r>
              <a:rPr lang="cs-CZ" sz="20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DE" sz="2000" dirty="0">
                <a:solidFill>
                  <a:schemeClr val="bg1">
                    <a:lumMod val="85000"/>
                  </a:schemeClr>
                </a:solidFill>
              </a:rPr>
              <a:t>von Ersatzteilen und Vorrichtungen</a:t>
            </a:r>
            <a:endParaRPr lang="cs-CZ" sz="20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cs-CZ" sz="2000" dirty="0" err="1">
                <a:solidFill>
                  <a:schemeClr val="bg1">
                    <a:lumMod val="85000"/>
                  </a:schemeClr>
                </a:solidFill>
              </a:rPr>
              <a:t>Erhöhen</a:t>
            </a:r>
            <a:r>
              <a:rPr lang="cs-CZ" sz="2000" dirty="0">
                <a:solidFill>
                  <a:schemeClr val="bg1">
                    <a:lumMod val="85000"/>
                  </a:schemeClr>
                </a:solidFill>
              </a:rPr>
              <a:t> der </a:t>
            </a:r>
            <a:r>
              <a:rPr lang="cs-CZ" sz="2000" dirty="0" err="1">
                <a:solidFill>
                  <a:schemeClr val="bg1">
                    <a:lumMod val="85000"/>
                  </a:schemeClr>
                </a:solidFill>
              </a:rPr>
              <a:t>Lebensdauer</a:t>
            </a:r>
            <a:r>
              <a:rPr lang="cs-CZ" sz="20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bg1">
                    <a:lumMod val="85000"/>
                  </a:schemeClr>
                </a:solidFill>
              </a:rPr>
              <a:t>für</a:t>
            </a:r>
            <a:r>
              <a:rPr lang="cs-CZ" sz="20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bg1">
                    <a:lumMod val="85000"/>
                  </a:schemeClr>
                </a:solidFill>
              </a:rPr>
              <a:t>Maschinenkomponenten</a:t>
            </a:r>
            <a:br>
              <a:rPr lang="de-DE" sz="20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cs-CZ" sz="2000" dirty="0" err="1">
                <a:solidFill>
                  <a:schemeClr val="bg1">
                    <a:lumMod val="85000"/>
                  </a:schemeClr>
                </a:solidFill>
              </a:rPr>
              <a:t>Umsetzung</a:t>
            </a:r>
            <a:r>
              <a:rPr lang="cs-CZ" sz="2000" dirty="0">
                <a:solidFill>
                  <a:schemeClr val="bg1">
                    <a:lumMod val="85000"/>
                  </a:schemeClr>
                </a:solidFill>
              </a:rPr>
              <a:t> von</a:t>
            </a:r>
            <a:r>
              <a:rPr lang="de-DE" sz="2000" dirty="0">
                <a:solidFill>
                  <a:schemeClr val="bg1">
                    <a:lumMod val="85000"/>
                  </a:schemeClr>
                </a:solidFill>
              </a:rPr>
              <a:t> Maschinen und Anlagen</a:t>
            </a:r>
            <a:br>
              <a:rPr lang="de-DE" sz="20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de-DE" sz="2000" dirty="0">
                <a:solidFill>
                  <a:schemeClr val="bg1">
                    <a:lumMod val="85000"/>
                  </a:schemeClr>
                </a:solidFill>
              </a:rPr>
              <a:t>Montagearbeiten</a:t>
            </a:r>
            <a:br>
              <a:rPr lang="de-DE" sz="2000" dirty="0">
                <a:solidFill>
                  <a:schemeClr val="bg1">
                    <a:lumMod val="85000"/>
                  </a:schemeClr>
                </a:solidFill>
              </a:rPr>
            </a:br>
            <a:endParaRPr lang="cs-CZ" sz="200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490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2F7C51E8-EE54-7AC3-1C67-44F6BBBF25E6}"/>
              </a:ext>
            </a:extLst>
          </p:cNvPr>
          <p:cNvSpPr/>
          <p:nvPr/>
        </p:nvSpPr>
        <p:spPr>
          <a:xfrm>
            <a:off x="-680" y="0"/>
            <a:ext cx="12192680" cy="6938782"/>
          </a:xfrm>
          <a:prstGeom prst="rect">
            <a:avLst/>
          </a:prstGeom>
          <a:solidFill>
            <a:srgbClr val="2D39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1088881-C13B-D4DD-CC4E-E008D74B8881}"/>
              </a:ext>
            </a:extLst>
          </p:cNvPr>
          <p:cNvSpPr/>
          <p:nvPr/>
        </p:nvSpPr>
        <p:spPr>
          <a:xfrm>
            <a:off x="10963747" y="6726726"/>
            <a:ext cx="1228253" cy="13127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F5D9D1-0C1B-77EC-8761-7012C615B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747" y="5948753"/>
            <a:ext cx="1059256" cy="640679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05F50AD9-3BEF-B1F9-9483-44575897BD9D}"/>
              </a:ext>
            </a:extLst>
          </p:cNvPr>
          <p:cNvSpPr/>
          <p:nvPr/>
        </p:nvSpPr>
        <p:spPr>
          <a:xfrm>
            <a:off x="680" y="1"/>
            <a:ext cx="2353221" cy="1810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1DD5587-D67B-40D5-28D0-7D3442077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2" y="493968"/>
            <a:ext cx="1492936" cy="529071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DB1D5BBB-FABE-3CF1-70B0-DF3C706895A1}"/>
              </a:ext>
            </a:extLst>
          </p:cNvPr>
          <p:cNvSpPr txBox="1"/>
          <p:nvPr/>
        </p:nvSpPr>
        <p:spPr>
          <a:xfrm>
            <a:off x="751437" y="63711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P      R      Ä      S      E      N      T      A      T      I      O      N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BB0E143-5155-2382-4257-6873CE3E1A1A}"/>
              </a:ext>
            </a:extLst>
          </p:cNvPr>
          <p:cNvSpPr txBox="1"/>
          <p:nvPr/>
        </p:nvSpPr>
        <p:spPr>
          <a:xfrm>
            <a:off x="430822" y="1106520"/>
            <a:ext cx="882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MASCHINENPARK-</a:t>
            </a:r>
            <a:r>
              <a:rPr lang="de-DE" b="1" dirty="0">
                <a:solidFill>
                  <a:srgbClr val="FF0000"/>
                </a:solidFill>
              </a:rPr>
              <a:t>CNC-Fräsen</a:t>
            </a:r>
            <a:endParaRPr lang="cs-CZ" b="1" dirty="0">
              <a:solidFill>
                <a:srgbClr val="FF0000"/>
              </a:solidFill>
            </a:endParaRPr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B10934F0-82E1-4C22-86F2-1F4C6493BC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659661"/>
              </p:ext>
            </p:extLst>
          </p:nvPr>
        </p:nvGraphicFramePr>
        <p:xfrm>
          <a:off x="489463" y="2066905"/>
          <a:ext cx="5316070" cy="722922"/>
        </p:xfrm>
        <a:graphic>
          <a:graphicData uri="http://schemas.openxmlformats.org/drawingml/2006/table">
            <a:tbl>
              <a:tblPr/>
              <a:tblGrid>
                <a:gridCol w="1638871">
                  <a:extLst>
                    <a:ext uri="{9D8B030D-6E8A-4147-A177-3AD203B41FA5}">
                      <a16:colId xmlns:a16="http://schemas.microsoft.com/office/drawing/2014/main" val="1344833144"/>
                    </a:ext>
                  </a:extLst>
                </a:gridCol>
                <a:gridCol w="1638871">
                  <a:extLst>
                    <a:ext uri="{9D8B030D-6E8A-4147-A177-3AD203B41FA5}">
                      <a16:colId xmlns:a16="http://schemas.microsoft.com/office/drawing/2014/main" val="3180982325"/>
                    </a:ext>
                  </a:extLst>
                </a:gridCol>
                <a:gridCol w="2038328">
                  <a:extLst>
                    <a:ext uri="{9D8B030D-6E8A-4147-A177-3AD203B41FA5}">
                      <a16:colId xmlns:a16="http://schemas.microsoft.com/office/drawing/2014/main" val="3032422768"/>
                    </a:ext>
                  </a:extLst>
                </a:gridCol>
              </a:tblGrid>
              <a:tr h="361461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Spindelleistung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Spindeldrehzahl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Achsenanfahrt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050718"/>
                  </a:ext>
                </a:extLst>
              </a:tr>
              <a:tr h="361461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 kW</a:t>
                      </a: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6.000 u/min.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1.600 x 800 x 800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39276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6227C4B3-4DAE-4417-B95F-954F07DB3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462" y="1585910"/>
            <a:ext cx="5316071" cy="4821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3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Vertikal</a:t>
            </a: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</a:t>
            </a:r>
            <a:r>
              <a:rPr kumimoji="0" lang="cs-CZ" altLang="cs-CZ" sz="13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fräs</a:t>
            </a: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</a:t>
            </a:r>
            <a:r>
              <a:rPr kumimoji="0" lang="cs-CZ" altLang="cs-CZ" sz="13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Bearbeitungszentrum</a:t>
            </a: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AWE A+1600</a:t>
            </a:r>
            <a:endParaRPr kumimoji="0" lang="cs-CZ" altLang="cs-CZ" sz="13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Roboto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Steuersystem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: FANUC - </a:t>
            </a:r>
            <a:r>
              <a:rPr kumimoji="0" lang="cs-CZ" altLang="cs-CZ" sz="1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Series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18i - MB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251580E5-DBBD-4E7D-B31A-E48DDDE5F9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588833"/>
              </p:ext>
            </p:extLst>
          </p:nvPr>
        </p:nvGraphicFramePr>
        <p:xfrm>
          <a:off x="495513" y="3290980"/>
          <a:ext cx="5310019" cy="722922"/>
        </p:xfrm>
        <a:graphic>
          <a:graphicData uri="http://schemas.openxmlformats.org/drawingml/2006/table">
            <a:tbl>
              <a:tblPr/>
              <a:tblGrid>
                <a:gridCol w="1724969">
                  <a:extLst>
                    <a:ext uri="{9D8B030D-6E8A-4147-A177-3AD203B41FA5}">
                      <a16:colId xmlns:a16="http://schemas.microsoft.com/office/drawing/2014/main" val="1243886319"/>
                    </a:ext>
                  </a:extLst>
                </a:gridCol>
                <a:gridCol w="1812779">
                  <a:extLst>
                    <a:ext uri="{9D8B030D-6E8A-4147-A177-3AD203B41FA5}">
                      <a16:colId xmlns:a16="http://schemas.microsoft.com/office/drawing/2014/main" val="3585069871"/>
                    </a:ext>
                  </a:extLst>
                </a:gridCol>
                <a:gridCol w="1772271">
                  <a:extLst>
                    <a:ext uri="{9D8B030D-6E8A-4147-A177-3AD203B41FA5}">
                      <a16:colId xmlns:a16="http://schemas.microsoft.com/office/drawing/2014/main" val="1556339863"/>
                    </a:ext>
                  </a:extLst>
                </a:gridCol>
              </a:tblGrid>
              <a:tr h="361461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Spindelleistung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Spindeldrehzahl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Achsenanfahrt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3217986"/>
                  </a:ext>
                </a:extLst>
              </a:tr>
              <a:tr h="361461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15 kW</a:t>
                      </a: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8.000 u/min.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1.060 x 510 x 635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872944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F0913A29-98E9-406F-A36A-A05AA47C5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462" y="2793402"/>
            <a:ext cx="5316070" cy="4821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3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Vertikal</a:t>
            </a: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</a:t>
            </a:r>
            <a:r>
              <a:rPr kumimoji="0" lang="cs-CZ" altLang="cs-CZ" sz="13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fräs</a:t>
            </a: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</a:t>
            </a:r>
            <a:r>
              <a:rPr kumimoji="0" lang="cs-CZ" altLang="cs-CZ" sz="13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Bearbeitungszentrum</a:t>
            </a: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HYUNDAI VX 500</a:t>
            </a:r>
            <a:endParaRPr kumimoji="0" lang="cs-CZ" altLang="cs-CZ" sz="13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Roboto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Steuersystem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: FANUC - </a:t>
            </a:r>
            <a:r>
              <a:rPr kumimoji="0" lang="cs-CZ" altLang="cs-CZ" sz="1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Series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21i - MB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CB01D144-BB19-424E-AD6E-09743C991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5039579"/>
              </p:ext>
            </p:extLst>
          </p:nvPr>
        </p:nvGraphicFramePr>
        <p:xfrm>
          <a:off x="5943136" y="2061020"/>
          <a:ext cx="5316072" cy="670560"/>
        </p:xfrm>
        <a:graphic>
          <a:graphicData uri="http://schemas.openxmlformats.org/drawingml/2006/table">
            <a:tbl>
              <a:tblPr/>
              <a:tblGrid>
                <a:gridCol w="1772024">
                  <a:extLst>
                    <a:ext uri="{9D8B030D-6E8A-4147-A177-3AD203B41FA5}">
                      <a16:colId xmlns:a16="http://schemas.microsoft.com/office/drawing/2014/main" val="2707808658"/>
                    </a:ext>
                  </a:extLst>
                </a:gridCol>
                <a:gridCol w="1772024">
                  <a:extLst>
                    <a:ext uri="{9D8B030D-6E8A-4147-A177-3AD203B41FA5}">
                      <a16:colId xmlns:a16="http://schemas.microsoft.com/office/drawing/2014/main" val="189763886"/>
                    </a:ext>
                  </a:extLst>
                </a:gridCol>
                <a:gridCol w="1772024">
                  <a:extLst>
                    <a:ext uri="{9D8B030D-6E8A-4147-A177-3AD203B41FA5}">
                      <a16:colId xmlns:a16="http://schemas.microsoft.com/office/drawing/2014/main" val="37440091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Spindelleistung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Spindeldrehzahl</a:t>
                      </a:r>
                      <a:endParaRPr lang="cs-CZ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Achsenanfahrt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5037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-</a:t>
                      </a: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10.000 u/min.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1000 x 500 x 570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7815426"/>
                  </a:ext>
                </a:extLst>
              </a:tr>
            </a:tbl>
          </a:graphicData>
        </a:graphic>
      </p:graphicFrame>
      <p:sp>
        <p:nvSpPr>
          <p:cNvPr id="7" name="Rectangle 3">
            <a:extLst>
              <a:ext uri="{FF2B5EF4-FFF2-40B4-BE49-F238E27FC236}">
                <a16:creationId xmlns:a16="http://schemas.microsoft.com/office/drawing/2014/main" id="{6C824B9D-AF27-43A6-83B8-7E859A117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134" y="1583919"/>
            <a:ext cx="5316071" cy="4821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3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Vertikal</a:t>
            </a: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</a:t>
            </a:r>
            <a:r>
              <a:rPr kumimoji="0" lang="cs-CZ" altLang="cs-CZ" sz="13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fräs</a:t>
            </a: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</a:t>
            </a:r>
            <a:r>
              <a:rPr kumimoji="0" lang="cs-CZ" altLang="cs-CZ" sz="13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Bearbeitungszentrum</a:t>
            </a: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FERMAT VMF 1000 CNC</a:t>
            </a:r>
            <a:endParaRPr kumimoji="0" lang="cs-CZ" altLang="cs-CZ" sz="13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Roboto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Steuersystem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: FANUC - </a:t>
            </a:r>
            <a:r>
              <a:rPr kumimoji="0" lang="cs-CZ" altLang="cs-CZ" sz="1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Series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</a:t>
            </a:r>
            <a:r>
              <a:rPr kumimoji="0" lang="cs-CZ" altLang="cs-CZ" sz="1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Oi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- MC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77BF1996-8789-4524-AA3A-A291F9D77A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884222"/>
              </p:ext>
            </p:extLst>
          </p:nvPr>
        </p:nvGraphicFramePr>
        <p:xfrm>
          <a:off x="5943138" y="3301586"/>
          <a:ext cx="5316072" cy="670560"/>
        </p:xfrm>
        <a:graphic>
          <a:graphicData uri="http://schemas.openxmlformats.org/drawingml/2006/table">
            <a:tbl>
              <a:tblPr/>
              <a:tblGrid>
                <a:gridCol w="1891554">
                  <a:extLst>
                    <a:ext uri="{9D8B030D-6E8A-4147-A177-3AD203B41FA5}">
                      <a16:colId xmlns:a16="http://schemas.microsoft.com/office/drawing/2014/main" val="2501567282"/>
                    </a:ext>
                  </a:extLst>
                </a:gridCol>
                <a:gridCol w="1568823">
                  <a:extLst>
                    <a:ext uri="{9D8B030D-6E8A-4147-A177-3AD203B41FA5}">
                      <a16:colId xmlns:a16="http://schemas.microsoft.com/office/drawing/2014/main" val="1459360782"/>
                    </a:ext>
                  </a:extLst>
                </a:gridCol>
                <a:gridCol w="1855695">
                  <a:extLst>
                    <a:ext uri="{9D8B030D-6E8A-4147-A177-3AD203B41FA5}">
                      <a16:colId xmlns:a16="http://schemas.microsoft.com/office/drawing/2014/main" val="40230900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Spindelleistung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Spindeldrehzhl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Achsenanfahrt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79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11 kW</a:t>
                      </a: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10.000 u/min.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560 x 410 x 450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575281"/>
                  </a:ext>
                </a:extLst>
              </a:tr>
            </a:tbl>
          </a:graphicData>
        </a:graphic>
      </p:graphicFrame>
      <p:sp>
        <p:nvSpPr>
          <p:cNvPr id="14" name="Rectangle 4">
            <a:extLst>
              <a:ext uri="{FF2B5EF4-FFF2-40B4-BE49-F238E27FC236}">
                <a16:creationId xmlns:a16="http://schemas.microsoft.com/office/drawing/2014/main" id="{1DA6B4F7-499F-46CC-B39C-C3ABCF12B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138" y="2785183"/>
            <a:ext cx="5316072" cy="4821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3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Vertikal</a:t>
            </a: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</a:t>
            </a:r>
            <a:r>
              <a:rPr kumimoji="0" lang="cs-CZ" altLang="cs-CZ" sz="13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fräs</a:t>
            </a: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</a:t>
            </a:r>
            <a:r>
              <a:rPr kumimoji="0" lang="cs-CZ" altLang="cs-CZ" sz="13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Bearbeitungszentrum</a:t>
            </a: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YCM XV 560 A</a:t>
            </a:r>
            <a:endParaRPr kumimoji="0" lang="cs-CZ" altLang="cs-CZ" sz="13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Roboto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Steuersystem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: FANUC - MXP - 100FA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16" name="Tabulka 15">
            <a:extLst>
              <a:ext uri="{FF2B5EF4-FFF2-40B4-BE49-F238E27FC236}">
                <a16:creationId xmlns:a16="http://schemas.microsoft.com/office/drawing/2014/main" id="{35DE68A4-1D4B-4F76-961D-07049D6564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036217"/>
              </p:ext>
            </p:extLst>
          </p:nvPr>
        </p:nvGraphicFramePr>
        <p:xfrm>
          <a:off x="5943136" y="4534107"/>
          <a:ext cx="5316072" cy="975359"/>
        </p:xfrm>
        <a:graphic>
          <a:graphicData uri="http://schemas.openxmlformats.org/drawingml/2006/table">
            <a:tbl>
              <a:tblPr/>
              <a:tblGrid>
                <a:gridCol w="1587217">
                  <a:extLst>
                    <a:ext uri="{9D8B030D-6E8A-4147-A177-3AD203B41FA5}">
                      <a16:colId xmlns:a16="http://schemas.microsoft.com/office/drawing/2014/main" val="2996965476"/>
                    </a:ext>
                  </a:extLst>
                </a:gridCol>
                <a:gridCol w="1209774">
                  <a:extLst>
                    <a:ext uri="{9D8B030D-6E8A-4147-A177-3AD203B41FA5}">
                      <a16:colId xmlns:a16="http://schemas.microsoft.com/office/drawing/2014/main" val="3821868688"/>
                    </a:ext>
                  </a:extLst>
                </a:gridCol>
                <a:gridCol w="1246555">
                  <a:extLst>
                    <a:ext uri="{9D8B030D-6E8A-4147-A177-3AD203B41FA5}">
                      <a16:colId xmlns:a16="http://schemas.microsoft.com/office/drawing/2014/main" val="3142529223"/>
                    </a:ext>
                  </a:extLst>
                </a:gridCol>
                <a:gridCol w="1272526">
                  <a:extLst>
                    <a:ext uri="{9D8B030D-6E8A-4147-A177-3AD203B41FA5}">
                      <a16:colId xmlns:a16="http://schemas.microsoft.com/office/drawing/2014/main" val="3695339043"/>
                    </a:ext>
                  </a:extLst>
                </a:gridCol>
              </a:tblGrid>
              <a:tr h="412652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Spindelleistung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Spindeldrehzahl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Achsenanfahrt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Indexierung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6917939"/>
                  </a:ext>
                </a:extLst>
              </a:tr>
              <a:tr h="562707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30/25 kW</a:t>
                      </a: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10.000 u/min.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840 x 760 x 840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err="1">
                          <a:solidFill>
                            <a:schemeClr val="tx1"/>
                          </a:solidFill>
                          <a:effectLst/>
                        </a:rPr>
                        <a:t>Achse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 – B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677773"/>
                  </a:ext>
                </a:extLst>
              </a:tr>
            </a:tbl>
          </a:graphicData>
        </a:graphic>
      </p:graphicFrame>
      <p:sp>
        <p:nvSpPr>
          <p:cNvPr id="18" name="Rectangle 5">
            <a:extLst>
              <a:ext uri="{FF2B5EF4-FFF2-40B4-BE49-F238E27FC236}">
                <a16:creationId xmlns:a16="http://schemas.microsoft.com/office/drawing/2014/main" id="{0E0D1E1F-A653-4B02-AEB7-7CBA70978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136" y="4013902"/>
            <a:ext cx="5316072" cy="4821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3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Horizontal</a:t>
            </a: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</a:t>
            </a:r>
            <a:r>
              <a:rPr kumimoji="0" lang="cs-CZ" altLang="cs-CZ" sz="13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fräs</a:t>
            </a: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</a:t>
            </a:r>
            <a:r>
              <a:rPr kumimoji="0" lang="cs-CZ" altLang="cs-CZ" sz="13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Bearbeitungszentrum</a:t>
            </a: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MORI SEIKY SH 633</a:t>
            </a:r>
            <a:endParaRPr kumimoji="0" lang="cs-CZ" altLang="cs-CZ" sz="13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Roboto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Steuersystem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: MORI FANUC - MSG 502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19" name="Tabulka 18">
            <a:extLst>
              <a:ext uri="{FF2B5EF4-FFF2-40B4-BE49-F238E27FC236}">
                <a16:creationId xmlns:a16="http://schemas.microsoft.com/office/drawing/2014/main" id="{4F832400-283B-4AE4-A4F7-29CA0844FA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1215279"/>
              </p:ext>
            </p:extLst>
          </p:nvPr>
        </p:nvGraphicFramePr>
        <p:xfrm>
          <a:off x="466161" y="4523501"/>
          <a:ext cx="5339370" cy="1051523"/>
        </p:xfrm>
        <a:graphic>
          <a:graphicData uri="http://schemas.openxmlformats.org/drawingml/2006/table">
            <a:tbl>
              <a:tblPr/>
              <a:tblGrid>
                <a:gridCol w="1362639">
                  <a:extLst>
                    <a:ext uri="{9D8B030D-6E8A-4147-A177-3AD203B41FA5}">
                      <a16:colId xmlns:a16="http://schemas.microsoft.com/office/drawing/2014/main" val="844022094"/>
                    </a:ext>
                  </a:extLst>
                </a:gridCol>
                <a:gridCol w="1255059">
                  <a:extLst>
                    <a:ext uri="{9D8B030D-6E8A-4147-A177-3AD203B41FA5}">
                      <a16:colId xmlns:a16="http://schemas.microsoft.com/office/drawing/2014/main" val="3694120585"/>
                    </a:ext>
                  </a:extLst>
                </a:gridCol>
                <a:gridCol w="1559859">
                  <a:extLst>
                    <a:ext uri="{9D8B030D-6E8A-4147-A177-3AD203B41FA5}">
                      <a16:colId xmlns:a16="http://schemas.microsoft.com/office/drawing/2014/main" val="3014794296"/>
                    </a:ext>
                  </a:extLst>
                </a:gridCol>
                <a:gridCol w="1161813">
                  <a:extLst>
                    <a:ext uri="{9D8B030D-6E8A-4147-A177-3AD203B41FA5}">
                      <a16:colId xmlns:a16="http://schemas.microsoft.com/office/drawing/2014/main" val="2542961326"/>
                    </a:ext>
                  </a:extLst>
                </a:gridCol>
              </a:tblGrid>
              <a:tr h="558622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Spindelleistung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Spindeldrehzahl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Achsenanfahrt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Indexierung</a:t>
                      </a:r>
                      <a:endParaRPr lang="cs-CZ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82291"/>
                  </a:ext>
                </a:extLst>
              </a:tr>
              <a:tr h="492901">
                <a:tc>
                  <a:txBody>
                    <a:bodyPr/>
                    <a:lstStyle/>
                    <a:p>
                      <a:pPr algn="ctr"/>
                      <a:r>
                        <a:rPr lang="cs-CZ" sz="1200" b="0" dirty="0">
                          <a:solidFill>
                            <a:schemeClr val="tx1"/>
                          </a:solidFill>
                          <a:effectLst/>
                        </a:rPr>
                        <a:t>38 kW</a:t>
                      </a: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0" dirty="0">
                          <a:solidFill>
                            <a:schemeClr val="tx1"/>
                          </a:solidFill>
                          <a:effectLst/>
                        </a:rPr>
                        <a:t>2.800 u/min.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0" dirty="0">
                          <a:solidFill>
                            <a:schemeClr val="tx1"/>
                          </a:solidFill>
                          <a:effectLst/>
                        </a:rPr>
                        <a:t>3.500 x 1.900 x 1.700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0" dirty="0" err="1">
                          <a:solidFill>
                            <a:schemeClr val="tx1"/>
                          </a:solidFill>
                          <a:effectLst/>
                        </a:rPr>
                        <a:t>Achse</a:t>
                      </a:r>
                      <a:r>
                        <a:rPr lang="cs-CZ" sz="1200" b="0" dirty="0">
                          <a:solidFill>
                            <a:schemeClr val="tx1"/>
                          </a:solidFill>
                          <a:effectLst/>
                        </a:rPr>
                        <a:t> – B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870831"/>
                  </a:ext>
                </a:extLst>
              </a:tr>
            </a:tbl>
          </a:graphicData>
        </a:graphic>
      </p:graphicFrame>
      <p:sp>
        <p:nvSpPr>
          <p:cNvPr id="20" name="Rectangle 6">
            <a:extLst>
              <a:ext uri="{FF2B5EF4-FFF2-40B4-BE49-F238E27FC236}">
                <a16:creationId xmlns:a16="http://schemas.microsoft.com/office/drawing/2014/main" id="{0941C155-C37F-4DC8-AA7A-76D3D8967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588" y="4019174"/>
            <a:ext cx="5325943" cy="4821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3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Horizontal</a:t>
            </a: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</a:t>
            </a:r>
            <a:r>
              <a:rPr kumimoji="0" lang="cs-CZ" altLang="cs-CZ" sz="13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Bohrwerk</a:t>
            </a: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WHN 13 B CNC</a:t>
            </a:r>
            <a:endParaRPr kumimoji="0" lang="cs-CZ" altLang="cs-CZ" sz="13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Roboto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---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21" name="Tabulka 20">
            <a:extLst>
              <a:ext uri="{FF2B5EF4-FFF2-40B4-BE49-F238E27FC236}">
                <a16:creationId xmlns:a16="http://schemas.microsoft.com/office/drawing/2014/main" id="{77418862-E465-43CA-B21B-49275ACECB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923558"/>
              </p:ext>
            </p:extLst>
          </p:nvPr>
        </p:nvGraphicFramePr>
        <p:xfrm>
          <a:off x="456285" y="5902378"/>
          <a:ext cx="5339368" cy="657202"/>
        </p:xfrm>
        <a:graphic>
          <a:graphicData uri="http://schemas.openxmlformats.org/drawingml/2006/table">
            <a:tbl>
              <a:tblPr/>
              <a:tblGrid>
                <a:gridCol w="5339368">
                  <a:extLst>
                    <a:ext uri="{9D8B030D-6E8A-4147-A177-3AD203B41FA5}">
                      <a16:colId xmlns:a16="http://schemas.microsoft.com/office/drawing/2014/main" val="1917897140"/>
                    </a:ext>
                  </a:extLst>
                </a:gridCol>
              </a:tblGrid>
              <a:tr h="3614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Außenmaße der Werkbank</a:t>
                      </a: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652687"/>
                  </a:ext>
                </a:extLst>
              </a:tr>
              <a:tr h="295741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1.600 x 400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299521"/>
                  </a:ext>
                </a:extLst>
              </a:tr>
            </a:tbl>
          </a:graphicData>
        </a:graphic>
      </p:graphicFrame>
      <p:sp>
        <p:nvSpPr>
          <p:cNvPr id="22" name="Rectangle 7">
            <a:extLst>
              <a:ext uri="{FF2B5EF4-FFF2-40B4-BE49-F238E27FC236}">
                <a16:creationId xmlns:a16="http://schemas.microsoft.com/office/drawing/2014/main" id="{D2E21253-5466-4A32-9439-5F6AD5256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158" y="5546618"/>
            <a:ext cx="5339369" cy="3282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3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Konsolfräsmaschine</a:t>
            </a: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FGS 40</a:t>
            </a:r>
            <a:endParaRPr kumimoji="0" lang="cs-CZ" altLang="cs-CZ" sz="13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Roboto"/>
            </a:endParaRPr>
          </a:p>
        </p:txBody>
      </p:sp>
      <p:pic>
        <p:nvPicPr>
          <p:cNvPr id="1033" name="Picture 9" descr="https://www.vsjplana.cz/storage/8b5388a2-7.png">
            <a:extLst>
              <a:ext uri="{FF2B5EF4-FFF2-40B4-BE49-F238E27FC236}">
                <a16:creationId xmlns:a16="http://schemas.microsoft.com/office/drawing/2014/main" id="{1A31101E-5E5F-414A-9973-B5E6C8241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862" y="4654221"/>
            <a:ext cx="2689657" cy="268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004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2F7C51E8-EE54-7AC3-1C67-44F6BBBF25E6}"/>
              </a:ext>
            </a:extLst>
          </p:cNvPr>
          <p:cNvSpPr/>
          <p:nvPr/>
        </p:nvSpPr>
        <p:spPr>
          <a:xfrm>
            <a:off x="-680" y="0"/>
            <a:ext cx="12192680" cy="6938782"/>
          </a:xfrm>
          <a:prstGeom prst="rect">
            <a:avLst/>
          </a:prstGeom>
          <a:solidFill>
            <a:srgbClr val="2D39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1088881-C13B-D4DD-CC4E-E008D74B8881}"/>
              </a:ext>
            </a:extLst>
          </p:cNvPr>
          <p:cNvSpPr/>
          <p:nvPr/>
        </p:nvSpPr>
        <p:spPr>
          <a:xfrm>
            <a:off x="10963747" y="6726726"/>
            <a:ext cx="1228253" cy="13127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F5D9D1-0C1B-77EC-8761-7012C615B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747" y="5948753"/>
            <a:ext cx="1059256" cy="640679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05F50AD9-3BEF-B1F9-9483-44575897BD9D}"/>
              </a:ext>
            </a:extLst>
          </p:cNvPr>
          <p:cNvSpPr/>
          <p:nvPr/>
        </p:nvSpPr>
        <p:spPr>
          <a:xfrm>
            <a:off x="680" y="1"/>
            <a:ext cx="2353221" cy="1810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1DD5587-D67B-40D5-28D0-7D3442077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2" y="493968"/>
            <a:ext cx="1492936" cy="529071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DB1D5BBB-FABE-3CF1-70B0-DF3C706895A1}"/>
              </a:ext>
            </a:extLst>
          </p:cNvPr>
          <p:cNvSpPr txBox="1"/>
          <p:nvPr/>
        </p:nvSpPr>
        <p:spPr>
          <a:xfrm>
            <a:off x="751437" y="63711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P      R      Ä      S      E      N      T      A      T      I      O      N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BB0E143-5155-2382-4257-6873CE3E1A1A}"/>
              </a:ext>
            </a:extLst>
          </p:cNvPr>
          <p:cNvSpPr txBox="1"/>
          <p:nvPr/>
        </p:nvSpPr>
        <p:spPr>
          <a:xfrm>
            <a:off x="364356" y="1124955"/>
            <a:ext cx="882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MASCHINENPARK- </a:t>
            </a:r>
            <a:r>
              <a:rPr lang="de-DE" b="1" dirty="0">
                <a:solidFill>
                  <a:srgbClr val="FF0000"/>
                </a:solidFill>
              </a:rPr>
              <a:t>CNC-</a:t>
            </a:r>
            <a:r>
              <a:rPr lang="cs-CZ" b="1" dirty="0" err="1">
                <a:solidFill>
                  <a:srgbClr val="FF0000"/>
                </a:solidFill>
              </a:rPr>
              <a:t>Drehen</a:t>
            </a:r>
            <a:endParaRPr lang="cs-CZ" b="1" dirty="0">
              <a:solidFill>
                <a:srgbClr val="FF0000"/>
              </a:solidFill>
            </a:endParaRPr>
          </a:p>
        </p:txBody>
      </p:sp>
      <p:graphicFrame>
        <p:nvGraphicFramePr>
          <p:cNvPr id="23" name="Tabulka 22">
            <a:extLst>
              <a:ext uri="{FF2B5EF4-FFF2-40B4-BE49-F238E27FC236}">
                <a16:creationId xmlns:a16="http://schemas.microsoft.com/office/drawing/2014/main" id="{DF304983-0C69-475B-85BE-497974266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293133"/>
              </p:ext>
            </p:extLst>
          </p:nvPr>
        </p:nvGraphicFramePr>
        <p:xfrm>
          <a:off x="468521" y="2152983"/>
          <a:ext cx="4968120" cy="1249680"/>
        </p:xfrm>
        <a:graphic>
          <a:graphicData uri="http://schemas.openxmlformats.org/drawingml/2006/table">
            <a:tbl>
              <a:tblPr/>
              <a:tblGrid>
                <a:gridCol w="1077183">
                  <a:extLst>
                    <a:ext uri="{9D8B030D-6E8A-4147-A177-3AD203B41FA5}">
                      <a16:colId xmlns:a16="http://schemas.microsoft.com/office/drawing/2014/main" val="2372310070"/>
                    </a:ext>
                  </a:extLst>
                </a:gridCol>
                <a:gridCol w="1891807">
                  <a:extLst>
                    <a:ext uri="{9D8B030D-6E8A-4147-A177-3AD203B41FA5}">
                      <a16:colId xmlns:a16="http://schemas.microsoft.com/office/drawing/2014/main" val="2983960949"/>
                    </a:ext>
                  </a:extLst>
                </a:gridCol>
                <a:gridCol w="1999130">
                  <a:extLst>
                    <a:ext uri="{9D8B030D-6E8A-4147-A177-3AD203B41FA5}">
                      <a16:colId xmlns:a16="http://schemas.microsoft.com/office/drawing/2014/main" val="8402964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/>
                          </a:solidFill>
                          <a:effectLst/>
                        </a:rPr>
                        <a:t>Drehzahl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max. 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cs-CZ" sz="1200" b="1" dirty="0" err="1">
                          <a:solidFill>
                            <a:schemeClr val="tx1"/>
                          </a:solidFill>
                          <a:effectLst/>
                        </a:rPr>
                        <a:t>Drehlänge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max. DM</a:t>
                      </a:r>
                      <a:b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</a:b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cs-CZ" sz="1200" b="1" dirty="0" err="1">
                          <a:solidFill>
                            <a:schemeClr val="tx1"/>
                          </a:solidFill>
                          <a:effectLst/>
                        </a:rPr>
                        <a:t>Maschinenbett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7670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4.500</a:t>
                      </a: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530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550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0673253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12 x </a:t>
                      </a:r>
                      <a:r>
                        <a:rPr lang="cs-CZ" sz="1200" b="1" dirty="0" err="1">
                          <a:solidFill>
                            <a:schemeClr val="tx1"/>
                          </a:solidFill>
                          <a:effectLst/>
                        </a:rPr>
                        <a:t>Antriebswerkzeuge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3149415"/>
                  </a:ext>
                </a:extLst>
              </a:tr>
            </a:tbl>
          </a:graphicData>
        </a:graphic>
      </p:graphicFrame>
      <p:sp>
        <p:nvSpPr>
          <p:cNvPr id="24" name="Rectangle 1">
            <a:extLst>
              <a:ext uri="{FF2B5EF4-FFF2-40B4-BE49-F238E27FC236}">
                <a16:creationId xmlns:a16="http://schemas.microsoft.com/office/drawing/2014/main" id="{B20EED16-8D00-43B6-BEB9-C50B81F86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517" y="1609036"/>
            <a:ext cx="4968119" cy="4821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CNC </a:t>
            </a:r>
            <a:r>
              <a:rPr kumimoji="0" lang="cs-CZ" altLang="cs-CZ" sz="13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Drehmaschine</a:t>
            </a: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PUMA 240 M</a:t>
            </a:r>
            <a:endParaRPr kumimoji="0" lang="cs-CZ" altLang="cs-CZ" sz="13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Roboto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Steuersystem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: FANUC – </a:t>
            </a:r>
            <a:r>
              <a:rPr kumimoji="0" lang="cs-CZ" altLang="cs-CZ" sz="1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series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</a:t>
            </a:r>
            <a:r>
              <a:rPr kumimoji="0" lang="cs-CZ" altLang="cs-CZ" sz="1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Oi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-MK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27" name="Tabulka 26">
            <a:extLst>
              <a:ext uri="{FF2B5EF4-FFF2-40B4-BE49-F238E27FC236}">
                <a16:creationId xmlns:a16="http://schemas.microsoft.com/office/drawing/2014/main" id="{AC1A8342-9D30-482F-9D73-4546423310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14192"/>
              </p:ext>
            </p:extLst>
          </p:nvPr>
        </p:nvGraphicFramePr>
        <p:xfrm>
          <a:off x="5526428" y="2145202"/>
          <a:ext cx="5500159" cy="1249680"/>
        </p:xfrm>
        <a:graphic>
          <a:graphicData uri="http://schemas.openxmlformats.org/drawingml/2006/table">
            <a:tbl>
              <a:tblPr/>
              <a:tblGrid>
                <a:gridCol w="1099928">
                  <a:extLst>
                    <a:ext uri="{9D8B030D-6E8A-4147-A177-3AD203B41FA5}">
                      <a16:colId xmlns:a16="http://schemas.microsoft.com/office/drawing/2014/main" val="2023557224"/>
                    </a:ext>
                  </a:extLst>
                </a:gridCol>
                <a:gridCol w="1099928">
                  <a:extLst>
                    <a:ext uri="{9D8B030D-6E8A-4147-A177-3AD203B41FA5}">
                      <a16:colId xmlns:a16="http://schemas.microsoft.com/office/drawing/2014/main" val="3141475257"/>
                    </a:ext>
                  </a:extLst>
                </a:gridCol>
                <a:gridCol w="1650017">
                  <a:extLst>
                    <a:ext uri="{9D8B030D-6E8A-4147-A177-3AD203B41FA5}">
                      <a16:colId xmlns:a16="http://schemas.microsoft.com/office/drawing/2014/main" val="3844862826"/>
                    </a:ext>
                  </a:extLst>
                </a:gridCol>
                <a:gridCol w="1650286">
                  <a:extLst>
                    <a:ext uri="{9D8B030D-6E8A-4147-A177-3AD203B41FA5}">
                      <a16:colId xmlns:a16="http://schemas.microsoft.com/office/drawing/2014/main" val="474515517"/>
                    </a:ext>
                  </a:extLst>
                </a:gridCol>
              </a:tblGrid>
              <a:tr h="728980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/>
                          </a:solidFill>
                          <a:effectLst/>
                        </a:rPr>
                        <a:t>Spindel</a:t>
                      </a:r>
                      <a:b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cs-CZ" sz="1200" b="1" dirty="0" err="1">
                          <a:solidFill>
                            <a:schemeClr val="tx1"/>
                          </a:solidFill>
                          <a:effectLst/>
                        </a:rPr>
                        <a:t>leistung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/>
                          </a:solidFill>
                          <a:effectLst/>
                        </a:rPr>
                        <a:t>Spindel</a:t>
                      </a:r>
                      <a:b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cs-CZ" sz="1200" b="1" dirty="0" err="1">
                          <a:solidFill>
                            <a:schemeClr val="tx1"/>
                          </a:solidFill>
                          <a:effectLst/>
                        </a:rPr>
                        <a:t>drehzahl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>
                          <a:solidFill>
                            <a:schemeClr val="tx1"/>
                          </a:solidFill>
                          <a:effectLst/>
                        </a:rPr>
                        <a:t>max. 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cs-CZ" sz="1200" b="1">
                          <a:solidFill>
                            <a:schemeClr val="tx1"/>
                          </a:solidFill>
                          <a:effectLst/>
                        </a:rPr>
                        <a:t>Drehlänge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max. DM</a:t>
                      </a:r>
                      <a:b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</a:b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cs-CZ" sz="1200" b="1" dirty="0" err="1">
                          <a:solidFill>
                            <a:schemeClr val="tx1"/>
                          </a:solidFill>
                          <a:effectLst/>
                        </a:rPr>
                        <a:t>Maschinenbett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1236904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30 kW</a:t>
                      </a: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2.240 u/min.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1.500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490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451395"/>
                  </a:ext>
                </a:extLst>
              </a:tr>
            </a:tbl>
          </a:graphicData>
        </a:graphic>
      </p:graphicFrame>
      <p:sp>
        <p:nvSpPr>
          <p:cNvPr id="28" name="Rectangle 3">
            <a:extLst>
              <a:ext uri="{FF2B5EF4-FFF2-40B4-BE49-F238E27FC236}">
                <a16:creationId xmlns:a16="http://schemas.microsoft.com/office/drawing/2014/main" id="{DEC8FF9D-6FBF-4DAC-B71F-988913F25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6429" y="1607288"/>
            <a:ext cx="5500158" cy="4821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3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Drehmaschine</a:t>
            </a: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 SPT 32 NC</a:t>
            </a:r>
            <a:endParaRPr kumimoji="0" lang="cs-CZ" altLang="cs-CZ" sz="13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Roboto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---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29" name="Tabulka 28">
            <a:extLst>
              <a:ext uri="{FF2B5EF4-FFF2-40B4-BE49-F238E27FC236}">
                <a16:creationId xmlns:a16="http://schemas.microsoft.com/office/drawing/2014/main" id="{0CB12AD5-825C-4592-A108-76382DE0F4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695650"/>
              </p:ext>
            </p:extLst>
          </p:nvPr>
        </p:nvGraphicFramePr>
        <p:xfrm>
          <a:off x="5526426" y="4121034"/>
          <a:ext cx="5500161" cy="1127760"/>
        </p:xfrm>
        <a:graphic>
          <a:graphicData uri="http://schemas.openxmlformats.org/drawingml/2006/table">
            <a:tbl>
              <a:tblPr/>
              <a:tblGrid>
                <a:gridCol w="729937">
                  <a:extLst>
                    <a:ext uri="{9D8B030D-6E8A-4147-A177-3AD203B41FA5}">
                      <a16:colId xmlns:a16="http://schemas.microsoft.com/office/drawing/2014/main" val="1996278087"/>
                    </a:ext>
                  </a:extLst>
                </a:gridCol>
                <a:gridCol w="1324332">
                  <a:extLst>
                    <a:ext uri="{9D8B030D-6E8A-4147-A177-3AD203B41FA5}">
                      <a16:colId xmlns:a16="http://schemas.microsoft.com/office/drawing/2014/main" val="3565600107"/>
                    </a:ext>
                  </a:extLst>
                </a:gridCol>
                <a:gridCol w="1656842">
                  <a:extLst>
                    <a:ext uri="{9D8B030D-6E8A-4147-A177-3AD203B41FA5}">
                      <a16:colId xmlns:a16="http://schemas.microsoft.com/office/drawing/2014/main" val="152854783"/>
                    </a:ext>
                  </a:extLst>
                </a:gridCol>
                <a:gridCol w="1789050">
                  <a:extLst>
                    <a:ext uri="{9D8B030D-6E8A-4147-A177-3AD203B41FA5}">
                      <a16:colId xmlns:a16="http://schemas.microsoft.com/office/drawing/2014/main" val="2150027847"/>
                    </a:ext>
                  </a:extLst>
                </a:gridCol>
              </a:tblGrid>
              <a:tr h="454422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Type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Max. 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cs-CZ" sz="1200" b="1" dirty="0" err="1">
                          <a:solidFill>
                            <a:schemeClr val="tx1"/>
                          </a:solidFill>
                          <a:effectLst/>
                        </a:rPr>
                        <a:t>Drehlänge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DM 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cs-CZ" sz="1200" b="1" dirty="0" err="1">
                          <a:solidFill>
                            <a:schemeClr val="tx1"/>
                          </a:solidFill>
                          <a:effectLst/>
                        </a:rPr>
                        <a:t>am</a:t>
                      </a: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200" b="1" dirty="0" err="1">
                          <a:solidFill>
                            <a:schemeClr val="tx1"/>
                          </a:solidFill>
                          <a:effectLst/>
                        </a:rPr>
                        <a:t>Maschinenbett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DM </a:t>
                      </a:r>
                      <a:r>
                        <a:rPr lang="cs-CZ" sz="1200" b="1" dirty="0" err="1">
                          <a:solidFill>
                            <a:schemeClr val="tx1"/>
                          </a:solidFill>
                          <a:effectLst/>
                        </a:rPr>
                        <a:t>am</a:t>
                      </a: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 Support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508017"/>
                  </a:ext>
                </a:extLst>
              </a:tr>
              <a:tr h="333243"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SUI 40</a:t>
                      </a: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2.000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400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220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3448313"/>
                  </a:ext>
                </a:extLst>
              </a:tr>
              <a:tr h="333243"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SUI 63</a:t>
                      </a: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</a:rPr>
                        <a:t>3.500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630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360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942404"/>
                  </a:ext>
                </a:extLst>
              </a:tr>
            </a:tbl>
          </a:graphicData>
        </a:graphic>
      </p:graphicFrame>
      <p:sp>
        <p:nvSpPr>
          <p:cNvPr id="30" name="Rectangle 4">
            <a:extLst>
              <a:ext uri="{FF2B5EF4-FFF2-40B4-BE49-F238E27FC236}">
                <a16:creationId xmlns:a16="http://schemas.microsoft.com/office/drawing/2014/main" id="{1B92CBE2-B10C-41FD-A4D5-5D20D9694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6427" y="3450653"/>
            <a:ext cx="5500160" cy="6052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Universal </a:t>
            </a:r>
            <a:r>
              <a:rPr kumimoji="0" lang="cs-CZ" altLang="cs-CZ" sz="1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Roboto"/>
              </a:rPr>
              <a:t>Spitzendrehmaschine</a:t>
            </a:r>
            <a:endParaRPr kumimoji="0" lang="cs-CZ" altLang="cs-CZ" sz="1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Roboto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1" name="Tabulka 30">
            <a:extLst>
              <a:ext uri="{FF2B5EF4-FFF2-40B4-BE49-F238E27FC236}">
                <a16:creationId xmlns:a16="http://schemas.microsoft.com/office/drawing/2014/main" id="{84AEC348-E85F-412E-8EE7-97764DD647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515889"/>
              </p:ext>
            </p:extLst>
          </p:nvPr>
        </p:nvGraphicFramePr>
        <p:xfrm>
          <a:off x="468517" y="4121034"/>
          <a:ext cx="4968118" cy="1127760"/>
        </p:xfrm>
        <a:graphic>
          <a:graphicData uri="http://schemas.openxmlformats.org/drawingml/2006/table">
            <a:tbl>
              <a:tblPr/>
              <a:tblGrid>
                <a:gridCol w="2484059">
                  <a:extLst>
                    <a:ext uri="{9D8B030D-6E8A-4147-A177-3AD203B41FA5}">
                      <a16:colId xmlns:a16="http://schemas.microsoft.com/office/drawing/2014/main" val="2688408973"/>
                    </a:ext>
                  </a:extLst>
                </a:gridCol>
                <a:gridCol w="2484059">
                  <a:extLst>
                    <a:ext uri="{9D8B030D-6E8A-4147-A177-3AD203B41FA5}">
                      <a16:colId xmlns:a16="http://schemas.microsoft.com/office/drawing/2014/main" val="2532786677"/>
                    </a:ext>
                  </a:extLst>
                </a:gridCol>
              </a:tblGrid>
              <a:tr h="620268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</a:rPr>
                        <a:t>Max. </a:t>
                      </a:r>
                      <a:r>
                        <a:rPr lang="cs-CZ" sz="1200" b="1" dirty="0" err="1">
                          <a:solidFill>
                            <a:schemeClr val="tx1"/>
                          </a:solidFill>
                          <a:effectLst/>
                        </a:rPr>
                        <a:t>Messabmessungen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err="1">
                          <a:solidFill>
                            <a:schemeClr val="tx1"/>
                          </a:solidFill>
                          <a:effectLst/>
                        </a:rPr>
                        <a:t>Kalibrierung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896471"/>
                  </a:ext>
                </a:extLst>
              </a:tr>
              <a:tr h="507492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1.200 x 800 x 150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tx1"/>
                          </a:solidFill>
                          <a:effectLst/>
                        </a:rPr>
                        <a:t>0,001/0,0001 mm bis 1000 mm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400935"/>
                  </a:ext>
                </a:extLst>
              </a:tr>
            </a:tbl>
          </a:graphicData>
        </a:graphic>
      </p:graphicFrame>
      <p:sp>
        <p:nvSpPr>
          <p:cNvPr id="32" name="Rectangle 5">
            <a:extLst>
              <a:ext uri="{FF2B5EF4-FFF2-40B4-BE49-F238E27FC236}">
                <a16:creationId xmlns:a16="http://schemas.microsoft.com/office/drawing/2014/main" id="{2FF0CD18-0A80-47F4-B6EF-4B9A3A75B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517" y="3450653"/>
            <a:ext cx="4968117" cy="6052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3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Messanlage</a:t>
            </a: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 </a:t>
            </a:r>
            <a:r>
              <a:rPr kumimoji="0" lang="cs-CZ" altLang="cs-CZ" sz="13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Mitutoyo</a:t>
            </a:r>
            <a:r>
              <a:rPr kumimoji="0" lang="cs-CZ" altLang="cs-CZ" sz="13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 LINEAR HEIGHT 600EG</a:t>
            </a:r>
            <a:endParaRPr kumimoji="0" lang="cs-CZ" altLang="cs-CZ" sz="13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2055" name="Picture 7" descr="https://www.vsjplana.cz/storage/22f1e9ed-41.png">
            <a:extLst>
              <a:ext uri="{FF2B5EF4-FFF2-40B4-BE49-F238E27FC236}">
                <a16:creationId xmlns:a16="http://schemas.microsoft.com/office/drawing/2014/main" id="{84B1935B-27B0-4DC8-A2F7-5D60F5DC6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621" y="4350436"/>
            <a:ext cx="2644117" cy="264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188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2F7C51E8-EE54-7AC3-1C67-44F6BBBF25E6}"/>
              </a:ext>
            </a:extLst>
          </p:cNvPr>
          <p:cNvSpPr/>
          <p:nvPr/>
        </p:nvSpPr>
        <p:spPr>
          <a:xfrm>
            <a:off x="-680" y="0"/>
            <a:ext cx="12192680" cy="6938782"/>
          </a:xfrm>
          <a:prstGeom prst="rect">
            <a:avLst/>
          </a:prstGeom>
          <a:solidFill>
            <a:srgbClr val="2D39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1088881-C13B-D4DD-CC4E-E008D74B8881}"/>
              </a:ext>
            </a:extLst>
          </p:cNvPr>
          <p:cNvSpPr/>
          <p:nvPr/>
        </p:nvSpPr>
        <p:spPr>
          <a:xfrm>
            <a:off x="10963747" y="6726726"/>
            <a:ext cx="1228253" cy="13127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F5D9D1-0C1B-77EC-8761-7012C615B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747" y="5948753"/>
            <a:ext cx="1059256" cy="640679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05F50AD9-3BEF-B1F9-9483-44575897BD9D}"/>
              </a:ext>
            </a:extLst>
          </p:cNvPr>
          <p:cNvSpPr/>
          <p:nvPr/>
        </p:nvSpPr>
        <p:spPr>
          <a:xfrm>
            <a:off x="680" y="1"/>
            <a:ext cx="2353221" cy="1810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1DD5587-D67B-40D5-28D0-7D3442077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2" y="493968"/>
            <a:ext cx="1492936" cy="529071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DB1D5BBB-FABE-3CF1-70B0-DF3C706895A1}"/>
              </a:ext>
            </a:extLst>
          </p:cNvPr>
          <p:cNvSpPr txBox="1"/>
          <p:nvPr/>
        </p:nvSpPr>
        <p:spPr>
          <a:xfrm>
            <a:off x="751437" y="63711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P      R      Ä      S      E      N      T      A      T      I      O      N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BB0E143-5155-2382-4257-6873CE3E1A1A}"/>
              </a:ext>
            </a:extLst>
          </p:cNvPr>
          <p:cNvSpPr txBox="1"/>
          <p:nvPr/>
        </p:nvSpPr>
        <p:spPr>
          <a:xfrm>
            <a:off x="364354" y="1183136"/>
            <a:ext cx="882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SCHWEISSEN, GLÜHEN, STRAHLEN 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2BDFBFDA-C6F3-4E7A-AAA2-3C39E64B0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54" y="1537198"/>
            <a:ext cx="9165127" cy="31444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1400" dirty="0">
                <a:solidFill>
                  <a:schemeClr val="bg1">
                    <a:lumMod val="85000"/>
                  </a:schemeClr>
                </a:solidFill>
              </a:rPr>
              <a:t>Wir </a:t>
            </a:r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bieten</a:t>
            </a:r>
            <a:r>
              <a:rPr lang="de-DE" sz="1400" dirty="0">
                <a:solidFill>
                  <a:schemeClr val="bg1">
                    <a:lumMod val="85000"/>
                  </a:schemeClr>
                </a:solidFill>
              </a:rPr>
              <a:t> professionelle Schweißarbeiten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 nach </a:t>
            </a:r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Kunden</a:t>
            </a:r>
            <a:r>
              <a:rPr lang="de-DE" sz="1400" dirty="0">
                <a:solidFill>
                  <a:schemeClr val="bg1">
                    <a:lumMod val="85000"/>
                  </a:schemeClr>
                </a:solidFill>
              </a:rPr>
              <a:t> oder der von uns </a:t>
            </a:r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verarbeiteten</a:t>
            </a:r>
            <a:r>
              <a:rPr lang="de-DE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Zeichnungen</a:t>
            </a:r>
            <a:r>
              <a:rPr lang="de-DE" sz="1400" dirty="0">
                <a:solidFill>
                  <a:schemeClr val="bg1">
                    <a:lumMod val="85000"/>
                  </a:schemeClr>
                </a:solidFill>
              </a:rPr>
              <a:t>. </a:t>
            </a:r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DE" sz="1400" dirty="0">
                <a:solidFill>
                  <a:schemeClr val="bg1">
                    <a:lumMod val="85000"/>
                  </a:schemeClr>
                </a:solidFill>
              </a:rPr>
              <a:t>Die Herstellung wird aus den eigenen </a:t>
            </a:r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Lagervo</a:t>
            </a:r>
            <a:r>
              <a:rPr lang="de-DE" sz="1400" dirty="0" err="1">
                <a:solidFill>
                  <a:schemeClr val="bg1">
                    <a:lumMod val="85000"/>
                  </a:schemeClr>
                </a:solidFill>
              </a:rPr>
              <a:t>rräten</a:t>
            </a:r>
            <a:r>
              <a:rPr lang="de-DE" sz="1400" dirty="0">
                <a:solidFill>
                  <a:schemeClr val="bg1">
                    <a:lumMod val="85000"/>
                  </a:schemeClr>
                </a:solidFill>
              </a:rPr>
              <a:t> oder vom Kunden gelieferten 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Stahl</a:t>
            </a:r>
            <a:r>
              <a:rPr lang="de-DE" sz="1400" dirty="0">
                <a:solidFill>
                  <a:schemeClr val="bg1">
                    <a:lumMod val="85000"/>
                  </a:schemeClr>
                </a:solidFill>
              </a:rPr>
              <a:t> durchgeführt.</a:t>
            </a:r>
          </a:p>
          <a:p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Wir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beschaffen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auch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bg1">
                    <a:lumMod val="85000"/>
                  </a:schemeClr>
                </a:solidFill>
              </a:rPr>
              <a:t>Glüh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en,</a:t>
            </a:r>
            <a:r>
              <a:rPr lang="de-DE" sz="1400" dirty="0">
                <a:solidFill>
                  <a:schemeClr val="bg1">
                    <a:lumMod val="85000"/>
                  </a:schemeClr>
                </a:solidFill>
              </a:rPr>
              <a:t> Sand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Maschinenstrahlen</a:t>
            </a:r>
            <a:r>
              <a:rPr lang="de-DE" sz="1400" dirty="0">
                <a:solidFill>
                  <a:schemeClr val="bg1">
                    <a:lumMod val="85000"/>
                  </a:schemeClr>
                </a:solidFill>
              </a:rPr>
              <a:t> und Lackieren von 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ges</a:t>
            </a:r>
            <a:r>
              <a:rPr lang="de-DE" sz="1400" dirty="0" err="1">
                <a:solidFill>
                  <a:schemeClr val="bg1">
                    <a:lumMod val="85000"/>
                  </a:schemeClr>
                </a:solidFill>
              </a:rPr>
              <a:t>chweiß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ten T</a:t>
            </a:r>
            <a:r>
              <a:rPr lang="de-DE" sz="1400" dirty="0">
                <a:solidFill>
                  <a:schemeClr val="bg1">
                    <a:lumMod val="85000"/>
                  </a:schemeClr>
                </a:solidFill>
              </a:rPr>
              <a:t>eilen.</a:t>
            </a:r>
          </a:p>
          <a:p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Unsere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Kapazitätsmöglichkeiten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ermöglichen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die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bg1">
                    <a:lumMod val="85000"/>
                  </a:schemeClr>
                </a:solidFill>
              </a:rPr>
              <a:t>Schweißteile mit dem Gewicht bis 10 </a:t>
            </a:r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Tonnen</a:t>
            </a:r>
            <a:r>
              <a:rPr lang="de-DE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DE" sz="1400" dirty="0">
                <a:solidFill>
                  <a:schemeClr val="bg1">
                    <a:lumMod val="85000"/>
                  </a:schemeClr>
                </a:solidFill>
              </a:rPr>
              <a:t>herzustellen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und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manipulieren</a:t>
            </a:r>
            <a:r>
              <a:rPr lang="de-DE" sz="1400" dirty="0">
                <a:solidFill>
                  <a:schemeClr val="bg1">
                    <a:lumMod val="85000"/>
                  </a:schemeClr>
                </a:solidFill>
              </a:rPr>
              <a:t>.</a:t>
            </a:r>
          </a:p>
          <a:p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DE" sz="1400" dirty="0">
                <a:solidFill>
                  <a:schemeClr val="bg1">
                    <a:lumMod val="85000"/>
                  </a:schemeClr>
                </a:solidFill>
              </a:rPr>
              <a:t>CO2-Schweißen</a:t>
            </a:r>
          </a:p>
          <a:p>
            <a:r>
              <a:rPr lang="de-DE" sz="1400" dirty="0">
                <a:solidFill>
                  <a:schemeClr val="bg1">
                    <a:lumMod val="85000"/>
                  </a:schemeClr>
                </a:solidFill>
              </a:rPr>
              <a:t>MAG-, TIG-, MIG-Schweißen</a:t>
            </a:r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</a:rPr>
              <a:t>Schwei</a:t>
            </a:r>
            <a:r>
              <a:rPr lang="de-DE" sz="1400" dirty="0">
                <a:solidFill>
                  <a:schemeClr val="bg1">
                    <a:lumMod val="85000"/>
                  </a:schemeClr>
                </a:solidFill>
              </a:rPr>
              <a:t>ß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</a:rPr>
              <a:t>en nach :</a:t>
            </a:r>
          </a:p>
          <a:p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</a:endParaRPr>
          </a:p>
          <a:p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</a:rPr>
              <a:t>EN-1090</a:t>
            </a:r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</a:rPr>
              <a:t>-2:2018 bis EXC2</a:t>
            </a:r>
          </a:p>
          <a:p>
            <a:r>
              <a:rPr lang="cs-CZ" altLang="cs-CZ" sz="1400" dirty="0">
                <a:solidFill>
                  <a:schemeClr val="bg1">
                    <a:lumMod val="85000"/>
                  </a:schemeClr>
                </a:solidFill>
              </a:rPr>
              <a:t>EN-ISO-3834-2:2005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4A91FD1B-B0D5-46B3-9C49-582BE5C614AE}"/>
              </a:ext>
            </a:extLst>
          </p:cNvPr>
          <p:cNvSpPr/>
          <p:nvPr/>
        </p:nvSpPr>
        <p:spPr>
          <a:xfrm>
            <a:off x="336661" y="5248572"/>
            <a:ext cx="919281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sz="1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Max. Abmessungen eines rechteckigen Schnitts liegend   90°/520x450 mm</a:t>
            </a:r>
            <a:br>
              <a:rPr lang="de-DE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Max. Abmessungen eines rechteckigen Schnitts stehend  90°/520x450 mm</a:t>
            </a:r>
          </a:p>
          <a:p>
            <a:r>
              <a:rPr lang="de-DE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Max. Abmessungen eines runden Schnitts   90 /450 mm</a:t>
            </a:r>
          </a:p>
          <a:p>
            <a:endParaRPr lang="cs-CZ" sz="1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DCDA5D7-7FAC-4A0C-B1FF-8538823E19D1}"/>
              </a:ext>
            </a:extLst>
          </p:cNvPr>
          <p:cNvSpPr txBox="1"/>
          <p:nvPr/>
        </p:nvSpPr>
        <p:spPr>
          <a:xfrm>
            <a:off x="336661" y="4873807"/>
            <a:ext cx="882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SCHNEIDEN</a:t>
            </a:r>
            <a:endParaRPr lang="cs-CZ" sz="24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https://www.vsjplana.cz/storage/42.png">
            <a:extLst>
              <a:ext uri="{FF2B5EF4-FFF2-40B4-BE49-F238E27FC236}">
                <a16:creationId xmlns:a16="http://schemas.microsoft.com/office/drawing/2014/main" id="{7FF8A571-A3DC-4CD5-8905-67A3E6087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834" y="1689762"/>
            <a:ext cx="4956182" cy="495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383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2F7C51E8-EE54-7AC3-1C67-44F6BBBF25E6}"/>
              </a:ext>
            </a:extLst>
          </p:cNvPr>
          <p:cNvSpPr/>
          <p:nvPr/>
        </p:nvSpPr>
        <p:spPr>
          <a:xfrm>
            <a:off x="-1360" y="-40391"/>
            <a:ext cx="12192680" cy="6938782"/>
          </a:xfrm>
          <a:prstGeom prst="rect">
            <a:avLst/>
          </a:prstGeom>
          <a:solidFill>
            <a:srgbClr val="2D39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1088881-C13B-D4DD-CC4E-E008D74B8881}"/>
              </a:ext>
            </a:extLst>
          </p:cNvPr>
          <p:cNvSpPr/>
          <p:nvPr/>
        </p:nvSpPr>
        <p:spPr>
          <a:xfrm>
            <a:off x="10963747" y="6726726"/>
            <a:ext cx="1228253" cy="13127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F5D9D1-0C1B-77EC-8761-7012C615B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747" y="5948753"/>
            <a:ext cx="1059256" cy="640679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05F50AD9-3BEF-B1F9-9483-44575897BD9D}"/>
              </a:ext>
            </a:extLst>
          </p:cNvPr>
          <p:cNvSpPr/>
          <p:nvPr/>
        </p:nvSpPr>
        <p:spPr>
          <a:xfrm>
            <a:off x="680" y="1"/>
            <a:ext cx="2353221" cy="1810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1DD5587-D67B-40D5-28D0-7D3442077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2" y="493968"/>
            <a:ext cx="1492936" cy="529071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DB1D5BBB-FABE-3CF1-70B0-DF3C706895A1}"/>
              </a:ext>
            </a:extLst>
          </p:cNvPr>
          <p:cNvSpPr txBox="1"/>
          <p:nvPr/>
        </p:nvSpPr>
        <p:spPr>
          <a:xfrm>
            <a:off x="751437" y="63711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P      R      Ä      S      E      N      T      A      T      I      O      N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BB0E143-5155-2382-4257-6873CE3E1A1A}"/>
              </a:ext>
            </a:extLst>
          </p:cNvPr>
          <p:cNvSpPr txBox="1"/>
          <p:nvPr/>
        </p:nvSpPr>
        <p:spPr>
          <a:xfrm>
            <a:off x="292638" y="1303478"/>
            <a:ext cx="882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HERSTELLUNG VON EINZWECK MASCHINEN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2BDFBFDA-C6F3-4E7A-AAA2-3C39E64B0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55" y="2890053"/>
            <a:ext cx="10509832" cy="9591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</a:endParaRPr>
          </a:p>
          <a:p>
            <a:endParaRPr lang="cs-CZ" altLang="cs-CZ" dirty="0">
              <a:solidFill>
                <a:schemeClr val="bg1">
                  <a:lumMod val="85000"/>
                </a:schemeClr>
              </a:solidFill>
            </a:endParaRPr>
          </a:p>
          <a:p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</a:endParaRPr>
          </a:p>
        </p:txBody>
      </p:sp>
      <p:pic>
        <p:nvPicPr>
          <p:cNvPr id="4098" name="Picture 2" descr="https://www.vsjplana.cz/storage/59e11421-img_1092.jpg">
            <a:extLst>
              <a:ext uri="{FF2B5EF4-FFF2-40B4-BE49-F238E27FC236}">
                <a16:creationId xmlns:a16="http://schemas.microsoft.com/office/drawing/2014/main" id="{4A20B896-424E-4947-BCE7-B4B6214BD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242" y="3864726"/>
            <a:ext cx="4061946" cy="270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89DEE08-EF5E-4DC2-AD44-742C09110319}"/>
              </a:ext>
            </a:extLst>
          </p:cNvPr>
          <p:cNvSpPr txBox="1"/>
          <p:nvPr/>
        </p:nvSpPr>
        <p:spPr>
          <a:xfrm>
            <a:off x="292638" y="1884943"/>
            <a:ext cx="10275057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Wir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haben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langjährige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Erfahrungen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im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Entwurf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Herstellung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und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Montage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von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verschiedenen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Einzweck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Maschinen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für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die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Industrie. </a:t>
            </a:r>
            <a:r>
              <a:rPr lang="de-DE" dirty="0">
                <a:solidFill>
                  <a:schemeClr val="bg1">
                    <a:lumMod val="85000"/>
                  </a:schemeClr>
                </a:solidFill>
              </a:rPr>
              <a:t>Unsere fundierten Kompetenzen reichen von Projektierung, 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DE" dirty="0">
                <a:solidFill>
                  <a:schemeClr val="bg1">
                    <a:lumMod val="85000"/>
                  </a:schemeClr>
                </a:solidFill>
              </a:rPr>
              <a:t>Entwicklung, Konstruktion und Produktion bis hin zu Montage, Inbetriebnahme und einem Serviceangebot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. </a:t>
            </a:r>
          </a:p>
          <a:p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Die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Kompetenzbranchen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sind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zum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Beispiel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auch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Anlagen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für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die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Fördertechnik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Verarbeitungsanlagen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  <a:p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(Recycling,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Rohstoffverarbeitungsanlagen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usw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.)</a:t>
            </a:r>
            <a:br>
              <a:rPr lang="de-DE" dirty="0">
                <a:solidFill>
                  <a:schemeClr val="bg1">
                    <a:lumMod val="85000"/>
                  </a:schemeClr>
                </a:solidFill>
              </a:rPr>
            </a:b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2400" dirty="0">
              <a:solidFill>
                <a:schemeClr val="bg1">
                  <a:lumMod val="85000"/>
                </a:schemeClr>
              </a:solidFill>
            </a:endParaRPr>
          </a:p>
          <a:p>
            <a:endParaRPr lang="cs-CZ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0620501-0C5B-4ED9-B65D-8A8046CD3A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2" y="3849250"/>
            <a:ext cx="4060067" cy="270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86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2F7C51E8-EE54-7AC3-1C67-44F6BBBF25E6}"/>
              </a:ext>
            </a:extLst>
          </p:cNvPr>
          <p:cNvSpPr/>
          <p:nvPr/>
        </p:nvSpPr>
        <p:spPr>
          <a:xfrm>
            <a:off x="0" y="-40391"/>
            <a:ext cx="12192680" cy="6938782"/>
          </a:xfrm>
          <a:prstGeom prst="rect">
            <a:avLst/>
          </a:prstGeom>
          <a:solidFill>
            <a:srgbClr val="2D39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1088881-C13B-D4DD-CC4E-E008D74B8881}"/>
              </a:ext>
            </a:extLst>
          </p:cNvPr>
          <p:cNvSpPr/>
          <p:nvPr/>
        </p:nvSpPr>
        <p:spPr>
          <a:xfrm>
            <a:off x="10963747" y="6726726"/>
            <a:ext cx="1228253" cy="13127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F5D9D1-0C1B-77EC-8761-7012C615B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747" y="5948753"/>
            <a:ext cx="1059256" cy="640679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05F50AD9-3BEF-B1F9-9483-44575897BD9D}"/>
              </a:ext>
            </a:extLst>
          </p:cNvPr>
          <p:cNvSpPr/>
          <p:nvPr/>
        </p:nvSpPr>
        <p:spPr>
          <a:xfrm>
            <a:off x="680" y="1"/>
            <a:ext cx="2353221" cy="1810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1DD5587-D67B-40D5-28D0-7D3442077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2" y="493968"/>
            <a:ext cx="1492936" cy="529071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DB1D5BBB-FABE-3CF1-70B0-DF3C706895A1}"/>
              </a:ext>
            </a:extLst>
          </p:cNvPr>
          <p:cNvSpPr txBox="1"/>
          <p:nvPr/>
        </p:nvSpPr>
        <p:spPr>
          <a:xfrm>
            <a:off x="751437" y="63711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P      R      Ä      S      E      N      T      A      T      I      O      N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BB0E143-5155-2382-4257-6873CE3E1A1A}"/>
              </a:ext>
            </a:extLst>
          </p:cNvPr>
          <p:cNvSpPr txBox="1"/>
          <p:nvPr/>
        </p:nvSpPr>
        <p:spPr>
          <a:xfrm>
            <a:off x="292638" y="1303478"/>
            <a:ext cx="8821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REFERENZEN VON UNSEREN PRODUKTEN UND DIENSTLEISTUNGEN</a:t>
            </a:r>
          </a:p>
        </p:txBody>
      </p:sp>
      <p:pic>
        <p:nvPicPr>
          <p:cNvPr id="5122" name="Picture 2" descr="https://www.vsjplana.cz/storage/1bbae4da-3.png">
            <a:extLst>
              <a:ext uri="{FF2B5EF4-FFF2-40B4-BE49-F238E27FC236}">
                <a16:creationId xmlns:a16="http://schemas.microsoft.com/office/drawing/2014/main" id="{980F4F03-999B-4767-8552-80073817D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85" y="2045582"/>
            <a:ext cx="2846295" cy="28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vsjplana.cz/storage/ceedae78-18.png">
            <a:extLst>
              <a:ext uri="{FF2B5EF4-FFF2-40B4-BE49-F238E27FC236}">
                <a16:creationId xmlns:a16="http://schemas.microsoft.com/office/drawing/2014/main" id="{A502792F-1416-4A63-A36C-5BF56DB0D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152" y="1943770"/>
            <a:ext cx="2641858" cy="264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www.vsjplana.cz/storage/86f98648-32.png">
            <a:extLst>
              <a:ext uri="{FF2B5EF4-FFF2-40B4-BE49-F238E27FC236}">
                <a16:creationId xmlns:a16="http://schemas.microsoft.com/office/drawing/2014/main" id="{7D00CD9E-7185-46D9-9495-21B699C20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230" y="2341325"/>
            <a:ext cx="1990442" cy="199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www.vsjplana.cz/storage/44.png">
            <a:extLst>
              <a:ext uri="{FF2B5EF4-FFF2-40B4-BE49-F238E27FC236}">
                <a16:creationId xmlns:a16="http://schemas.microsoft.com/office/drawing/2014/main" id="{409DA05E-E6E5-494B-BF7A-2187B6ADA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207" y="1534309"/>
            <a:ext cx="3380839" cy="338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www.vsjplana.cz/storage/5ffeb123-10.png">
            <a:extLst>
              <a:ext uri="{FF2B5EF4-FFF2-40B4-BE49-F238E27FC236}">
                <a16:creationId xmlns:a16="http://schemas.microsoft.com/office/drawing/2014/main" id="{ECF76F24-EEA7-4072-B76D-2E365EA83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32485">
            <a:off x="1517371" y="4097401"/>
            <a:ext cx="2846295" cy="28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s://www.vsjplana.cz/storage/9208c865-33.png">
            <a:extLst>
              <a:ext uri="{FF2B5EF4-FFF2-40B4-BE49-F238E27FC236}">
                <a16:creationId xmlns:a16="http://schemas.microsoft.com/office/drawing/2014/main" id="{93DFE1F6-E785-4F50-A23C-5B4BB847F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293" y="3711205"/>
            <a:ext cx="3276499" cy="327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30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2F7C51E8-EE54-7AC3-1C67-44F6BBBF25E6}"/>
              </a:ext>
            </a:extLst>
          </p:cNvPr>
          <p:cNvSpPr/>
          <p:nvPr/>
        </p:nvSpPr>
        <p:spPr>
          <a:xfrm>
            <a:off x="-680" y="0"/>
            <a:ext cx="12192680" cy="6938782"/>
          </a:xfrm>
          <a:prstGeom prst="rect">
            <a:avLst/>
          </a:prstGeom>
          <a:solidFill>
            <a:srgbClr val="2D39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1088881-C13B-D4DD-CC4E-E008D74B8881}"/>
              </a:ext>
            </a:extLst>
          </p:cNvPr>
          <p:cNvSpPr/>
          <p:nvPr/>
        </p:nvSpPr>
        <p:spPr>
          <a:xfrm>
            <a:off x="10963747" y="6726726"/>
            <a:ext cx="1228253" cy="13127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F5D9D1-0C1B-77EC-8761-7012C615B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747" y="5948753"/>
            <a:ext cx="1059256" cy="640679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05F50AD9-3BEF-B1F9-9483-44575897BD9D}"/>
              </a:ext>
            </a:extLst>
          </p:cNvPr>
          <p:cNvSpPr/>
          <p:nvPr/>
        </p:nvSpPr>
        <p:spPr>
          <a:xfrm>
            <a:off x="680" y="1"/>
            <a:ext cx="2353221" cy="1810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1DD5587-D67B-40D5-28D0-7D3442077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2" y="493968"/>
            <a:ext cx="1492936" cy="529071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9BB0E143-5155-2382-4257-6873CE3E1A1A}"/>
              </a:ext>
            </a:extLst>
          </p:cNvPr>
          <p:cNvSpPr txBox="1"/>
          <p:nvPr/>
        </p:nvSpPr>
        <p:spPr>
          <a:xfrm>
            <a:off x="364354" y="1183136"/>
            <a:ext cx="8821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CAD/CAM DESIGN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2BDFBFDA-C6F3-4E7A-AAA2-3C39E64B0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54" y="1905167"/>
            <a:ext cx="9792658" cy="7745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Zu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unserem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 Team </a:t>
            </a:r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gehören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Kunstrukteure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die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Modelle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 von </a:t>
            </a:r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Einzweckmaschinen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und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Fertigunsanlagen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vorbereiten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.</a:t>
            </a:r>
          </a:p>
          <a:p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EBDE26F-2F6A-4FF6-91E8-1BFF30CCBDB6}"/>
              </a:ext>
            </a:extLst>
          </p:cNvPr>
          <p:cNvSpPr txBox="1"/>
          <p:nvPr/>
        </p:nvSpPr>
        <p:spPr>
          <a:xfrm>
            <a:off x="751437" y="63711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P      R      Ä      S      E      N      T      A      T      I      O      N           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3FF0D66-BCC9-45DD-9E27-19469DEEA9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2" y="2646867"/>
            <a:ext cx="4888399" cy="212235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084A147-8AD5-4415-9BDD-9A9FD884DC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608" y="2646868"/>
            <a:ext cx="4888399" cy="2122356"/>
          </a:xfrm>
          <a:prstGeom prst="rect">
            <a:avLst/>
          </a:prstGeom>
        </p:spPr>
      </p:pic>
      <p:sp>
        <p:nvSpPr>
          <p:cNvPr id="20" name="Rectangle 1">
            <a:extLst>
              <a:ext uri="{FF2B5EF4-FFF2-40B4-BE49-F238E27FC236}">
                <a16:creationId xmlns:a16="http://schemas.microsoft.com/office/drawing/2014/main" id="{898D440E-4FFA-4DBC-A2CB-4E6F92B63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4560" y="4864028"/>
            <a:ext cx="3881202" cy="9899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Einzwckmachine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 - </a:t>
            </a:r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Sortierer</a:t>
            </a:r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1" name="Rectangle 1">
            <a:extLst>
              <a:ext uri="{FF2B5EF4-FFF2-40B4-BE49-F238E27FC236}">
                <a16:creationId xmlns:a16="http://schemas.microsoft.com/office/drawing/2014/main" id="{F4226343-5156-4BD8-87D7-F70A30E2E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1044" y="4837183"/>
            <a:ext cx="3881202" cy="9899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63480" rIns="9144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Fertigungsanlage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für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Kartofel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bg1">
                    <a:lumMod val="85000"/>
                  </a:schemeClr>
                </a:solidFill>
              </a:rPr>
              <a:t>Verarbeitung</a:t>
            </a:r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10425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3014</TotalTime>
  <Words>863</Words>
  <Application>Microsoft Office PowerPoint</Application>
  <PresentationFormat>Širokoúhlá obrazovka</PresentationFormat>
  <Paragraphs>195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20" baseType="lpstr">
      <vt:lpstr>Arial</vt:lpstr>
      <vt:lpstr>Arial Black</vt:lpstr>
      <vt:lpstr>Berlin Sans FB Demi</vt:lpstr>
      <vt:lpstr>Calibri</vt:lpstr>
      <vt:lpstr>Calibri Light</vt:lpstr>
      <vt:lpstr>inherit</vt:lpstr>
      <vt:lpstr>Roboto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Radek Sidla</dc:creator>
  <cp:lastModifiedBy>VSJ Kostrba</cp:lastModifiedBy>
  <cp:revision>93</cp:revision>
  <cp:lastPrinted>2024-06-13T04:48:26Z</cp:lastPrinted>
  <dcterms:created xsi:type="dcterms:W3CDTF">2024-02-29T12:48:18Z</dcterms:created>
  <dcterms:modified xsi:type="dcterms:W3CDTF">2024-10-07T07:11:48Z</dcterms:modified>
</cp:coreProperties>
</file>