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Lst>
  <p:sldSz cx="12192000" cy="6858000"/>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05E53-8F1A-4D29-AB60-E0F3E148550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DB6ED2F-1E67-4CA6-8D68-0669ACE0A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1903F6F-B9FD-4E6A-91EA-2037928E658F}"/>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5" name="Fußzeilenplatzhalter 4">
            <a:extLst>
              <a:ext uri="{FF2B5EF4-FFF2-40B4-BE49-F238E27FC236}">
                <a16:creationId xmlns:a16="http://schemas.microsoft.com/office/drawing/2014/main" id="{87F61AAE-A75E-4923-8421-154D91DA557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716114D-E9AC-42C2-838B-1B297D38FD06}"/>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309875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A3FE7-2E77-4407-B682-AE87B247A6B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3F25D36-1012-443D-993E-CC2EFBBD9DA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20F70C2-F976-49E9-884B-89F06A6D5943}"/>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5" name="Fußzeilenplatzhalter 4">
            <a:extLst>
              <a:ext uri="{FF2B5EF4-FFF2-40B4-BE49-F238E27FC236}">
                <a16:creationId xmlns:a16="http://schemas.microsoft.com/office/drawing/2014/main" id="{507BF9FF-3A7D-4FDF-857E-399B4A50BFF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C768661-23CC-459A-917D-FB4B5B3EEF41}"/>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179002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897ABED-A132-4769-9F60-9BC3FD5262D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476E931-0248-4567-96F6-C69E3B3F214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81A2E91-DDC8-4734-9F2C-061AE2924E38}"/>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5" name="Fußzeilenplatzhalter 4">
            <a:extLst>
              <a:ext uri="{FF2B5EF4-FFF2-40B4-BE49-F238E27FC236}">
                <a16:creationId xmlns:a16="http://schemas.microsoft.com/office/drawing/2014/main" id="{BF2DAEA5-1B1A-413D-8837-905D4CBC63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8707A-B6D5-44B0-B0BA-EE9F9D31ACF9}"/>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325028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E02B2-4211-4CE4-9525-BDE44B7C8C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64056F-C94E-4863-8C52-06EAD1BEDE0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D6AC185-CC37-4749-9729-C6DBA3923D6B}"/>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5" name="Fußzeilenplatzhalter 4">
            <a:extLst>
              <a:ext uri="{FF2B5EF4-FFF2-40B4-BE49-F238E27FC236}">
                <a16:creationId xmlns:a16="http://schemas.microsoft.com/office/drawing/2014/main" id="{49C522C2-8796-4A59-9AE8-84565EE9AC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43F9CB9-E3EE-4674-B023-DCF11C8E2D5C}"/>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145385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9F962-FC5C-46F6-A7C2-1EE0FA4457D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02A74E9-CE01-45BB-9FA6-12CADAEB41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567B6F0-AFEA-4F34-A38D-250AC54F96CC}"/>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5" name="Fußzeilenplatzhalter 4">
            <a:extLst>
              <a:ext uri="{FF2B5EF4-FFF2-40B4-BE49-F238E27FC236}">
                <a16:creationId xmlns:a16="http://schemas.microsoft.com/office/drawing/2014/main" id="{D2E38617-7858-46E7-B882-C0BE932EA4C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62CE36C-A20D-442D-B9D2-EF23C7BA68F2}"/>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116503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05C35-83F6-4F45-BD9D-A293491BD9E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7095957-585D-46D8-92E0-87B93A02BA6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E65A1F4-84DA-4E53-B8A7-FCBEEF157C4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56FF6C2-14AF-4FCA-84B9-B8A0EB767400}"/>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6" name="Fußzeilenplatzhalter 5">
            <a:extLst>
              <a:ext uri="{FF2B5EF4-FFF2-40B4-BE49-F238E27FC236}">
                <a16:creationId xmlns:a16="http://schemas.microsoft.com/office/drawing/2014/main" id="{71E8BBB3-D96E-4C7E-8987-8BB2A0ACCBC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245EAC0-5951-49AA-9E9B-4E864187E69D}"/>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209507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0C3D-3E70-432B-9F67-F442EB5ED2B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CF31088-F310-443E-9FF8-846D09006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2F6B34A-CC8F-4439-9ED2-8C52097FA50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0A1969C-B8CE-40B4-B148-EE8EFD1170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0941462-C2F0-4DB0-8D73-CBB4BCC96FB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EA42111-06E3-4947-9C04-CA71B9930027}"/>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8" name="Fußzeilenplatzhalter 7">
            <a:extLst>
              <a:ext uri="{FF2B5EF4-FFF2-40B4-BE49-F238E27FC236}">
                <a16:creationId xmlns:a16="http://schemas.microsoft.com/office/drawing/2014/main" id="{20988F57-A326-40E1-9FEF-ADF79CB97B5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150B4D6-DCD1-4D10-904A-8C8A2A800827}"/>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273351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F62F7-5FE6-4DD5-B343-2809EE09A8B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67040FD-EA34-4630-B6A7-DDA8F419AC98}"/>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4" name="Fußzeilenplatzhalter 3">
            <a:extLst>
              <a:ext uri="{FF2B5EF4-FFF2-40B4-BE49-F238E27FC236}">
                <a16:creationId xmlns:a16="http://schemas.microsoft.com/office/drawing/2014/main" id="{7870D69A-3DFC-461C-BAD7-8A209602269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BB41583-C267-401A-97BC-48B09F3968E7}"/>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110964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4B1AB80-D689-4836-8BCB-633A5B927BD8}"/>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3" name="Fußzeilenplatzhalter 2">
            <a:extLst>
              <a:ext uri="{FF2B5EF4-FFF2-40B4-BE49-F238E27FC236}">
                <a16:creationId xmlns:a16="http://schemas.microsoft.com/office/drawing/2014/main" id="{C6038BB5-2A32-4573-8B25-4969819C9D3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51791AD-D341-4264-87B1-A4ED50270449}"/>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70357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49D73-B0C1-450A-8FE3-D1BE0A3E5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09FE6EE-8B53-47DF-BA6D-2DC16BD21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89D043E-9467-467E-9739-BA16C2AA5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DD9E75E-3A10-4A10-AAB9-D77D49B64DCB}"/>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6" name="Fußzeilenplatzhalter 5">
            <a:extLst>
              <a:ext uri="{FF2B5EF4-FFF2-40B4-BE49-F238E27FC236}">
                <a16:creationId xmlns:a16="http://schemas.microsoft.com/office/drawing/2014/main" id="{B17A0759-437E-4A9B-9727-6A77F96A17A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AA6C150-6FEA-4DD6-AAB0-55E334BB567D}"/>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88251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71E04-BC11-430C-B41B-53CED3B8FA6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FF4347B-99F8-40AC-A1D8-83DFDD5E2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3F2C956-6E0B-4DF5-8166-1F044573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E539B55-A39C-48FA-A6FD-593B76113799}"/>
              </a:ext>
            </a:extLst>
          </p:cNvPr>
          <p:cNvSpPr>
            <a:spLocks noGrp="1"/>
          </p:cNvSpPr>
          <p:nvPr>
            <p:ph type="dt" sz="half" idx="10"/>
          </p:nvPr>
        </p:nvSpPr>
        <p:spPr/>
        <p:txBody>
          <a:bodyPr/>
          <a:lstStyle/>
          <a:p>
            <a:fld id="{7ED5EC02-E835-43ED-A71B-C9E8379F3AD6}" type="datetimeFigureOut">
              <a:rPr lang="de-DE" smtClean="0"/>
              <a:t>04.11.2023</a:t>
            </a:fld>
            <a:endParaRPr lang="de-DE"/>
          </a:p>
        </p:txBody>
      </p:sp>
      <p:sp>
        <p:nvSpPr>
          <p:cNvPr id="6" name="Fußzeilenplatzhalter 5">
            <a:extLst>
              <a:ext uri="{FF2B5EF4-FFF2-40B4-BE49-F238E27FC236}">
                <a16:creationId xmlns:a16="http://schemas.microsoft.com/office/drawing/2014/main" id="{E1E32C3B-B7A5-4BC7-947F-184E3105AFF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ED9A9A-3519-4369-B464-A21D8728CAFF}"/>
              </a:ext>
            </a:extLst>
          </p:cNvPr>
          <p:cNvSpPr>
            <a:spLocks noGrp="1"/>
          </p:cNvSpPr>
          <p:nvPr>
            <p:ph type="sldNum" sz="quarter" idx="12"/>
          </p:nvPr>
        </p:nvSpPr>
        <p:spPr/>
        <p:txBody>
          <a:bodyPr/>
          <a:lstStyle/>
          <a:p>
            <a:fld id="{3533A38E-2708-45BE-9936-CDF93A5E8D2D}" type="slidenum">
              <a:rPr lang="de-DE" smtClean="0"/>
              <a:t>‹Nr.›</a:t>
            </a:fld>
            <a:endParaRPr lang="de-DE"/>
          </a:p>
        </p:txBody>
      </p:sp>
    </p:spTree>
    <p:extLst>
      <p:ext uri="{BB962C8B-B14F-4D97-AF65-F5344CB8AC3E}">
        <p14:creationId xmlns:p14="http://schemas.microsoft.com/office/powerpoint/2010/main" val="230962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32A9895-B5B8-491F-BE51-A3ACB7FD3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A2BA8F2-2C54-4336-A99C-600ADAF00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31E5456-3B93-4CF4-85D7-3CC400230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5EC02-E835-43ED-A71B-C9E8379F3AD6}" type="datetimeFigureOut">
              <a:rPr lang="de-DE" smtClean="0"/>
              <a:t>04.11.2023</a:t>
            </a:fld>
            <a:endParaRPr lang="de-DE"/>
          </a:p>
        </p:txBody>
      </p:sp>
      <p:sp>
        <p:nvSpPr>
          <p:cNvPr id="5" name="Fußzeilenplatzhalter 4">
            <a:extLst>
              <a:ext uri="{FF2B5EF4-FFF2-40B4-BE49-F238E27FC236}">
                <a16:creationId xmlns:a16="http://schemas.microsoft.com/office/drawing/2014/main" id="{70367C64-37B6-4C6B-97E2-9D4DDAB9B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B1DB00A-738C-4AD8-B288-11F46DF08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A38E-2708-45BE-9936-CDF93A5E8D2D}" type="slidenum">
              <a:rPr lang="de-DE" smtClean="0"/>
              <a:t>‹Nr.›</a:t>
            </a:fld>
            <a:endParaRPr lang="de-DE"/>
          </a:p>
        </p:txBody>
      </p:sp>
    </p:spTree>
    <p:extLst>
      <p:ext uri="{BB962C8B-B14F-4D97-AF65-F5344CB8AC3E}">
        <p14:creationId xmlns:p14="http://schemas.microsoft.com/office/powerpoint/2010/main" val="244096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https://www.e-recht24.de/impressum-generator.html" TargetMode="External"/><Relationship Id="rId7" Type="http://schemas.openxmlformats.org/officeDocument/2006/relationships/image" Target="../media/image15.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D1E906D-DE0E-4E91-9F12-FAC1E6EC3536}"/>
              </a:ext>
            </a:extLst>
          </p:cNvPr>
          <p:cNvPicPr>
            <a:picLocks noChangeAspect="1"/>
          </p:cNvPicPr>
          <p:nvPr/>
        </p:nvPicPr>
        <p:blipFill>
          <a:blip r:embed="rId2"/>
          <a:stretch>
            <a:fillRect/>
          </a:stretch>
        </p:blipFill>
        <p:spPr>
          <a:xfrm>
            <a:off x="9924626" y="473212"/>
            <a:ext cx="1792538" cy="1231200"/>
          </a:xfrm>
          <a:prstGeom prst="rect">
            <a:avLst/>
          </a:prstGeom>
        </p:spPr>
      </p:pic>
      <p:sp>
        <p:nvSpPr>
          <p:cNvPr id="6" name="Textfeld 5">
            <a:extLst>
              <a:ext uri="{FF2B5EF4-FFF2-40B4-BE49-F238E27FC236}">
                <a16:creationId xmlns:a16="http://schemas.microsoft.com/office/drawing/2014/main" id="{529A58BD-640B-4321-9F88-EF311620B1F5}"/>
              </a:ext>
            </a:extLst>
          </p:cNvPr>
          <p:cNvSpPr txBox="1"/>
          <p:nvPr/>
        </p:nvSpPr>
        <p:spPr>
          <a:xfrm>
            <a:off x="2568632" y="2032571"/>
            <a:ext cx="5336771" cy="369332"/>
          </a:xfrm>
          <a:prstGeom prst="rect">
            <a:avLst/>
          </a:prstGeom>
          <a:noFill/>
        </p:spPr>
        <p:txBody>
          <a:bodyPr wrap="square" rtlCol="0">
            <a:spAutoFit/>
          </a:bodyPr>
          <a:lstStyle/>
          <a:p>
            <a:pPr algn="ctr"/>
            <a:r>
              <a:rPr lang="de-DE" dirty="0"/>
              <a:t> flexibel – präzise – zuverlässig – kreativ</a:t>
            </a:r>
          </a:p>
        </p:txBody>
      </p:sp>
      <p:sp>
        <p:nvSpPr>
          <p:cNvPr id="7" name="Textfeld 6">
            <a:extLst>
              <a:ext uri="{FF2B5EF4-FFF2-40B4-BE49-F238E27FC236}">
                <a16:creationId xmlns:a16="http://schemas.microsoft.com/office/drawing/2014/main" id="{99D03CA7-A107-4CFE-BE4B-BD65185CCF58}"/>
              </a:ext>
            </a:extLst>
          </p:cNvPr>
          <p:cNvSpPr txBox="1"/>
          <p:nvPr/>
        </p:nvSpPr>
        <p:spPr>
          <a:xfrm>
            <a:off x="802258" y="857979"/>
            <a:ext cx="9218820" cy="430887"/>
          </a:xfrm>
          <a:prstGeom prst="rect">
            <a:avLst/>
          </a:prstGeom>
          <a:noFill/>
        </p:spPr>
        <p:txBody>
          <a:bodyPr wrap="square" rtlCol="0">
            <a:spAutoFit/>
          </a:bodyPr>
          <a:lstStyle/>
          <a:p>
            <a:r>
              <a:rPr lang="de-DE" sz="2200" dirty="0"/>
              <a:t>Ihr CNC-Lohnfertiger in Thüringen: fräsen, drehen, bohren, sägen, schweißen, …</a:t>
            </a:r>
          </a:p>
        </p:txBody>
      </p:sp>
      <p:sp>
        <p:nvSpPr>
          <p:cNvPr id="2" name="Textfeld 1">
            <a:extLst>
              <a:ext uri="{FF2B5EF4-FFF2-40B4-BE49-F238E27FC236}">
                <a16:creationId xmlns:a16="http://schemas.microsoft.com/office/drawing/2014/main" id="{00DE5A41-3B36-4C87-BC6C-36BA9DE5365A}"/>
              </a:ext>
            </a:extLst>
          </p:cNvPr>
          <p:cNvSpPr txBox="1"/>
          <p:nvPr/>
        </p:nvSpPr>
        <p:spPr>
          <a:xfrm>
            <a:off x="996755" y="4302499"/>
            <a:ext cx="8645236" cy="553998"/>
          </a:xfrm>
          <a:prstGeom prst="rect">
            <a:avLst/>
          </a:prstGeom>
          <a:noFill/>
        </p:spPr>
        <p:txBody>
          <a:bodyPr wrap="square" rtlCol="0">
            <a:spAutoFit/>
          </a:bodyPr>
          <a:lstStyle/>
          <a:p>
            <a:pPr algn="ctr"/>
            <a:r>
              <a:rPr lang="de-DE" dirty="0"/>
              <a:t>„Qualität ist die Erfüllung der Erwartung“</a:t>
            </a:r>
          </a:p>
          <a:p>
            <a:pPr algn="ctr"/>
            <a:r>
              <a:rPr lang="de-DE" sz="1200" dirty="0"/>
              <a:t>Georg-Wilhelm </a:t>
            </a:r>
            <a:r>
              <a:rPr lang="de-DE" sz="1200" dirty="0" err="1"/>
              <a:t>Exler</a:t>
            </a:r>
            <a:endParaRPr lang="de-DE" sz="1200" dirty="0"/>
          </a:p>
        </p:txBody>
      </p:sp>
      <p:sp>
        <p:nvSpPr>
          <p:cNvPr id="3" name="Textfeld 2">
            <a:extLst>
              <a:ext uri="{FF2B5EF4-FFF2-40B4-BE49-F238E27FC236}">
                <a16:creationId xmlns:a16="http://schemas.microsoft.com/office/drawing/2014/main" id="{7C12B7B2-BCE1-4B65-A89F-E41CBBC9E03E}"/>
              </a:ext>
            </a:extLst>
          </p:cNvPr>
          <p:cNvSpPr txBox="1"/>
          <p:nvPr/>
        </p:nvSpPr>
        <p:spPr>
          <a:xfrm>
            <a:off x="10140170" y="2332921"/>
            <a:ext cx="1644220" cy="369332"/>
          </a:xfrm>
          <a:prstGeom prst="rect">
            <a:avLst/>
          </a:prstGeom>
          <a:solidFill>
            <a:schemeClr val="bg2"/>
          </a:solidFill>
        </p:spPr>
        <p:txBody>
          <a:bodyPr wrap="square" rtlCol="0">
            <a:spAutoFit/>
          </a:bodyPr>
          <a:lstStyle/>
          <a:p>
            <a:r>
              <a:rPr lang="de-DE" dirty="0"/>
              <a:t>wir über uns</a:t>
            </a:r>
          </a:p>
        </p:txBody>
      </p:sp>
      <p:sp>
        <p:nvSpPr>
          <p:cNvPr id="4" name="Textfeld 3">
            <a:extLst>
              <a:ext uri="{FF2B5EF4-FFF2-40B4-BE49-F238E27FC236}">
                <a16:creationId xmlns:a16="http://schemas.microsoft.com/office/drawing/2014/main" id="{E55506BD-E4CF-472D-8C7F-2C5E2D5BEAFE}"/>
              </a:ext>
            </a:extLst>
          </p:cNvPr>
          <p:cNvSpPr txBox="1"/>
          <p:nvPr/>
        </p:nvSpPr>
        <p:spPr>
          <a:xfrm>
            <a:off x="10154078" y="2770413"/>
            <a:ext cx="1644220" cy="369332"/>
          </a:xfrm>
          <a:prstGeom prst="rect">
            <a:avLst/>
          </a:prstGeom>
          <a:solidFill>
            <a:schemeClr val="bg2"/>
          </a:solidFill>
        </p:spPr>
        <p:txBody>
          <a:bodyPr wrap="square" rtlCol="0">
            <a:spAutoFit/>
          </a:bodyPr>
          <a:lstStyle/>
          <a:p>
            <a:r>
              <a:rPr lang="de-DE" dirty="0"/>
              <a:t>Kontakt</a:t>
            </a:r>
          </a:p>
        </p:txBody>
      </p:sp>
      <p:sp>
        <p:nvSpPr>
          <p:cNvPr id="8" name="Textfeld 7">
            <a:extLst>
              <a:ext uri="{FF2B5EF4-FFF2-40B4-BE49-F238E27FC236}">
                <a16:creationId xmlns:a16="http://schemas.microsoft.com/office/drawing/2014/main" id="{294BF457-4B77-4759-9C38-B10B78D2C9F1}"/>
              </a:ext>
            </a:extLst>
          </p:cNvPr>
          <p:cNvSpPr txBox="1"/>
          <p:nvPr/>
        </p:nvSpPr>
        <p:spPr>
          <a:xfrm>
            <a:off x="10156116" y="3195405"/>
            <a:ext cx="1644220" cy="369332"/>
          </a:xfrm>
          <a:prstGeom prst="rect">
            <a:avLst/>
          </a:prstGeom>
          <a:solidFill>
            <a:schemeClr val="bg2"/>
          </a:solidFill>
        </p:spPr>
        <p:txBody>
          <a:bodyPr wrap="square" rtlCol="0">
            <a:spAutoFit/>
          </a:bodyPr>
          <a:lstStyle/>
          <a:p>
            <a:r>
              <a:rPr lang="de-DE" dirty="0"/>
              <a:t>Maschinenpark</a:t>
            </a:r>
          </a:p>
        </p:txBody>
      </p:sp>
      <p:sp>
        <p:nvSpPr>
          <p:cNvPr id="9" name="Textfeld 8">
            <a:extLst>
              <a:ext uri="{FF2B5EF4-FFF2-40B4-BE49-F238E27FC236}">
                <a16:creationId xmlns:a16="http://schemas.microsoft.com/office/drawing/2014/main" id="{62E8DD8E-A98D-473B-9CAD-29D9558EC1F9}"/>
              </a:ext>
            </a:extLst>
          </p:cNvPr>
          <p:cNvSpPr txBox="1"/>
          <p:nvPr/>
        </p:nvSpPr>
        <p:spPr>
          <a:xfrm>
            <a:off x="10191118" y="3886223"/>
            <a:ext cx="1628561" cy="369332"/>
          </a:xfrm>
          <a:prstGeom prst="rect">
            <a:avLst/>
          </a:prstGeom>
          <a:solidFill>
            <a:schemeClr val="bg2"/>
          </a:solidFill>
        </p:spPr>
        <p:txBody>
          <a:bodyPr wrap="square" rtlCol="0">
            <a:spAutoFit/>
          </a:bodyPr>
          <a:lstStyle/>
          <a:p>
            <a:r>
              <a:rPr lang="de-DE" dirty="0"/>
              <a:t>Impressum</a:t>
            </a:r>
          </a:p>
        </p:txBody>
      </p:sp>
      <p:sp>
        <p:nvSpPr>
          <p:cNvPr id="10" name="Textfeld 9">
            <a:extLst>
              <a:ext uri="{FF2B5EF4-FFF2-40B4-BE49-F238E27FC236}">
                <a16:creationId xmlns:a16="http://schemas.microsoft.com/office/drawing/2014/main" id="{AF4C7F0C-F82F-446E-A7F0-241015689B31}"/>
              </a:ext>
            </a:extLst>
          </p:cNvPr>
          <p:cNvSpPr txBox="1"/>
          <p:nvPr/>
        </p:nvSpPr>
        <p:spPr>
          <a:xfrm>
            <a:off x="10201466" y="4326970"/>
            <a:ext cx="1609900" cy="369332"/>
          </a:xfrm>
          <a:prstGeom prst="rect">
            <a:avLst/>
          </a:prstGeom>
          <a:solidFill>
            <a:schemeClr val="bg2"/>
          </a:solidFill>
        </p:spPr>
        <p:txBody>
          <a:bodyPr wrap="square" rtlCol="0">
            <a:spAutoFit/>
          </a:bodyPr>
          <a:lstStyle/>
          <a:p>
            <a:r>
              <a:rPr lang="de-DE" dirty="0"/>
              <a:t>Datenschutz</a:t>
            </a:r>
          </a:p>
        </p:txBody>
      </p:sp>
      <p:sp>
        <p:nvSpPr>
          <p:cNvPr id="11" name="Textfeld 10">
            <a:extLst>
              <a:ext uri="{FF2B5EF4-FFF2-40B4-BE49-F238E27FC236}">
                <a16:creationId xmlns:a16="http://schemas.microsoft.com/office/drawing/2014/main" id="{E7BE6AAB-6ACE-4D81-82AB-E1CD06736272}"/>
              </a:ext>
            </a:extLst>
          </p:cNvPr>
          <p:cNvSpPr txBox="1"/>
          <p:nvPr/>
        </p:nvSpPr>
        <p:spPr>
          <a:xfrm>
            <a:off x="10217412" y="4759736"/>
            <a:ext cx="1628560" cy="369332"/>
          </a:xfrm>
          <a:prstGeom prst="rect">
            <a:avLst/>
          </a:prstGeom>
          <a:solidFill>
            <a:schemeClr val="bg2"/>
          </a:solidFill>
        </p:spPr>
        <p:txBody>
          <a:bodyPr wrap="square" rtlCol="0">
            <a:spAutoFit/>
          </a:bodyPr>
          <a:lstStyle/>
          <a:p>
            <a:r>
              <a:rPr lang="de-DE" dirty="0"/>
              <a:t>AGBs</a:t>
            </a:r>
          </a:p>
        </p:txBody>
      </p:sp>
      <p:pic>
        <p:nvPicPr>
          <p:cNvPr id="13" name="Grafik 12" descr="Ein Bild, das Maschine, Werkzeugmaschine, Nähmaschine, Im Haus enthält.&#10;&#10;Automatisch generierte Beschreibung">
            <a:extLst>
              <a:ext uri="{FF2B5EF4-FFF2-40B4-BE49-F238E27FC236}">
                <a16:creationId xmlns:a16="http://schemas.microsoft.com/office/drawing/2014/main" id="{584F9190-3C24-4E4B-85EF-F5879896D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160" y="5162413"/>
            <a:ext cx="1566956" cy="1045359"/>
          </a:xfrm>
          <a:prstGeom prst="rect">
            <a:avLst/>
          </a:prstGeom>
        </p:spPr>
      </p:pic>
      <p:pic>
        <p:nvPicPr>
          <p:cNvPr id="15" name="Grafik 14" descr="Ein Bild, das Silber, Aluminium, Autoteile, Maschine enthält.&#10;&#10;Automatisch generierte Beschreibung">
            <a:extLst>
              <a:ext uri="{FF2B5EF4-FFF2-40B4-BE49-F238E27FC236}">
                <a16:creationId xmlns:a16="http://schemas.microsoft.com/office/drawing/2014/main" id="{AB9F0555-C210-4B6B-87C2-7C544BB2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4388" y="2683189"/>
            <a:ext cx="1949969" cy="1296393"/>
          </a:xfrm>
          <a:prstGeom prst="rect">
            <a:avLst/>
          </a:prstGeom>
        </p:spPr>
      </p:pic>
      <p:pic>
        <p:nvPicPr>
          <p:cNvPr id="17" name="Grafik 16" descr="Ein Bild, das Waschbecken, Im Haus, Maschine, Haushaltsgerät enthält.&#10;&#10;Automatisch generierte Beschreibung">
            <a:extLst>
              <a:ext uri="{FF2B5EF4-FFF2-40B4-BE49-F238E27FC236}">
                <a16:creationId xmlns:a16="http://schemas.microsoft.com/office/drawing/2014/main" id="{5ED536F1-F2EC-4A42-A900-4A0E82224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117" y="5166878"/>
            <a:ext cx="1511787" cy="1008554"/>
          </a:xfrm>
          <a:prstGeom prst="rect">
            <a:avLst/>
          </a:prstGeom>
        </p:spPr>
      </p:pic>
      <p:pic>
        <p:nvPicPr>
          <p:cNvPr id="19" name="Grafik 18" descr="Ein Bild, das Maschine, Werkzeugmaschine, Stahl, Im Haus enthält.&#10;&#10;Automatisch generierte Beschreibung">
            <a:extLst>
              <a:ext uri="{FF2B5EF4-FFF2-40B4-BE49-F238E27FC236}">
                <a16:creationId xmlns:a16="http://schemas.microsoft.com/office/drawing/2014/main" id="{85A97239-0CBE-448A-A167-09F15ECE21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6119" y="5166878"/>
            <a:ext cx="1511787" cy="1008554"/>
          </a:xfrm>
          <a:prstGeom prst="rect">
            <a:avLst/>
          </a:prstGeom>
        </p:spPr>
      </p:pic>
      <p:pic>
        <p:nvPicPr>
          <p:cNvPr id="21" name="Grafik 20" descr="Ein Bild, das Maschine, Im Haus enthält.&#10;&#10;Automatisch generierte Beschreibung">
            <a:extLst>
              <a:ext uri="{FF2B5EF4-FFF2-40B4-BE49-F238E27FC236}">
                <a16:creationId xmlns:a16="http://schemas.microsoft.com/office/drawing/2014/main" id="{D1DECA23-33C2-4B3D-B827-39BA5C7B19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3278" y="5162413"/>
            <a:ext cx="1511787" cy="1008554"/>
          </a:xfrm>
          <a:prstGeom prst="rect">
            <a:avLst/>
          </a:prstGeom>
        </p:spPr>
      </p:pic>
      <p:pic>
        <p:nvPicPr>
          <p:cNvPr id="23" name="Grafik 22" descr="Ein Bild, das Waschbecken, Zug, Im Haus, Maschine enthält.&#10;&#10;Automatisch generierte Beschreibung">
            <a:extLst>
              <a:ext uri="{FF2B5EF4-FFF2-40B4-BE49-F238E27FC236}">
                <a16:creationId xmlns:a16="http://schemas.microsoft.com/office/drawing/2014/main" id="{50433304-B065-482B-9A51-917E4DDC85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258" y="5159463"/>
            <a:ext cx="1522901" cy="1015969"/>
          </a:xfrm>
          <a:prstGeom prst="rect">
            <a:avLst/>
          </a:prstGeom>
        </p:spPr>
      </p:pic>
      <p:sp>
        <p:nvSpPr>
          <p:cNvPr id="26" name="Textfeld 25">
            <a:extLst>
              <a:ext uri="{FF2B5EF4-FFF2-40B4-BE49-F238E27FC236}">
                <a16:creationId xmlns:a16="http://schemas.microsoft.com/office/drawing/2014/main" id="{E81E5F1D-C5E8-4093-9464-A52907356C06}"/>
              </a:ext>
            </a:extLst>
          </p:cNvPr>
          <p:cNvSpPr txBox="1"/>
          <p:nvPr/>
        </p:nvSpPr>
        <p:spPr>
          <a:xfrm>
            <a:off x="10140170" y="1884786"/>
            <a:ext cx="1644220" cy="369332"/>
          </a:xfrm>
          <a:prstGeom prst="rect">
            <a:avLst/>
          </a:prstGeom>
          <a:solidFill>
            <a:schemeClr val="bg2">
              <a:lumMod val="75000"/>
            </a:schemeClr>
          </a:solidFill>
        </p:spPr>
        <p:txBody>
          <a:bodyPr wrap="square" rtlCol="0">
            <a:spAutoFit/>
          </a:bodyPr>
          <a:lstStyle/>
          <a:p>
            <a:r>
              <a:rPr lang="de-DE" dirty="0"/>
              <a:t>Startseite</a:t>
            </a:r>
          </a:p>
        </p:txBody>
      </p:sp>
    </p:spTree>
    <p:extLst>
      <p:ext uri="{BB962C8B-B14F-4D97-AF65-F5344CB8AC3E}">
        <p14:creationId xmlns:p14="http://schemas.microsoft.com/office/powerpoint/2010/main" val="197435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FCBC5-33A7-4F58-90BD-9DAE30E9C335}"/>
              </a:ext>
            </a:extLst>
          </p:cNvPr>
          <p:cNvSpPr>
            <a:spLocks noGrp="1"/>
          </p:cNvSpPr>
          <p:nvPr>
            <p:ph type="title"/>
          </p:nvPr>
        </p:nvSpPr>
        <p:spPr>
          <a:xfrm>
            <a:off x="838200" y="559764"/>
            <a:ext cx="10515600" cy="753011"/>
          </a:xfrm>
        </p:spPr>
        <p:txBody>
          <a:bodyPr>
            <a:normAutofit/>
          </a:bodyPr>
          <a:lstStyle/>
          <a:p>
            <a:r>
              <a:rPr lang="de-DE" sz="2200" b="1" dirty="0"/>
              <a:t>Ihr CNC-Lohnfertiger in Thüringen: fräsen, drehen, bohren, sägen, schweißen …</a:t>
            </a:r>
          </a:p>
        </p:txBody>
      </p:sp>
      <p:sp>
        <p:nvSpPr>
          <p:cNvPr id="3" name="Inhaltsplatzhalter 2">
            <a:extLst>
              <a:ext uri="{FF2B5EF4-FFF2-40B4-BE49-F238E27FC236}">
                <a16:creationId xmlns:a16="http://schemas.microsoft.com/office/drawing/2014/main" id="{D6E8888E-0CB1-4147-B783-39A2C4389726}"/>
              </a:ext>
            </a:extLst>
          </p:cNvPr>
          <p:cNvSpPr>
            <a:spLocks noGrp="1"/>
          </p:cNvSpPr>
          <p:nvPr>
            <p:ph idx="1"/>
          </p:nvPr>
        </p:nvSpPr>
        <p:spPr>
          <a:xfrm>
            <a:off x="939118" y="1312775"/>
            <a:ext cx="8345288" cy="4089643"/>
          </a:xfrm>
        </p:spPr>
        <p:txBody>
          <a:bodyPr>
            <a:normAutofit/>
          </a:bodyPr>
          <a:lstStyle/>
          <a:p>
            <a:r>
              <a:rPr lang="de-DE" sz="1800" dirty="0"/>
              <a:t>Wir sind ein kleines, leistungsstarkes Familienunternehmen mit Sitz in Stadtilm / Thüringen und fertigen auf modernen Maschinen anspruchsvolle, mechanische Bauteile in unserer CNC-Fertigung</a:t>
            </a:r>
          </a:p>
          <a:p>
            <a:r>
              <a:rPr lang="de-DE" sz="1800" dirty="0"/>
              <a:t>Unsere langjährigen Kunden aus verschiedenen Branchen wissen unsere Qualität, Zuverlässigkeit und Flexibilität zu schätzen</a:t>
            </a:r>
          </a:p>
          <a:p>
            <a:r>
              <a:rPr lang="de-DE" sz="1800" dirty="0"/>
              <a:t>Seit 15 Jahren fertigen wir mit unserem modernen Maschinenpark überwiegend Serienteile für unsere Kunden, aber auch Kleinserien in Stückzahlen von 50 bis 250 Stück</a:t>
            </a:r>
          </a:p>
          <a:p>
            <a:r>
              <a:rPr lang="de-DE" sz="1800" dirty="0"/>
              <a:t>Präzision, Qualität, Nachhaltigkeit und Innovation bestimmt tagtäglich unsere Arbeitsweise</a:t>
            </a:r>
          </a:p>
          <a:p>
            <a:r>
              <a:rPr lang="de-DE" sz="1800" dirty="0"/>
              <a:t>Wir bieten CNC-Fräs- und Drehteile von hoher Qualität, nach Kundenzeichnung gefertigt</a:t>
            </a:r>
          </a:p>
          <a:p>
            <a:r>
              <a:rPr lang="de-DE" sz="1800" dirty="0"/>
              <a:t>Wir bearbeiten Aluminium, Kupfer, Messing und Stahl in Legierungen nach Vorgabe</a:t>
            </a:r>
          </a:p>
        </p:txBody>
      </p:sp>
      <p:pic>
        <p:nvPicPr>
          <p:cNvPr id="4" name="Grafik 3">
            <a:extLst>
              <a:ext uri="{FF2B5EF4-FFF2-40B4-BE49-F238E27FC236}">
                <a16:creationId xmlns:a16="http://schemas.microsoft.com/office/drawing/2014/main" id="{D5B10F0C-EB2C-4085-9C5B-C41A6C25BF78}"/>
              </a:ext>
            </a:extLst>
          </p:cNvPr>
          <p:cNvPicPr>
            <a:picLocks noChangeAspect="1"/>
          </p:cNvPicPr>
          <p:nvPr/>
        </p:nvPicPr>
        <p:blipFill>
          <a:blip r:embed="rId2"/>
          <a:stretch>
            <a:fillRect/>
          </a:stretch>
        </p:blipFill>
        <p:spPr>
          <a:xfrm>
            <a:off x="9944105" y="411780"/>
            <a:ext cx="1792077" cy="1230883"/>
          </a:xfrm>
          <a:prstGeom prst="rect">
            <a:avLst/>
          </a:prstGeom>
        </p:spPr>
      </p:pic>
      <p:pic>
        <p:nvPicPr>
          <p:cNvPr id="6" name="Grafik 5" descr="Ein Bild, das Maschine, Bautechnik, Im Haus, Mikroskop enthält.&#10;&#10;Automatisch generierte Beschreibung">
            <a:extLst>
              <a:ext uri="{FF2B5EF4-FFF2-40B4-BE49-F238E27FC236}">
                <a16:creationId xmlns:a16="http://schemas.microsoft.com/office/drawing/2014/main" id="{710B4F0B-9E0A-4DE0-869E-1E4DB3F67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339" y="5422196"/>
            <a:ext cx="1604910" cy="1070679"/>
          </a:xfrm>
          <a:prstGeom prst="rect">
            <a:avLst/>
          </a:prstGeom>
        </p:spPr>
      </p:pic>
      <p:pic>
        <p:nvPicPr>
          <p:cNvPr id="8" name="Grafik 7" descr="Ein Bild, das Maschine, Werkzeugmaschine, Bautechnik, Stahl enthält.&#10;&#10;Automatisch generierte Beschreibung">
            <a:extLst>
              <a:ext uri="{FF2B5EF4-FFF2-40B4-BE49-F238E27FC236}">
                <a16:creationId xmlns:a16="http://schemas.microsoft.com/office/drawing/2014/main" id="{3209DB69-AA9B-498B-8081-F71A0F0BC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741" y="5422196"/>
            <a:ext cx="1634557" cy="1090457"/>
          </a:xfrm>
          <a:prstGeom prst="rect">
            <a:avLst/>
          </a:prstGeom>
        </p:spPr>
      </p:pic>
      <p:pic>
        <p:nvPicPr>
          <p:cNvPr id="10" name="Grafik 9" descr="Ein Bild, das Maschine, Werkzeugmaschine, Werkzeug, Gelände enthält.&#10;&#10;Automatisch generierte Beschreibung">
            <a:extLst>
              <a:ext uri="{FF2B5EF4-FFF2-40B4-BE49-F238E27FC236}">
                <a16:creationId xmlns:a16="http://schemas.microsoft.com/office/drawing/2014/main" id="{513B33CD-0479-4826-BED1-932D4B9C7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6990" y="5422196"/>
            <a:ext cx="1634557" cy="1090457"/>
          </a:xfrm>
          <a:prstGeom prst="rect">
            <a:avLst/>
          </a:prstGeom>
        </p:spPr>
      </p:pic>
      <p:pic>
        <p:nvPicPr>
          <p:cNvPr id="12" name="Grafik 11" descr="Ein Bild, das Maschine, Werkzeugmaschine, Werkzeug, Gelände enthält.&#10;&#10;Automatisch generierte Beschreibung">
            <a:extLst>
              <a:ext uri="{FF2B5EF4-FFF2-40B4-BE49-F238E27FC236}">
                <a16:creationId xmlns:a16="http://schemas.microsoft.com/office/drawing/2014/main" id="{6BCAB5CE-507A-4966-9E0A-058BC450A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239" y="5402418"/>
            <a:ext cx="1634557" cy="1090457"/>
          </a:xfrm>
          <a:prstGeom prst="rect">
            <a:avLst/>
          </a:prstGeom>
        </p:spPr>
      </p:pic>
      <p:pic>
        <p:nvPicPr>
          <p:cNvPr id="14" name="Grafik 13" descr="Ein Bild, das Maschine, Werkzeugmaschine, Nähmaschine, Im Haus enthält.&#10;&#10;Automatisch generierte Beschreibung">
            <a:extLst>
              <a:ext uri="{FF2B5EF4-FFF2-40B4-BE49-F238E27FC236}">
                <a16:creationId xmlns:a16="http://schemas.microsoft.com/office/drawing/2014/main" id="{EF5DBEC3-BEC9-4773-84F0-4968AB2C39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3488" y="5365886"/>
            <a:ext cx="1689317" cy="1126989"/>
          </a:xfrm>
          <a:prstGeom prst="rect">
            <a:avLst/>
          </a:prstGeom>
        </p:spPr>
      </p:pic>
      <p:sp>
        <p:nvSpPr>
          <p:cNvPr id="21" name="Textfeld 20">
            <a:extLst>
              <a:ext uri="{FF2B5EF4-FFF2-40B4-BE49-F238E27FC236}">
                <a16:creationId xmlns:a16="http://schemas.microsoft.com/office/drawing/2014/main" id="{B9C373B2-2383-41DB-873F-257B28C64D81}"/>
              </a:ext>
            </a:extLst>
          </p:cNvPr>
          <p:cNvSpPr txBox="1"/>
          <p:nvPr/>
        </p:nvSpPr>
        <p:spPr>
          <a:xfrm>
            <a:off x="10140170" y="2323590"/>
            <a:ext cx="1644220" cy="369332"/>
          </a:xfrm>
          <a:prstGeom prst="rect">
            <a:avLst/>
          </a:prstGeom>
          <a:solidFill>
            <a:schemeClr val="bg2">
              <a:lumMod val="75000"/>
            </a:schemeClr>
          </a:solidFill>
        </p:spPr>
        <p:txBody>
          <a:bodyPr wrap="square" rtlCol="0">
            <a:spAutoFit/>
          </a:bodyPr>
          <a:lstStyle/>
          <a:p>
            <a:r>
              <a:rPr lang="de-DE" dirty="0"/>
              <a:t>wir über uns</a:t>
            </a:r>
          </a:p>
        </p:txBody>
      </p:sp>
      <p:sp>
        <p:nvSpPr>
          <p:cNvPr id="22" name="Textfeld 21">
            <a:extLst>
              <a:ext uri="{FF2B5EF4-FFF2-40B4-BE49-F238E27FC236}">
                <a16:creationId xmlns:a16="http://schemas.microsoft.com/office/drawing/2014/main" id="{A6017D8D-1D04-4022-85BF-DE1BE36765EE}"/>
              </a:ext>
            </a:extLst>
          </p:cNvPr>
          <p:cNvSpPr txBox="1"/>
          <p:nvPr/>
        </p:nvSpPr>
        <p:spPr>
          <a:xfrm>
            <a:off x="10154078" y="2761082"/>
            <a:ext cx="1644220" cy="369332"/>
          </a:xfrm>
          <a:prstGeom prst="rect">
            <a:avLst/>
          </a:prstGeom>
          <a:solidFill>
            <a:schemeClr val="bg2"/>
          </a:solidFill>
        </p:spPr>
        <p:txBody>
          <a:bodyPr wrap="square" rtlCol="0">
            <a:spAutoFit/>
          </a:bodyPr>
          <a:lstStyle/>
          <a:p>
            <a:r>
              <a:rPr lang="de-DE" dirty="0"/>
              <a:t>Kontakt</a:t>
            </a:r>
          </a:p>
        </p:txBody>
      </p:sp>
      <p:sp>
        <p:nvSpPr>
          <p:cNvPr id="23" name="Textfeld 22">
            <a:extLst>
              <a:ext uri="{FF2B5EF4-FFF2-40B4-BE49-F238E27FC236}">
                <a16:creationId xmlns:a16="http://schemas.microsoft.com/office/drawing/2014/main" id="{D6AD9287-69FE-409E-B70C-B5C3218BDB5A}"/>
              </a:ext>
            </a:extLst>
          </p:cNvPr>
          <p:cNvSpPr txBox="1"/>
          <p:nvPr/>
        </p:nvSpPr>
        <p:spPr>
          <a:xfrm>
            <a:off x="10156116" y="3195405"/>
            <a:ext cx="1644220" cy="369332"/>
          </a:xfrm>
          <a:prstGeom prst="rect">
            <a:avLst/>
          </a:prstGeom>
          <a:solidFill>
            <a:schemeClr val="bg2"/>
          </a:solidFill>
        </p:spPr>
        <p:txBody>
          <a:bodyPr wrap="square" rtlCol="0">
            <a:spAutoFit/>
          </a:bodyPr>
          <a:lstStyle/>
          <a:p>
            <a:r>
              <a:rPr lang="de-DE" dirty="0"/>
              <a:t>Maschinenpark</a:t>
            </a:r>
          </a:p>
        </p:txBody>
      </p:sp>
      <p:sp>
        <p:nvSpPr>
          <p:cNvPr id="24" name="Textfeld 23">
            <a:extLst>
              <a:ext uri="{FF2B5EF4-FFF2-40B4-BE49-F238E27FC236}">
                <a16:creationId xmlns:a16="http://schemas.microsoft.com/office/drawing/2014/main" id="{7ADAFB34-D881-4A51-BA36-BF0A1012F00A}"/>
              </a:ext>
            </a:extLst>
          </p:cNvPr>
          <p:cNvSpPr txBox="1"/>
          <p:nvPr/>
        </p:nvSpPr>
        <p:spPr>
          <a:xfrm>
            <a:off x="10191118" y="3886223"/>
            <a:ext cx="1628561" cy="369332"/>
          </a:xfrm>
          <a:prstGeom prst="rect">
            <a:avLst/>
          </a:prstGeom>
          <a:solidFill>
            <a:schemeClr val="bg2"/>
          </a:solidFill>
        </p:spPr>
        <p:txBody>
          <a:bodyPr wrap="square" rtlCol="0">
            <a:spAutoFit/>
          </a:bodyPr>
          <a:lstStyle/>
          <a:p>
            <a:r>
              <a:rPr lang="de-DE" dirty="0"/>
              <a:t>Impressum</a:t>
            </a:r>
          </a:p>
        </p:txBody>
      </p:sp>
      <p:sp>
        <p:nvSpPr>
          <p:cNvPr id="25" name="Textfeld 24">
            <a:extLst>
              <a:ext uri="{FF2B5EF4-FFF2-40B4-BE49-F238E27FC236}">
                <a16:creationId xmlns:a16="http://schemas.microsoft.com/office/drawing/2014/main" id="{C7882668-D8D0-4702-A943-5FBC1C7888E1}"/>
              </a:ext>
            </a:extLst>
          </p:cNvPr>
          <p:cNvSpPr txBox="1"/>
          <p:nvPr/>
        </p:nvSpPr>
        <p:spPr>
          <a:xfrm>
            <a:off x="10201466" y="4326970"/>
            <a:ext cx="1609900" cy="369332"/>
          </a:xfrm>
          <a:prstGeom prst="rect">
            <a:avLst/>
          </a:prstGeom>
          <a:solidFill>
            <a:schemeClr val="bg2"/>
          </a:solidFill>
        </p:spPr>
        <p:txBody>
          <a:bodyPr wrap="square" rtlCol="0">
            <a:spAutoFit/>
          </a:bodyPr>
          <a:lstStyle/>
          <a:p>
            <a:r>
              <a:rPr lang="de-DE" dirty="0"/>
              <a:t>Datenschutz</a:t>
            </a:r>
          </a:p>
        </p:txBody>
      </p:sp>
      <p:sp>
        <p:nvSpPr>
          <p:cNvPr id="26" name="Textfeld 25">
            <a:extLst>
              <a:ext uri="{FF2B5EF4-FFF2-40B4-BE49-F238E27FC236}">
                <a16:creationId xmlns:a16="http://schemas.microsoft.com/office/drawing/2014/main" id="{EE2539DE-B720-4DAC-B443-CF4BDF327F0E}"/>
              </a:ext>
            </a:extLst>
          </p:cNvPr>
          <p:cNvSpPr txBox="1"/>
          <p:nvPr/>
        </p:nvSpPr>
        <p:spPr>
          <a:xfrm>
            <a:off x="10217412" y="4759736"/>
            <a:ext cx="1628560" cy="369332"/>
          </a:xfrm>
          <a:prstGeom prst="rect">
            <a:avLst/>
          </a:prstGeom>
          <a:solidFill>
            <a:schemeClr val="bg2"/>
          </a:solidFill>
        </p:spPr>
        <p:txBody>
          <a:bodyPr wrap="square" rtlCol="0">
            <a:spAutoFit/>
          </a:bodyPr>
          <a:lstStyle/>
          <a:p>
            <a:r>
              <a:rPr lang="de-DE" dirty="0"/>
              <a:t>AGBs</a:t>
            </a:r>
          </a:p>
        </p:txBody>
      </p:sp>
      <p:sp>
        <p:nvSpPr>
          <p:cNvPr id="27" name="Textfeld 26">
            <a:extLst>
              <a:ext uri="{FF2B5EF4-FFF2-40B4-BE49-F238E27FC236}">
                <a16:creationId xmlns:a16="http://schemas.microsoft.com/office/drawing/2014/main" id="{3E1242B5-2F60-49F5-A2A3-4403623CCBF6}"/>
              </a:ext>
            </a:extLst>
          </p:cNvPr>
          <p:cNvSpPr txBox="1"/>
          <p:nvPr/>
        </p:nvSpPr>
        <p:spPr>
          <a:xfrm>
            <a:off x="10140170" y="1884786"/>
            <a:ext cx="1644220" cy="369332"/>
          </a:xfrm>
          <a:prstGeom prst="rect">
            <a:avLst/>
          </a:prstGeom>
          <a:solidFill>
            <a:schemeClr val="bg2"/>
          </a:solidFill>
        </p:spPr>
        <p:txBody>
          <a:bodyPr wrap="square" rtlCol="0">
            <a:spAutoFit/>
          </a:bodyPr>
          <a:lstStyle/>
          <a:p>
            <a:r>
              <a:rPr lang="de-DE" dirty="0"/>
              <a:t>Startseite</a:t>
            </a:r>
          </a:p>
        </p:txBody>
      </p:sp>
    </p:spTree>
    <p:extLst>
      <p:ext uri="{BB962C8B-B14F-4D97-AF65-F5344CB8AC3E}">
        <p14:creationId xmlns:p14="http://schemas.microsoft.com/office/powerpoint/2010/main" val="206064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80981-1834-47E4-8BC3-F791A4507A6D}"/>
              </a:ext>
            </a:extLst>
          </p:cNvPr>
          <p:cNvSpPr>
            <a:spLocks noGrp="1"/>
          </p:cNvSpPr>
          <p:nvPr>
            <p:ph type="title"/>
          </p:nvPr>
        </p:nvSpPr>
        <p:spPr>
          <a:xfrm>
            <a:off x="755073" y="637825"/>
            <a:ext cx="10515600" cy="778791"/>
          </a:xfrm>
        </p:spPr>
        <p:txBody>
          <a:bodyPr>
            <a:normAutofit/>
          </a:bodyPr>
          <a:lstStyle/>
          <a:p>
            <a:r>
              <a:rPr lang="de-DE" sz="2200" dirty="0"/>
              <a:t>Ihr CNC-Lohnfertiger in Thüringen: fräsen, drehen, bohren, sägen, schweißen </a:t>
            </a:r>
            <a:r>
              <a:rPr lang="de-DE" sz="2400" dirty="0"/>
              <a:t>…</a:t>
            </a:r>
            <a:br>
              <a:rPr lang="de-DE" sz="2400" dirty="0"/>
            </a:br>
            <a:endParaRPr lang="de-DE" sz="2400" dirty="0"/>
          </a:p>
        </p:txBody>
      </p:sp>
      <p:pic>
        <p:nvPicPr>
          <p:cNvPr id="4" name="Grafik 3">
            <a:extLst>
              <a:ext uri="{FF2B5EF4-FFF2-40B4-BE49-F238E27FC236}">
                <a16:creationId xmlns:a16="http://schemas.microsoft.com/office/drawing/2014/main" id="{F9688B38-7514-4A1D-BD0D-0C78FE9CB44D}"/>
              </a:ext>
            </a:extLst>
          </p:cNvPr>
          <p:cNvPicPr>
            <a:picLocks noChangeAspect="1"/>
          </p:cNvPicPr>
          <p:nvPr/>
        </p:nvPicPr>
        <p:blipFill>
          <a:blip r:embed="rId2"/>
          <a:stretch>
            <a:fillRect/>
          </a:stretch>
        </p:blipFill>
        <p:spPr>
          <a:xfrm>
            <a:off x="9944105" y="411780"/>
            <a:ext cx="1792077" cy="1230883"/>
          </a:xfrm>
          <a:prstGeom prst="rect">
            <a:avLst/>
          </a:prstGeom>
        </p:spPr>
      </p:pic>
      <p:sp>
        <p:nvSpPr>
          <p:cNvPr id="11" name="Textfeld 10">
            <a:extLst>
              <a:ext uri="{FF2B5EF4-FFF2-40B4-BE49-F238E27FC236}">
                <a16:creationId xmlns:a16="http://schemas.microsoft.com/office/drawing/2014/main" id="{12125997-BB4A-45FE-B8A2-28697DD0A567}"/>
              </a:ext>
            </a:extLst>
          </p:cNvPr>
          <p:cNvSpPr txBox="1"/>
          <p:nvPr/>
        </p:nvSpPr>
        <p:spPr>
          <a:xfrm>
            <a:off x="10140170" y="2332921"/>
            <a:ext cx="1644220" cy="369332"/>
          </a:xfrm>
          <a:prstGeom prst="rect">
            <a:avLst/>
          </a:prstGeom>
          <a:solidFill>
            <a:schemeClr val="bg2"/>
          </a:solidFill>
        </p:spPr>
        <p:txBody>
          <a:bodyPr wrap="square" rtlCol="0">
            <a:spAutoFit/>
          </a:bodyPr>
          <a:lstStyle/>
          <a:p>
            <a:r>
              <a:rPr lang="de-DE" dirty="0"/>
              <a:t>wir über uns</a:t>
            </a:r>
          </a:p>
        </p:txBody>
      </p:sp>
      <p:sp>
        <p:nvSpPr>
          <p:cNvPr id="12" name="Textfeld 11">
            <a:extLst>
              <a:ext uri="{FF2B5EF4-FFF2-40B4-BE49-F238E27FC236}">
                <a16:creationId xmlns:a16="http://schemas.microsoft.com/office/drawing/2014/main" id="{463281F2-7CFE-4EDA-BDC9-BE8D6297BB93}"/>
              </a:ext>
            </a:extLst>
          </p:cNvPr>
          <p:cNvSpPr txBox="1"/>
          <p:nvPr/>
        </p:nvSpPr>
        <p:spPr>
          <a:xfrm>
            <a:off x="10154078" y="2798406"/>
            <a:ext cx="1644220" cy="369332"/>
          </a:xfrm>
          <a:prstGeom prst="rect">
            <a:avLst/>
          </a:prstGeom>
          <a:solidFill>
            <a:schemeClr val="bg2">
              <a:lumMod val="75000"/>
            </a:schemeClr>
          </a:solidFill>
        </p:spPr>
        <p:txBody>
          <a:bodyPr wrap="square" rtlCol="0">
            <a:spAutoFit/>
          </a:bodyPr>
          <a:lstStyle/>
          <a:p>
            <a:r>
              <a:rPr lang="de-DE" dirty="0"/>
              <a:t>Kontakt</a:t>
            </a:r>
          </a:p>
        </p:txBody>
      </p:sp>
      <p:sp>
        <p:nvSpPr>
          <p:cNvPr id="13" name="Textfeld 12">
            <a:extLst>
              <a:ext uri="{FF2B5EF4-FFF2-40B4-BE49-F238E27FC236}">
                <a16:creationId xmlns:a16="http://schemas.microsoft.com/office/drawing/2014/main" id="{DC4D8D90-863C-4A76-9898-EDF70E53130F}"/>
              </a:ext>
            </a:extLst>
          </p:cNvPr>
          <p:cNvSpPr txBox="1"/>
          <p:nvPr/>
        </p:nvSpPr>
        <p:spPr>
          <a:xfrm>
            <a:off x="10156116" y="3223398"/>
            <a:ext cx="1644220" cy="369332"/>
          </a:xfrm>
          <a:prstGeom prst="rect">
            <a:avLst/>
          </a:prstGeom>
          <a:solidFill>
            <a:schemeClr val="bg2"/>
          </a:solidFill>
        </p:spPr>
        <p:txBody>
          <a:bodyPr wrap="square" rtlCol="0">
            <a:spAutoFit/>
          </a:bodyPr>
          <a:lstStyle/>
          <a:p>
            <a:r>
              <a:rPr lang="de-DE" dirty="0"/>
              <a:t>Maschinenpark</a:t>
            </a:r>
          </a:p>
        </p:txBody>
      </p:sp>
      <p:sp>
        <p:nvSpPr>
          <p:cNvPr id="14" name="Textfeld 13">
            <a:extLst>
              <a:ext uri="{FF2B5EF4-FFF2-40B4-BE49-F238E27FC236}">
                <a16:creationId xmlns:a16="http://schemas.microsoft.com/office/drawing/2014/main" id="{6257C50D-F0E7-475A-89BB-FD36E0E7CB30}"/>
              </a:ext>
            </a:extLst>
          </p:cNvPr>
          <p:cNvSpPr txBox="1"/>
          <p:nvPr/>
        </p:nvSpPr>
        <p:spPr>
          <a:xfrm>
            <a:off x="10191118" y="3886223"/>
            <a:ext cx="1628561" cy="369332"/>
          </a:xfrm>
          <a:prstGeom prst="rect">
            <a:avLst/>
          </a:prstGeom>
          <a:solidFill>
            <a:schemeClr val="bg2"/>
          </a:solidFill>
        </p:spPr>
        <p:txBody>
          <a:bodyPr wrap="square" rtlCol="0">
            <a:spAutoFit/>
          </a:bodyPr>
          <a:lstStyle/>
          <a:p>
            <a:r>
              <a:rPr lang="de-DE" dirty="0"/>
              <a:t>Impressum</a:t>
            </a:r>
          </a:p>
        </p:txBody>
      </p:sp>
      <p:sp>
        <p:nvSpPr>
          <p:cNvPr id="15" name="Textfeld 14">
            <a:extLst>
              <a:ext uri="{FF2B5EF4-FFF2-40B4-BE49-F238E27FC236}">
                <a16:creationId xmlns:a16="http://schemas.microsoft.com/office/drawing/2014/main" id="{97D1641E-ACAD-4F3C-B44A-E2DA4B2379C3}"/>
              </a:ext>
            </a:extLst>
          </p:cNvPr>
          <p:cNvSpPr txBox="1"/>
          <p:nvPr/>
        </p:nvSpPr>
        <p:spPr>
          <a:xfrm>
            <a:off x="10201466" y="4326970"/>
            <a:ext cx="1609900" cy="369332"/>
          </a:xfrm>
          <a:prstGeom prst="rect">
            <a:avLst/>
          </a:prstGeom>
          <a:solidFill>
            <a:schemeClr val="bg2"/>
          </a:solidFill>
        </p:spPr>
        <p:txBody>
          <a:bodyPr wrap="square" rtlCol="0">
            <a:spAutoFit/>
          </a:bodyPr>
          <a:lstStyle/>
          <a:p>
            <a:r>
              <a:rPr lang="de-DE" dirty="0"/>
              <a:t>Datenschutz</a:t>
            </a:r>
          </a:p>
        </p:txBody>
      </p:sp>
      <p:sp>
        <p:nvSpPr>
          <p:cNvPr id="16" name="Textfeld 15">
            <a:extLst>
              <a:ext uri="{FF2B5EF4-FFF2-40B4-BE49-F238E27FC236}">
                <a16:creationId xmlns:a16="http://schemas.microsoft.com/office/drawing/2014/main" id="{428E5B37-0B2C-4AAB-8146-8ADD7C182831}"/>
              </a:ext>
            </a:extLst>
          </p:cNvPr>
          <p:cNvSpPr txBox="1"/>
          <p:nvPr/>
        </p:nvSpPr>
        <p:spPr>
          <a:xfrm>
            <a:off x="10217412" y="4759736"/>
            <a:ext cx="1628560" cy="369332"/>
          </a:xfrm>
          <a:prstGeom prst="rect">
            <a:avLst/>
          </a:prstGeom>
          <a:solidFill>
            <a:schemeClr val="bg2"/>
          </a:solidFill>
        </p:spPr>
        <p:txBody>
          <a:bodyPr wrap="square" rtlCol="0">
            <a:spAutoFit/>
          </a:bodyPr>
          <a:lstStyle/>
          <a:p>
            <a:r>
              <a:rPr lang="de-DE" dirty="0"/>
              <a:t>AGBs</a:t>
            </a:r>
          </a:p>
        </p:txBody>
      </p:sp>
      <p:sp>
        <p:nvSpPr>
          <p:cNvPr id="18" name="Textfeld 17">
            <a:extLst>
              <a:ext uri="{FF2B5EF4-FFF2-40B4-BE49-F238E27FC236}">
                <a16:creationId xmlns:a16="http://schemas.microsoft.com/office/drawing/2014/main" id="{04578800-B598-41B7-AB8A-6AFD03FE257F}"/>
              </a:ext>
            </a:extLst>
          </p:cNvPr>
          <p:cNvSpPr txBox="1"/>
          <p:nvPr/>
        </p:nvSpPr>
        <p:spPr>
          <a:xfrm>
            <a:off x="801728" y="1318198"/>
            <a:ext cx="3648269" cy="369332"/>
          </a:xfrm>
          <a:prstGeom prst="rect">
            <a:avLst/>
          </a:prstGeom>
          <a:noFill/>
        </p:spPr>
        <p:txBody>
          <a:bodyPr wrap="square" rtlCol="0">
            <a:spAutoFit/>
          </a:bodyPr>
          <a:lstStyle/>
          <a:p>
            <a:r>
              <a:rPr lang="de-DE" b="1" dirty="0"/>
              <a:t>KONTAKT</a:t>
            </a:r>
            <a:r>
              <a:rPr lang="de-DE" dirty="0"/>
              <a:t>:</a:t>
            </a:r>
          </a:p>
        </p:txBody>
      </p:sp>
      <p:sp>
        <p:nvSpPr>
          <p:cNvPr id="19" name="Textfeld 18">
            <a:extLst>
              <a:ext uri="{FF2B5EF4-FFF2-40B4-BE49-F238E27FC236}">
                <a16:creationId xmlns:a16="http://schemas.microsoft.com/office/drawing/2014/main" id="{9C704A66-4957-414E-8F32-9A7A0BE9C310}"/>
              </a:ext>
            </a:extLst>
          </p:cNvPr>
          <p:cNvSpPr txBox="1"/>
          <p:nvPr/>
        </p:nvSpPr>
        <p:spPr>
          <a:xfrm>
            <a:off x="802430" y="2090057"/>
            <a:ext cx="2509935" cy="369332"/>
          </a:xfrm>
          <a:prstGeom prst="rect">
            <a:avLst/>
          </a:prstGeom>
          <a:noFill/>
        </p:spPr>
        <p:txBody>
          <a:bodyPr wrap="square" rtlCol="0">
            <a:spAutoFit/>
          </a:bodyPr>
          <a:lstStyle/>
          <a:p>
            <a:r>
              <a:rPr lang="de-DE" dirty="0"/>
              <a:t>Ansprechpartner</a:t>
            </a:r>
          </a:p>
        </p:txBody>
      </p:sp>
      <p:sp>
        <p:nvSpPr>
          <p:cNvPr id="20" name="Textfeld 19">
            <a:extLst>
              <a:ext uri="{FF2B5EF4-FFF2-40B4-BE49-F238E27FC236}">
                <a16:creationId xmlns:a16="http://schemas.microsoft.com/office/drawing/2014/main" id="{EE111232-7877-40FE-8467-808D71779C54}"/>
              </a:ext>
            </a:extLst>
          </p:cNvPr>
          <p:cNvSpPr txBox="1"/>
          <p:nvPr/>
        </p:nvSpPr>
        <p:spPr>
          <a:xfrm>
            <a:off x="802430" y="1760444"/>
            <a:ext cx="2452395" cy="369332"/>
          </a:xfrm>
          <a:prstGeom prst="rect">
            <a:avLst/>
          </a:prstGeom>
          <a:noFill/>
        </p:spPr>
        <p:txBody>
          <a:bodyPr wrap="square" rtlCol="0">
            <a:spAutoFit/>
          </a:bodyPr>
          <a:lstStyle/>
          <a:p>
            <a:r>
              <a:rPr lang="de-DE" dirty="0"/>
              <a:t>Unternehmen</a:t>
            </a:r>
          </a:p>
        </p:txBody>
      </p:sp>
      <p:sp>
        <p:nvSpPr>
          <p:cNvPr id="21" name="Textfeld 20">
            <a:extLst>
              <a:ext uri="{FF2B5EF4-FFF2-40B4-BE49-F238E27FC236}">
                <a16:creationId xmlns:a16="http://schemas.microsoft.com/office/drawing/2014/main" id="{D47AA34F-FECC-47D9-94BD-2E4220BB862F}"/>
              </a:ext>
            </a:extLst>
          </p:cNvPr>
          <p:cNvSpPr txBox="1"/>
          <p:nvPr/>
        </p:nvSpPr>
        <p:spPr>
          <a:xfrm>
            <a:off x="819529" y="2442759"/>
            <a:ext cx="2416629" cy="369332"/>
          </a:xfrm>
          <a:prstGeom prst="rect">
            <a:avLst/>
          </a:prstGeom>
          <a:noFill/>
        </p:spPr>
        <p:txBody>
          <a:bodyPr wrap="square" rtlCol="0">
            <a:spAutoFit/>
          </a:bodyPr>
          <a:lstStyle/>
          <a:p>
            <a:r>
              <a:rPr lang="de-DE" dirty="0"/>
              <a:t>Straße</a:t>
            </a:r>
          </a:p>
        </p:txBody>
      </p:sp>
      <p:sp>
        <p:nvSpPr>
          <p:cNvPr id="22" name="Textfeld 21">
            <a:extLst>
              <a:ext uri="{FF2B5EF4-FFF2-40B4-BE49-F238E27FC236}">
                <a16:creationId xmlns:a16="http://schemas.microsoft.com/office/drawing/2014/main" id="{4C9B0804-9307-4D13-965F-E18623F227F6}"/>
              </a:ext>
            </a:extLst>
          </p:cNvPr>
          <p:cNvSpPr txBox="1"/>
          <p:nvPr/>
        </p:nvSpPr>
        <p:spPr>
          <a:xfrm>
            <a:off x="830420" y="2803941"/>
            <a:ext cx="2416629" cy="369332"/>
          </a:xfrm>
          <a:prstGeom prst="rect">
            <a:avLst/>
          </a:prstGeom>
          <a:noFill/>
        </p:spPr>
        <p:txBody>
          <a:bodyPr wrap="square" rtlCol="0">
            <a:spAutoFit/>
          </a:bodyPr>
          <a:lstStyle/>
          <a:p>
            <a:r>
              <a:rPr lang="de-DE" dirty="0"/>
              <a:t>Ort</a:t>
            </a:r>
          </a:p>
        </p:txBody>
      </p:sp>
      <p:sp>
        <p:nvSpPr>
          <p:cNvPr id="23" name="Textfeld 22">
            <a:extLst>
              <a:ext uri="{FF2B5EF4-FFF2-40B4-BE49-F238E27FC236}">
                <a16:creationId xmlns:a16="http://schemas.microsoft.com/office/drawing/2014/main" id="{EEF5C3A5-DF26-4313-8081-AD6271025FEB}"/>
              </a:ext>
            </a:extLst>
          </p:cNvPr>
          <p:cNvSpPr txBox="1"/>
          <p:nvPr/>
        </p:nvSpPr>
        <p:spPr>
          <a:xfrm>
            <a:off x="838196" y="3315396"/>
            <a:ext cx="2416629" cy="369332"/>
          </a:xfrm>
          <a:prstGeom prst="rect">
            <a:avLst/>
          </a:prstGeom>
          <a:noFill/>
        </p:spPr>
        <p:txBody>
          <a:bodyPr wrap="square" rtlCol="0">
            <a:spAutoFit/>
          </a:bodyPr>
          <a:lstStyle/>
          <a:p>
            <a:r>
              <a:rPr lang="de-DE" b="1" dirty="0"/>
              <a:t>Ihre Nachricht an uns :</a:t>
            </a:r>
          </a:p>
        </p:txBody>
      </p:sp>
      <p:sp>
        <p:nvSpPr>
          <p:cNvPr id="26" name="Textfeld 25">
            <a:extLst>
              <a:ext uri="{FF2B5EF4-FFF2-40B4-BE49-F238E27FC236}">
                <a16:creationId xmlns:a16="http://schemas.microsoft.com/office/drawing/2014/main" id="{A87BFFF9-FBB2-4110-B7F5-9523BFE44082}"/>
              </a:ext>
            </a:extLst>
          </p:cNvPr>
          <p:cNvSpPr txBox="1"/>
          <p:nvPr/>
        </p:nvSpPr>
        <p:spPr>
          <a:xfrm>
            <a:off x="914396" y="3708934"/>
            <a:ext cx="8854751" cy="2178675"/>
          </a:xfrm>
          <a:prstGeom prst="rect">
            <a:avLst/>
          </a:prstGeom>
          <a:solidFill>
            <a:schemeClr val="bg2"/>
          </a:solidFill>
        </p:spPr>
        <p:txBody>
          <a:bodyPr wrap="square" rtlCol="0">
            <a:spAutoFit/>
          </a:bodyPr>
          <a:lstStyle/>
          <a:p>
            <a:endParaRPr lang="de-DE" dirty="0"/>
          </a:p>
        </p:txBody>
      </p:sp>
      <p:sp>
        <p:nvSpPr>
          <p:cNvPr id="27" name="Textfeld 26">
            <a:extLst>
              <a:ext uri="{FF2B5EF4-FFF2-40B4-BE49-F238E27FC236}">
                <a16:creationId xmlns:a16="http://schemas.microsoft.com/office/drawing/2014/main" id="{0781AA4B-70F2-498B-B726-66645ACF0E5A}"/>
              </a:ext>
            </a:extLst>
          </p:cNvPr>
          <p:cNvSpPr txBox="1"/>
          <p:nvPr/>
        </p:nvSpPr>
        <p:spPr>
          <a:xfrm>
            <a:off x="914396" y="6064898"/>
            <a:ext cx="3694926" cy="369332"/>
          </a:xfrm>
          <a:prstGeom prst="rect">
            <a:avLst/>
          </a:prstGeom>
          <a:noFill/>
        </p:spPr>
        <p:txBody>
          <a:bodyPr wrap="square" rtlCol="0">
            <a:spAutoFit/>
          </a:bodyPr>
          <a:lstStyle/>
          <a:p>
            <a:r>
              <a:rPr lang="de-DE" dirty="0"/>
              <a:t>Bitte fügen Sie Ihre Anhänge hier ein:</a:t>
            </a:r>
          </a:p>
        </p:txBody>
      </p:sp>
      <p:sp>
        <p:nvSpPr>
          <p:cNvPr id="28" name="Textfeld 27">
            <a:extLst>
              <a:ext uri="{FF2B5EF4-FFF2-40B4-BE49-F238E27FC236}">
                <a16:creationId xmlns:a16="http://schemas.microsoft.com/office/drawing/2014/main" id="{8ADC7FB9-3A26-45F6-8996-A31AD916C564}"/>
              </a:ext>
            </a:extLst>
          </p:cNvPr>
          <p:cNvSpPr txBox="1"/>
          <p:nvPr/>
        </p:nvSpPr>
        <p:spPr>
          <a:xfrm>
            <a:off x="4693298" y="6064898"/>
            <a:ext cx="1912775" cy="369332"/>
          </a:xfrm>
          <a:prstGeom prst="rect">
            <a:avLst/>
          </a:prstGeom>
          <a:noFill/>
          <a:ln>
            <a:solidFill>
              <a:schemeClr val="bg2">
                <a:lumMod val="50000"/>
              </a:schemeClr>
            </a:solidFill>
          </a:ln>
        </p:spPr>
        <p:txBody>
          <a:bodyPr wrap="square" rtlCol="0">
            <a:spAutoFit/>
          </a:bodyPr>
          <a:lstStyle/>
          <a:p>
            <a:endParaRPr lang="de-DE" dirty="0"/>
          </a:p>
        </p:txBody>
      </p:sp>
      <p:sp>
        <p:nvSpPr>
          <p:cNvPr id="29" name="Textfeld 28">
            <a:extLst>
              <a:ext uri="{FF2B5EF4-FFF2-40B4-BE49-F238E27FC236}">
                <a16:creationId xmlns:a16="http://schemas.microsoft.com/office/drawing/2014/main" id="{3DDC9D75-CCA1-4266-8EF2-7ADEB221976B}"/>
              </a:ext>
            </a:extLst>
          </p:cNvPr>
          <p:cNvSpPr txBox="1"/>
          <p:nvPr/>
        </p:nvSpPr>
        <p:spPr>
          <a:xfrm>
            <a:off x="6991734" y="6053938"/>
            <a:ext cx="1135224" cy="369332"/>
          </a:xfrm>
          <a:prstGeom prst="rect">
            <a:avLst/>
          </a:prstGeom>
          <a:solidFill>
            <a:schemeClr val="accent5">
              <a:lumMod val="60000"/>
              <a:lumOff val="40000"/>
            </a:schemeClr>
          </a:solidFill>
          <a:ln>
            <a:solidFill>
              <a:schemeClr val="bg2">
                <a:lumMod val="50000"/>
              </a:schemeClr>
            </a:solidFill>
          </a:ln>
        </p:spPr>
        <p:txBody>
          <a:bodyPr wrap="square" rtlCol="0">
            <a:spAutoFit/>
          </a:bodyPr>
          <a:lstStyle/>
          <a:p>
            <a:r>
              <a:rPr lang="de-DE" dirty="0"/>
              <a:t>senden</a:t>
            </a:r>
          </a:p>
        </p:txBody>
      </p:sp>
      <p:sp>
        <p:nvSpPr>
          <p:cNvPr id="32" name="Textfeld 31">
            <a:extLst>
              <a:ext uri="{FF2B5EF4-FFF2-40B4-BE49-F238E27FC236}">
                <a16:creationId xmlns:a16="http://schemas.microsoft.com/office/drawing/2014/main" id="{E3954482-D581-4120-A04A-2587B9786B41}"/>
              </a:ext>
            </a:extLst>
          </p:cNvPr>
          <p:cNvSpPr txBox="1"/>
          <p:nvPr/>
        </p:nvSpPr>
        <p:spPr>
          <a:xfrm>
            <a:off x="3312365" y="1760444"/>
            <a:ext cx="4030827" cy="369332"/>
          </a:xfrm>
          <a:prstGeom prst="rect">
            <a:avLst/>
          </a:prstGeom>
          <a:noFill/>
        </p:spPr>
        <p:txBody>
          <a:bodyPr wrap="square" rtlCol="0">
            <a:spAutoFit/>
          </a:bodyPr>
          <a:lstStyle/>
          <a:p>
            <a:endParaRPr lang="de-DE" dirty="0"/>
          </a:p>
        </p:txBody>
      </p:sp>
      <p:sp>
        <p:nvSpPr>
          <p:cNvPr id="33" name="Textfeld 32">
            <a:extLst>
              <a:ext uri="{FF2B5EF4-FFF2-40B4-BE49-F238E27FC236}">
                <a16:creationId xmlns:a16="http://schemas.microsoft.com/office/drawing/2014/main" id="{B362D8BA-E11A-41C8-A5E5-CD55D503249A}"/>
              </a:ext>
            </a:extLst>
          </p:cNvPr>
          <p:cNvSpPr txBox="1"/>
          <p:nvPr/>
        </p:nvSpPr>
        <p:spPr>
          <a:xfrm>
            <a:off x="3464765" y="1912844"/>
            <a:ext cx="4030827" cy="369332"/>
          </a:xfrm>
          <a:prstGeom prst="rect">
            <a:avLst/>
          </a:prstGeom>
          <a:noFill/>
        </p:spPr>
        <p:txBody>
          <a:bodyPr wrap="square" rtlCol="0">
            <a:spAutoFit/>
          </a:bodyPr>
          <a:lstStyle/>
          <a:p>
            <a:endParaRPr lang="de-DE" dirty="0"/>
          </a:p>
        </p:txBody>
      </p:sp>
      <p:sp>
        <p:nvSpPr>
          <p:cNvPr id="34" name="Textfeld 33">
            <a:extLst>
              <a:ext uri="{FF2B5EF4-FFF2-40B4-BE49-F238E27FC236}">
                <a16:creationId xmlns:a16="http://schemas.microsoft.com/office/drawing/2014/main" id="{8649C846-0B5B-479E-AD07-4A88D8337832}"/>
              </a:ext>
            </a:extLst>
          </p:cNvPr>
          <p:cNvSpPr txBox="1"/>
          <p:nvPr/>
        </p:nvSpPr>
        <p:spPr>
          <a:xfrm>
            <a:off x="2761859" y="1616980"/>
            <a:ext cx="4030827" cy="369332"/>
          </a:xfrm>
          <a:prstGeom prst="rect">
            <a:avLst/>
          </a:prstGeom>
          <a:solidFill>
            <a:schemeClr val="bg2"/>
          </a:solidFill>
          <a:ln>
            <a:solidFill>
              <a:schemeClr val="bg2"/>
            </a:solidFill>
          </a:ln>
        </p:spPr>
        <p:txBody>
          <a:bodyPr wrap="square" rtlCol="0">
            <a:spAutoFit/>
          </a:bodyPr>
          <a:lstStyle/>
          <a:p>
            <a:endParaRPr lang="de-DE" dirty="0"/>
          </a:p>
        </p:txBody>
      </p:sp>
      <p:sp>
        <p:nvSpPr>
          <p:cNvPr id="35" name="Textfeld 34">
            <a:extLst>
              <a:ext uri="{FF2B5EF4-FFF2-40B4-BE49-F238E27FC236}">
                <a16:creationId xmlns:a16="http://schemas.microsoft.com/office/drawing/2014/main" id="{7BCC0D42-5870-438B-B254-5F1F2DA012FD}"/>
              </a:ext>
            </a:extLst>
          </p:cNvPr>
          <p:cNvSpPr txBox="1"/>
          <p:nvPr/>
        </p:nvSpPr>
        <p:spPr>
          <a:xfrm>
            <a:off x="2761859" y="2021319"/>
            <a:ext cx="4030827" cy="369332"/>
          </a:xfrm>
          <a:prstGeom prst="rect">
            <a:avLst/>
          </a:prstGeom>
          <a:solidFill>
            <a:schemeClr val="bg2"/>
          </a:solidFill>
          <a:ln>
            <a:solidFill>
              <a:schemeClr val="bg2"/>
            </a:solidFill>
          </a:ln>
        </p:spPr>
        <p:txBody>
          <a:bodyPr wrap="square" rtlCol="0">
            <a:spAutoFit/>
          </a:bodyPr>
          <a:lstStyle/>
          <a:p>
            <a:endParaRPr lang="de-DE" dirty="0"/>
          </a:p>
        </p:txBody>
      </p:sp>
      <p:sp>
        <p:nvSpPr>
          <p:cNvPr id="36" name="Textfeld 35">
            <a:extLst>
              <a:ext uri="{FF2B5EF4-FFF2-40B4-BE49-F238E27FC236}">
                <a16:creationId xmlns:a16="http://schemas.microsoft.com/office/drawing/2014/main" id="{D84721CA-9320-499C-B25E-2B7B5C75C8C6}"/>
              </a:ext>
            </a:extLst>
          </p:cNvPr>
          <p:cNvSpPr txBox="1"/>
          <p:nvPr/>
        </p:nvSpPr>
        <p:spPr>
          <a:xfrm>
            <a:off x="2761858" y="2423169"/>
            <a:ext cx="4030827" cy="369332"/>
          </a:xfrm>
          <a:prstGeom prst="rect">
            <a:avLst/>
          </a:prstGeom>
          <a:solidFill>
            <a:schemeClr val="bg2"/>
          </a:solidFill>
          <a:ln>
            <a:solidFill>
              <a:schemeClr val="bg2"/>
            </a:solidFill>
          </a:ln>
        </p:spPr>
        <p:txBody>
          <a:bodyPr wrap="square" rtlCol="0">
            <a:spAutoFit/>
          </a:bodyPr>
          <a:lstStyle/>
          <a:p>
            <a:endParaRPr lang="de-DE" dirty="0"/>
          </a:p>
        </p:txBody>
      </p:sp>
      <p:sp>
        <p:nvSpPr>
          <p:cNvPr id="37" name="Textfeld 36">
            <a:extLst>
              <a:ext uri="{FF2B5EF4-FFF2-40B4-BE49-F238E27FC236}">
                <a16:creationId xmlns:a16="http://schemas.microsoft.com/office/drawing/2014/main" id="{920264E0-47F0-4350-87F0-DF8CDF58B804}"/>
              </a:ext>
            </a:extLst>
          </p:cNvPr>
          <p:cNvSpPr txBox="1"/>
          <p:nvPr/>
        </p:nvSpPr>
        <p:spPr>
          <a:xfrm>
            <a:off x="2761863" y="2830668"/>
            <a:ext cx="4030827" cy="369332"/>
          </a:xfrm>
          <a:prstGeom prst="rect">
            <a:avLst/>
          </a:prstGeom>
          <a:solidFill>
            <a:schemeClr val="bg2"/>
          </a:solidFill>
          <a:ln>
            <a:solidFill>
              <a:schemeClr val="bg2"/>
            </a:solidFill>
          </a:ln>
        </p:spPr>
        <p:txBody>
          <a:bodyPr wrap="square" rtlCol="0">
            <a:spAutoFit/>
          </a:bodyPr>
          <a:lstStyle/>
          <a:p>
            <a:endParaRPr lang="de-DE" dirty="0"/>
          </a:p>
        </p:txBody>
      </p:sp>
      <p:sp>
        <p:nvSpPr>
          <p:cNvPr id="38" name="Textfeld 37">
            <a:extLst>
              <a:ext uri="{FF2B5EF4-FFF2-40B4-BE49-F238E27FC236}">
                <a16:creationId xmlns:a16="http://schemas.microsoft.com/office/drawing/2014/main" id="{C679D6D8-BAEA-42EE-A2E4-EAE8C5AD090B}"/>
              </a:ext>
            </a:extLst>
          </p:cNvPr>
          <p:cNvSpPr txBox="1"/>
          <p:nvPr/>
        </p:nvSpPr>
        <p:spPr>
          <a:xfrm>
            <a:off x="10140170" y="1884786"/>
            <a:ext cx="1644220" cy="369332"/>
          </a:xfrm>
          <a:prstGeom prst="rect">
            <a:avLst/>
          </a:prstGeom>
          <a:solidFill>
            <a:schemeClr val="bg2"/>
          </a:solidFill>
        </p:spPr>
        <p:txBody>
          <a:bodyPr wrap="square" rtlCol="0">
            <a:spAutoFit/>
          </a:bodyPr>
          <a:lstStyle/>
          <a:p>
            <a:r>
              <a:rPr lang="de-DE" dirty="0"/>
              <a:t>Startseite</a:t>
            </a:r>
          </a:p>
        </p:txBody>
      </p:sp>
    </p:spTree>
    <p:extLst>
      <p:ext uri="{BB962C8B-B14F-4D97-AF65-F5344CB8AC3E}">
        <p14:creationId xmlns:p14="http://schemas.microsoft.com/office/powerpoint/2010/main" val="242135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BFEE9-1DA8-4F78-B24F-8702219D1D1A}"/>
              </a:ext>
            </a:extLst>
          </p:cNvPr>
          <p:cNvSpPr>
            <a:spLocks noGrp="1"/>
          </p:cNvSpPr>
          <p:nvPr>
            <p:ph type="title"/>
          </p:nvPr>
        </p:nvSpPr>
        <p:spPr/>
        <p:txBody>
          <a:bodyPr>
            <a:normAutofit/>
          </a:bodyPr>
          <a:lstStyle/>
          <a:p>
            <a:r>
              <a:rPr lang="de-DE" sz="2200" dirty="0"/>
              <a:t>Ihr CNC-Lohnfertiger in Thüringen: fräsen, drehen, bohren, sägen, schweißen </a:t>
            </a:r>
            <a:r>
              <a:rPr lang="de-DE" sz="2400" dirty="0"/>
              <a:t>…</a:t>
            </a:r>
          </a:p>
        </p:txBody>
      </p:sp>
      <p:pic>
        <p:nvPicPr>
          <p:cNvPr id="4" name="Grafik 3">
            <a:extLst>
              <a:ext uri="{FF2B5EF4-FFF2-40B4-BE49-F238E27FC236}">
                <a16:creationId xmlns:a16="http://schemas.microsoft.com/office/drawing/2014/main" id="{1F56BAF8-1623-4D4A-A3A8-DFA1C780C67B}"/>
              </a:ext>
            </a:extLst>
          </p:cNvPr>
          <p:cNvPicPr>
            <a:picLocks noChangeAspect="1"/>
          </p:cNvPicPr>
          <p:nvPr/>
        </p:nvPicPr>
        <p:blipFill>
          <a:blip r:embed="rId2"/>
          <a:stretch>
            <a:fillRect/>
          </a:stretch>
        </p:blipFill>
        <p:spPr>
          <a:xfrm>
            <a:off x="9944105" y="411780"/>
            <a:ext cx="1792077" cy="1230883"/>
          </a:xfrm>
          <a:prstGeom prst="rect">
            <a:avLst/>
          </a:prstGeom>
        </p:spPr>
      </p:pic>
      <p:sp>
        <p:nvSpPr>
          <p:cNvPr id="5" name="Textfeld 4">
            <a:extLst>
              <a:ext uri="{FF2B5EF4-FFF2-40B4-BE49-F238E27FC236}">
                <a16:creationId xmlns:a16="http://schemas.microsoft.com/office/drawing/2014/main" id="{A4686042-3388-4F76-B3EE-FF9814B02EAA}"/>
              </a:ext>
            </a:extLst>
          </p:cNvPr>
          <p:cNvSpPr txBox="1"/>
          <p:nvPr/>
        </p:nvSpPr>
        <p:spPr>
          <a:xfrm>
            <a:off x="10140170" y="2332921"/>
            <a:ext cx="1644220" cy="369332"/>
          </a:xfrm>
          <a:prstGeom prst="rect">
            <a:avLst/>
          </a:prstGeom>
          <a:solidFill>
            <a:schemeClr val="bg2"/>
          </a:solidFill>
        </p:spPr>
        <p:txBody>
          <a:bodyPr wrap="square" rtlCol="0">
            <a:spAutoFit/>
          </a:bodyPr>
          <a:lstStyle/>
          <a:p>
            <a:r>
              <a:rPr lang="de-DE" dirty="0"/>
              <a:t>wir über uns</a:t>
            </a:r>
          </a:p>
        </p:txBody>
      </p:sp>
      <p:sp>
        <p:nvSpPr>
          <p:cNvPr id="6" name="Textfeld 5">
            <a:extLst>
              <a:ext uri="{FF2B5EF4-FFF2-40B4-BE49-F238E27FC236}">
                <a16:creationId xmlns:a16="http://schemas.microsoft.com/office/drawing/2014/main" id="{20E264FB-BD53-4A12-9369-647D654D9F04}"/>
              </a:ext>
            </a:extLst>
          </p:cNvPr>
          <p:cNvSpPr txBox="1"/>
          <p:nvPr/>
        </p:nvSpPr>
        <p:spPr>
          <a:xfrm>
            <a:off x="10154078" y="2798406"/>
            <a:ext cx="1644220" cy="369332"/>
          </a:xfrm>
          <a:prstGeom prst="rect">
            <a:avLst/>
          </a:prstGeom>
          <a:solidFill>
            <a:schemeClr val="bg2"/>
          </a:solidFill>
        </p:spPr>
        <p:txBody>
          <a:bodyPr wrap="square" rtlCol="0">
            <a:spAutoFit/>
          </a:bodyPr>
          <a:lstStyle/>
          <a:p>
            <a:r>
              <a:rPr lang="de-DE" dirty="0"/>
              <a:t>Kontakt</a:t>
            </a:r>
          </a:p>
        </p:txBody>
      </p:sp>
      <p:sp>
        <p:nvSpPr>
          <p:cNvPr id="7" name="Textfeld 6">
            <a:extLst>
              <a:ext uri="{FF2B5EF4-FFF2-40B4-BE49-F238E27FC236}">
                <a16:creationId xmlns:a16="http://schemas.microsoft.com/office/drawing/2014/main" id="{0E25FA7A-5FCC-4937-B758-CD6E20B1539E}"/>
              </a:ext>
            </a:extLst>
          </p:cNvPr>
          <p:cNvSpPr txBox="1"/>
          <p:nvPr/>
        </p:nvSpPr>
        <p:spPr>
          <a:xfrm>
            <a:off x="10156116" y="3223398"/>
            <a:ext cx="1644220" cy="369332"/>
          </a:xfrm>
          <a:prstGeom prst="rect">
            <a:avLst/>
          </a:prstGeom>
          <a:solidFill>
            <a:schemeClr val="bg2">
              <a:lumMod val="75000"/>
            </a:schemeClr>
          </a:solidFill>
        </p:spPr>
        <p:txBody>
          <a:bodyPr wrap="square" rtlCol="0">
            <a:spAutoFit/>
          </a:bodyPr>
          <a:lstStyle/>
          <a:p>
            <a:r>
              <a:rPr lang="de-DE" dirty="0"/>
              <a:t>Maschinenpark</a:t>
            </a:r>
          </a:p>
        </p:txBody>
      </p:sp>
      <p:sp>
        <p:nvSpPr>
          <p:cNvPr id="8" name="Textfeld 7">
            <a:extLst>
              <a:ext uri="{FF2B5EF4-FFF2-40B4-BE49-F238E27FC236}">
                <a16:creationId xmlns:a16="http://schemas.microsoft.com/office/drawing/2014/main" id="{65461799-DF15-4CCD-B6A1-FF59DC9E3C42}"/>
              </a:ext>
            </a:extLst>
          </p:cNvPr>
          <p:cNvSpPr txBox="1"/>
          <p:nvPr/>
        </p:nvSpPr>
        <p:spPr>
          <a:xfrm>
            <a:off x="10191118" y="3886223"/>
            <a:ext cx="1628561" cy="369332"/>
          </a:xfrm>
          <a:prstGeom prst="rect">
            <a:avLst/>
          </a:prstGeom>
          <a:solidFill>
            <a:schemeClr val="bg2"/>
          </a:solidFill>
        </p:spPr>
        <p:txBody>
          <a:bodyPr wrap="square" rtlCol="0">
            <a:spAutoFit/>
          </a:bodyPr>
          <a:lstStyle/>
          <a:p>
            <a:r>
              <a:rPr lang="de-DE" dirty="0"/>
              <a:t>Impressum</a:t>
            </a:r>
          </a:p>
        </p:txBody>
      </p:sp>
      <p:sp>
        <p:nvSpPr>
          <p:cNvPr id="9" name="Textfeld 8">
            <a:extLst>
              <a:ext uri="{FF2B5EF4-FFF2-40B4-BE49-F238E27FC236}">
                <a16:creationId xmlns:a16="http://schemas.microsoft.com/office/drawing/2014/main" id="{9ABC3AD8-0D48-4402-AE74-B3B33D6C9744}"/>
              </a:ext>
            </a:extLst>
          </p:cNvPr>
          <p:cNvSpPr txBox="1"/>
          <p:nvPr/>
        </p:nvSpPr>
        <p:spPr>
          <a:xfrm>
            <a:off x="10201466" y="4326970"/>
            <a:ext cx="1609900" cy="369332"/>
          </a:xfrm>
          <a:prstGeom prst="rect">
            <a:avLst/>
          </a:prstGeom>
          <a:solidFill>
            <a:schemeClr val="bg2"/>
          </a:solidFill>
        </p:spPr>
        <p:txBody>
          <a:bodyPr wrap="square" rtlCol="0">
            <a:spAutoFit/>
          </a:bodyPr>
          <a:lstStyle/>
          <a:p>
            <a:r>
              <a:rPr lang="de-DE" dirty="0"/>
              <a:t>Datenschutz</a:t>
            </a:r>
          </a:p>
        </p:txBody>
      </p:sp>
      <p:sp>
        <p:nvSpPr>
          <p:cNvPr id="10" name="Textfeld 9">
            <a:extLst>
              <a:ext uri="{FF2B5EF4-FFF2-40B4-BE49-F238E27FC236}">
                <a16:creationId xmlns:a16="http://schemas.microsoft.com/office/drawing/2014/main" id="{20B1F81A-66BF-49E9-BCA7-103AAF1C69CA}"/>
              </a:ext>
            </a:extLst>
          </p:cNvPr>
          <p:cNvSpPr txBox="1"/>
          <p:nvPr/>
        </p:nvSpPr>
        <p:spPr>
          <a:xfrm>
            <a:off x="10217412" y="4759736"/>
            <a:ext cx="1628560" cy="369332"/>
          </a:xfrm>
          <a:prstGeom prst="rect">
            <a:avLst/>
          </a:prstGeom>
          <a:solidFill>
            <a:schemeClr val="bg2"/>
          </a:solidFill>
        </p:spPr>
        <p:txBody>
          <a:bodyPr wrap="square" rtlCol="0">
            <a:spAutoFit/>
          </a:bodyPr>
          <a:lstStyle/>
          <a:p>
            <a:r>
              <a:rPr lang="de-DE" dirty="0"/>
              <a:t>AGBs</a:t>
            </a:r>
          </a:p>
        </p:txBody>
      </p:sp>
      <p:pic>
        <p:nvPicPr>
          <p:cNvPr id="12" name="Grafik 11" descr="Ein Bild, das Maschine, Elektronik, Drucker enthält.&#10;&#10;Automatisch generierte Beschreibung">
            <a:extLst>
              <a:ext uri="{FF2B5EF4-FFF2-40B4-BE49-F238E27FC236}">
                <a16:creationId xmlns:a16="http://schemas.microsoft.com/office/drawing/2014/main" id="{2F1428A1-640C-4DFB-AABB-B297B7578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27957"/>
            <a:ext cx="1800195" cy="1230883"/>
          </a:xfrm>
          <a:prstGeom prst="rect">
            <a:avLst/>
          </a:prstGeom>
        </p:spPr>
      </p:pic>
      <p:pic>
        <p:nvPicPr>
          <p:cNvPr id="14" name="Grafik 13" descr="Ein Bild, das Text, Im Haus, Maschine, Wand enthält.&#10;&#10;Automatisch generierte Beschreibung">
            <a:extLst>
              <a:ext uri="{FF2B5EF4-FFF2-40B4-BE49-F238E27FC236}">
                <a16:creationId xmlns:a16="http://schemas.microsoft.com/office/drawing/2014/main" id="{C1BE610F-1E54-4CC2-BFCF-AC09FD612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928596"/>
            <a:ext cx="1541106" cy="1541106"/>
          </a:xfrm>
          <a:prstGeom prst="rect">
            <a:avLst/>
          </a:prstGeom>
        </p:spPr>
      </p:pic>
      <p:pic>
        <p:nvPicPr>
          <p:cNvPr id="16" name="Grafik 15" descr="Ein Bild, das Im Haus, Maschine, Text, Boden enthält.&#10;&#10;Automatisch generierte Beschreibung">
            <a:extLst>
              <a:ext uri="{FF2B5EF4-FFF2-40B4-BE49-F238E27FC236}">
                <a16:creationId xmlns:a16="http://schemas.microsoft.com/office/drawing/2014/main" id="{036B0CF3-CFF4-49DC-AED6-2F99641E7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435" y="4761619"/>
            <a:ext cx="1580241" cy="1153992"/>
          </a:xfrm>
          <a:prstGeom prst="rect">
            <a:avLst/>
          </a:prstGeom>
        </p:spPr>
      </p:pic>
      <p:sp>
        <p:nvSpPr>
          <p:cNvPr id="22" name="Textfeld 21">
            <a:extLst>
              <a:ext uri="{FF2B5EF4-FFF2-40B4-BE49-F238E27FC236}">
                <a16:creationId xmlns:a16="http://schemas.microsoft.com/office/drawing/2014/main" id="{69EFD219-9F70-4685-895B-C6BB3E58BF42}"/>
              </a:ext>
            </a:extLst>
          </p:cNvPr>
          <p:cNvSpPr txBox="1"/>
          <p:nvPr/>
        </p:nvSpPr>
        <p:spPr>
          <a:xfrm>
            <a:off x="10140170" y="1884786"/>
            <a:ext cx="1644220" cy="369332"/>
          </a:xfrm>
          <a:prstGeom prst="rect">
            <a:avLst/>
          </a:prstGeom>
          <a:solidFill>
            <a:schemeClr val="bg2"/>
          </a:solidFill>
        </p:spPr>
        <p:txBody>
          <a:bodyPr wrap="square" rtlCol="0">
            <a:spAutoFit/>
          </a:bodyPr>
          <a:lstStyle/>
          <a:p>
            <a:r>
              <a:rPr lang="de-DE" dirty="0"/>
              <a:t>Startseite</a:t>
            </a:r>
          </a:p>
        </p:txBody>
      </p:sp>
      <p:sp>
        <p:nvSpPr>
          <p:cNvPr id="3" name="Textfeld 2">
            <a:extLst>
              <a:ext uri="{FF2B5EF4-FFF2-40B4-BE49-F238E27FC236}">
                <a16:creationId xmlns:a16="http://schemas.microsoft.com/office/drawing/2014/main" id="{7E31D508-AB3D-4A04-A138-E742B6CD8A83}"/>
              </a:ext>
            </a:extLst>
          </p:cNvPr>
          <p:cNvSpPr txBox="1"/>
          <p:nvPr/>
        </p:nvSpPr>
        <p:spPr>
          <a:xfrm>
            <a:off x="2759048" y="1685858"/>
            <a:ext cx="7414953" cy="4273542"/>
          </a:xfrm>
          <a:prstGeom prst="rect">
            <a:avLst/>
          </a:prstGeom>
          <a:noFill/>
        </p:spPr>
        <p:txBody>
          <a:bodyPr wrap="square" rtlCol="0">
            <a:spAutoFit/>
          </a:bodyPr>
          <a:lstStyle/>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VMX 42 HURCO mit Spindelnase-Tisch 152 – 762, Aufspannfläche Tisch 1.270 x 610</a:t>
            </a:r>
          </a:p>
          <a:p>
            <a:pPr marL="17145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Verfahrwege ohne Achse: X 800 (Teilehöhe 250 – 300 möglich)  – Y 500 – Z 610 </a:t>
            </a:r>
          </a:p>
          <a:p>
            <a:pPr marL="17145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Teile mit den Abmessungen 800 x 400 können geschwenkt werden </a:t>
            </a:r>
          </a:p>
          <a:p>
            <a:pPr marL="17145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Verfahrwege mit 4. Achse: X 800 – Y 400 </a:t>
            </a: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VMX 30 HURCO </a:t>
            </a:r>
          </a:p>
          <a:p>
            <a:pPr marL="17145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Verfahrwege ohne Achse: X 750 – Y 610 – Z 610</a:t>
            </a:r>
          </a:p>
          <a:p>
            <a:pPr marL="17145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Verfahrwege mit 4. Achse: X 620 (620 x 300 mm kann geschwenkt werden) - Y 300</a:t>
            </a: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VMX 30 HURCO</a:t>
            </a:r>
          </a:p>
          <a:p>
            <a:pPr marL="17145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Verfahrwege ohne Achse: X 750 – Y 500 - Z 610</a:t>
            </a:r>
          </a:p>
          <a:p>
            <a:pPr marL="17145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Verfahrwege mit 4. Achse: X 550 (550 x 280 mm kann geschwenkt werden – Y 280</a:t>
            </a: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VMX 42 HURCO Verfahrwege: X 1050 – Y 610 - Z 610</a:t>
            </a: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Arial" panose="020B0604020202020204" pitchFamily="34" charset="0"/>
              </a:rPr>
              <a:t>Emco e 360 CNC-Drehmaschine - Drehdurchmesser 250 mm – Drehlänge 600 mm</a:t>
            </a:r>
          </a:p>
          <a:p>
            <a:pPr>
              <a:lnSpc>
                <a:spcPct val="107000"/>
              </a:lnSpc>
              <a:spcAft>
                <a:spcPts val="80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 Aluminium-Säge - möglicher Schnittbereich 500 x 100 mm</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 Bandsäge konventionell - möglicher Schnittbereich Ø 350 mm</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 Bandsäge-Automat - möglicher Schnittbereich Ø 350 mm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 Drehmaschine konventionell - über dem Bett Ø 400 mm - über dem Schlitten Ø 200 x 1000 mm Länge</a:t>
            </a: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 Fräsmaschine konventionell für den Vorrichtungsbau - X 400  -  Y 280  -  Z 280</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 Presse 500 Tonnen - möglicher Bereich: 600 x 600 – Höhe 120 mm</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 div. Bohrmaschinen konventionell - Bohrleistung bis Ø 30 mm</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 und viele andere mehr</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88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714B7-7B0A-4279-973C-BE2D1F4DCB4D}"/>
              </a:ext>
            </a:extLst>
          </p:cNvPr>
          <p:cNvSpPr>
            <a:spLocks noGrp="1"/>
          </p:cNvSpPr>
          <p:nvPr>
            <p:ph type="title"/>
          </p:nvPr>
        </p:nvSpPr>
        <p:spPr>
          <a:xfrm>
            <a:off x="838200" y="737117"/>
            <a:ext cx="10515600" cy="382555"/>
          </a:xfrm>
        </p:spPr>
        <p:txBody>
          <a:bodyPr>
            <a:normAutofit fontScale="90000"/>
          </a:bodyPr>
          <a:lstStyle/>
          <a:p>
            <a:r>
              <a:rPr lang="de-DE" sz="2200" dirty="0"/>
              <a:t>Ihr CNC-Lohnfertiger in Thüringen: fräsen, drehen, bohren, sägen, schweißen …</a:t>
            </a:r>
          </a:p>
        </p:txBody>
      </p:sp>
      <p:pic>
        <p:nvPicPr>
          <p:cNvPr id="4" name="Grafik 3">
            <a:extLst>
              <a:ext uri="{FF2B5EF4-FFF2-40B4-BE49-F238E27FC236}">
                <a16:creationId xmlns:a16="http://schemas.microsoft.com/office/drawing/2014/main" id="{C19AAE01-C9E3-481B-A1F0-DA7509A0372A}"/>
              </a:ext>
            </a:extLst>
          </p:cNvPr>
          <p:cNvPicPr>
            <a:picLocks noChangeAspect="1"/>
          </p:cNvPicPr>
          <p:nvPr/>
        </p:nvPicPr>
        <p:blipFill>
          <a:blip r:embed="rId2"/>
          <a:stretch>
            <a:fillRect/>
          </a:stretch>
        </p:blipFill>
        <p:spPr>
          <a:xfrm>
            <a:off x="9944105" y="411780"/>
            <a:ext cx="1792077" cy="1230883"/>
          </a:xfrm>
          <a:prstGeom prst="rect">
            <a:avLst/>
          </a:prstGeom>
        </p:spPr>
      </p:pic>
      <p:sp>
        <p:nvSpPr>
          <p:cNvPr id="7" name="Textfeld 6">
            <a:extLst>
              <a:ext uri="{FF2B5EF4-FFF2-40B4-BE49-F238E27FC236}">
                <a16:creationId xmlns:a16="http://schemas.microsoft.com/office/drawing/2014/main" id="{39F9FE93-468D-4D77-B9C6-7CF2FBCE74DD}"/>
              </a:ext>
            </a:extLst>
          </p:cNvPr>
          <p:cNvSpPr txBox="1"/>
          <p:nvPr/>
        </p:nvSpPr>
        <p:spPr>
          <a:xfrm>
            <a:off x="10140170" y="2332921"/>
            <a:ext cx="1644220" cy="369332"/>
          </a:xfrm>
          <a:prstGeom prst="rect">
            <a:avLst/>
          </a:prstGeom>
          <a:solidFill>
            <a:schemeClr val="bg2"/>
          </a:solidFill>
        </p:spPr>
        <p:txBody>
          <a:bodyPr wrap="square" rtlCol="0">
            <a:spAutoFit/>
          </a:bodyPr>
          <a:lstStyle/>
          <a:p>
            <a:r>
              <a:rPr lang="de-DE" dirty="0"/>
              <a:t>wir über uns</a:t>
            </a:r>
          </a:p>
        </p:txBody>
      </p:sp>
      <p:sp>
        <p:nvSpPr>
          <p:cNvPr id="8" name="Textfeld 7">
            <a:extLst>
              <a:ext uri="{FF2B5EF4-FFF2-40B4-BE49-F238E27FC236}">
                <a16:creationId xmlns:a16="http://schemas.microsoft.com/office/drawing/2014/main" id="{55BB4D70-4FF0-4BC4-B74F-1EA57E3A3642}"/>
              </a:ext>
            </a:extLst>
          </p:cNvPr>
          <p:cNvSpPr txBox="1"/>
          <p:nvPr/>
        </p:nvSpPr>
        <p:spPr>
          <a:xfrm>
            <a:off x="10154078" y="2798406"/>
            <a:ext cx="1644220" cy="369332"/>
          </a:xfrm>
          <a:prstGeom prst="rect">
            <a:avLst/>
          </a:prstGeom>
          <a:solidFill>
            <a:schemeClr val="bg2"/>
          </a:solidFill>
        </p:spPr>
        <p:txBody>
          <a:bodyPr wrap="square" rtlCol="0">
            <a:spAutoFit/>
          </a:bodyPr>
          <a:lstStyle/>
          <a:p>
            <a:r>
              <a:rPr lang="de-DE" dirty="0"/>
              <a:t>Kontakt</a:t>
            </a:r>
          </a:p>
        </p:txBody>
      </p:sp>
      <p:sp>
        <p:nvSpPr>
          <p:cNvPr id="9" name="Textfeld 8">
            <a:extLst>
              <a:ext uri="{FF2B5EF4-FFF2-40B4-BE49-F238E27FC236}">
                <a16:creationId xmlns:a16="http://schemas.microsoft.com/office/drawing/2014/main" id="{CF646E80-41EB-4BDA-B807-BAA6E1E742A2}"/>
              </a:ext>
            </a:extLst>
          </p:cNvPr>
          <p:cNvSpPr txBox="1"/>
          <p:nvPr/>
        </p:nvSpPr>
        <p:spPr>
          <a:xfrm>
            <a:off x="10156116" y="3223398"/>
            <a:ext cx="1644220" cy="369332"/>
          </a:xfrm>
          <a:prstGeom prst="rect">
            <a:avLst/>
          </a:prstGeom>
          <a:solidFill>
            <a:schemeClr val="bg2"/>
          </a:solidFill>
        </p:spPr>
        <p:txBody>
          <a:bodyPr wrap="square" rtlCol="0">
            <a:spAutoFit/>
          </a:bodyPr>
          <a:lstStyle/>
          <a:p>
            <a:r>
              <a:rPr lang="de-DE" dirty="0"/>
              <a:t>Maschinenpark</a:t>
            </a:r>
          </a:p>
        </p:txBody>
      </p:sp>
      <p:sp>
        <p:nvSpPr>
          <p:cNvPr id="10" name="Textfeld 9">
            <a:extLst>
              <a:ext uri="{FF2B5EF4-FFF2-40B4-BE49-F238E27FC236}">
                <a16:creationId xmlns:a16="http://schemas.microsoft.com/office/drawing/2014/main" id="{7415EBE9-F680-4CB8-A24A-5EA9DDCF85DD}"/>
              </a:ext>
            </a:extLst>
          </p:cNvPr>
          <p:cNvSpPr txBox="1"/>
          <p:nvPr/>
        </p:nvSpPr>
        <p:spPr>
          <a:xfrm>
            <a:off x="10191118" y="3886223"/>
            <a:ext cx="1628561" cy="369332"/>
          </a:xfrm>
          <a:prstGeom prst="rect">
            <a:avLst/>
          </a:prstGeom>
          <a:solidFill>
            <a:schemeClr val="bg2">
              <a:lumMod val="75000"/>
            </a:schemeClr>
          </a:solidFill>
        </p:spPr>
        <p:txBody>
          <a:bodyPr wrap="square" rtlCol="0">
            <a:spAutoFit/>
          </a:bodyPr>
          <a:lstStyle/>
          <a:p>
            <a:r>
              <a:rPr lang="de-DE" dirty="0"/>
              <a:t>Impressum</a:t>
            </a:r>
          </a:p>
        </p:txBody>
      </p:sp>
      <p:sp>
        <p:nvSpPr>
          <p:cNvPr id="11" name="Textfeld 10">
            <a:extLst>
              <a:ext uri="{FF2B5EF4-FFF2-40B4-BE49-F238E27FC236}">
                <a16:creationId xmlns:a16="http://schemas.microsoft.com/office/drawing/2014/main" id="{ACB6D4F8-7F1F-4B18-8DC2-C7424B7E8C30}"/>
              </a:ext>
            </a:extLst>
          </p:cNvPr>
          <p:cNvSpPr txBox="1"/>
          <p:nvPr/>
        </p:nvSpPr>
        <p:spPr>
          <a:xfrm>
            <a:off x="10201466" y="4326970"/>
            <a:ext cx="1609900" cy="369332"/>
          </a:xfrm>
          <a:prstGeom prst="rect">
            <a:avLst/>
          </a:prstGeom>
          <a:solidFill>
            <a:schemeClr val="bg2">
              <a:lumMod val="75000"/>
            </a:schemeClr>
          </a:solidFill>
        </p:spPr>
        <p:txBody>
          <a:bodyPr wrap="square" rtlCol="0">
            <a:spAutoFit/>
          </a:bodyPr>
          <a:lstStyle/>
          <a:p>
            <a:r>
              <a:rPr lang="de-DE" dirty="0"/>
              <a:t>Datenschutz</a:t>
            </a:r>
          </a:p>
        </p:txBody>
      </p:sp>
      <p:sp>
        <p:nvSpPr>
          <p:cNvPr id="12" name="Textfeld 11">
            <a:extLst>
              <a:ext uri="{FF2B5EF4-FFF2-40B4-BE49-F238E27FC236}">
                <a16:creationId xmlns:a16="http://schemas.microsoft.com/office/drawing/2014/main" id="{46528800-7E6C-4771-B05F-C6012A516135}"/>
              </a:ext>
            </a:extLst>
          </p:cNvPr>
          <p:cNvSpPr txBox="1"/>
          <p:nvPr/>
        </p:nvSpPr>
        <p:spPr>
          <a:xfrm>
            <a:off x="10191117" y="4759736"/>
            <a:ext cx="1628561" cy="369332"/>
          </a:xfrm>
          <a:prstGeom prst="rect">
            <a:avLst/>
          </a:prstGeom>
          <a:solidFill>
            <a:schemeClr val="bg2">
              <a:lumMod val="75000"/>
            </a:schemeClr>
          </a:solidFill>
        </p:spPr>
        <p:txBody>
          <a:bodyPr wrap="square" rtlCol="0">
            <a:spAutoFit/>
          </a:bodyPr>
          <a:lstStyle/>
          <a:p>
            <a:r>
              <a:rPr lang="de-DE" dirty="0"/>
              <a:t>AGBs</a:t>
            </a:r>
          </a:p>
        </p:txBody>
      </p:sp>
      <p:sp>
        <p:nvSpPr>
          <p:cNvPr id="14" name="Textfeld 13">
            <a:extLst>
              <a:ext uri="{FF2B5EF4-FFF2-40B4-BE49-F238E27FC236}">
                <a16:creationId xmlns:a16="http://schemas.microsoft.com/office/drawing/2014/main" id="{B1D1BA4F-BE95-43D3-8BF6-03436B0BB646}"/>
              </a:ext>
            </a:extLst>
          </p:cNvPr>
          <p:cNvSpPr txBox="1"/>
          <p:nvPr/>
        </p:nvSpPr>
        <p:spPr>
          <a:xfrm>
            <a:off x="828868" y="1212960"/>
            <a:ext cx="8874967" cy="5437899"/>
          </a:xfrm>
          <a:prstGeom prst="rect">
            <a:avLst/>
          </a:prstGeom>
          <a:noFill/>
        </p:spPr>
        <p:txBody>
          <a:bodyPr wrap="square" rtlCol="0">
            <a:spAutoFit/>
          </a:bodyPr>
          <a:lstStyle/>
          <a:p>
            <a:r>
              <a:rPr lang="de-DE" sz="1000" b="1" dirty="0">
                <a:effectLst/>
                <a:latin typeface="Calibri Light" panose="020F0302020204030204" pitchFamily="34" charset="0"/>
                <a:ea typeface="Times New Roman" panose="02020603050405020304" pitchFamily="18" charset="0"/>
                <a:cs typeface="Times New Roman" panose="02020603050405020304" pitchFamily="18" charset="0"/>
              </a:rPr>
              <a:t>Impressum:</a:t>
            </a:r>
          </a:p>
          <a:p>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b="1" dirty="0">
                <a:effectLst/>
                <a:latin typeface="Calibri Light" panose="020F0302020204030204" pitchFamily="34" charset="0"/>
                <a:ea typeface="Times New Roman" panose="02020603050405020304" pitchFamily="18" charset="0"/>
                <a:cs typeface="Times New Roman" panose="02020603050405020304" pitchFamily="18" charset="0"/>
              </a:rPr>
              <a:t>Metallbearbeitung Schneider</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b="1" dirty="0">
                <a:effectLst/>
                <a:latin typeface="Calibri Light" panose="020F0302020204030204" pitchFamily="34" charset="0"/>
                <a:ea typeface="Times New Roman" panose="02020603050405020304" pitchFamily="18" charset="0"/>
                <a:cs typeface="Times New Roman" panose="02020603050405020304" pitchFamily="18" charset="0"/>
              </a:rPr>
              <a:t>Lindenstraße 28</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b="1" dirty="0">
                <a:effectLst/>
                <a:latin typeface="Calibri Light" panose="020F0302020204030204" pitchFamily="34" charset="0"/>
                <a:ea typeface="Times New Roman" panose="02020603050405020304" pitchFamily="18" charset="0"/>
                <a:cs typeface="Times New Roman" panose="02020603050405020304" pitchFamily="18" charset="0"/>
              </a:rPr>
              <a:t>99326 Stadtilm</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Telefon: + 49 151 1111 4705</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E-Mail: metallbearbeitung-schneider@web.de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b="1" dirty="0">
                <a:effectLst/>
                <a:latin typeface="Calibri Light" panose="020F0302020204030204" pitchFamily="34" charset="0"/>
                <a:ea typeface="Times New Roman" panose="02020603050405020304" pitchFamily="18" charset="0"/>
                <a:cs typeface="Times New Roman" panose="02020603050405020304" pitchFamily="18" charset="0"/>
              </a:rPr>
              <a:t>Vertreten durch:</a:t>
            </a:r>
            <a:b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br>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Stefan Schneider</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b="1" dirty="0">
                <a:effectLst/>
                <a:latin typeface="Calibri Light" panose="020F0302020204030204" pitchFamily="34" charset="0"/>
                <a:ea typeface="Times New Roman" panose="02020603050405020304" pitchFamily="18" charset="0"/>
                <a:cs typeface="Times New Roman" panose="02020603050405020304" pitchFamily="18" charset="0"/>
              </a:rPr>
              <a:t>Umsatzsteuer-ID: </a:t>
            </a:r>
            <a:b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br>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Umsatzsteuer-Identifikationsnummer nach §27a Umsatzsteuergesetz: </a:t>
            </a:r>
            <a:r>
              <a:rPr lang="de-DE" sz="1000" dirty="0">
                <a:effectLst/>
                <a:latin typeface="Calibri Light" panose="020F0302020204030204" pitchFamily="34" charset="0"/>
                <a:ea typeface="Calibri" panose="020F0502020204030204" pitchFamily="34" charset="0"/>
                <a:cs typeface="Times New Roman" panose="02020603050405020304" pitchFamily="18" charset="0"/>
              </a:rPr>
              <a:t>DE298824952</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Calibri" panose="020F0502020204030204" pitchFamily="34" charset="0"/>
                <a:cs typeface="Times New Roman" panose="02020603050405020304" pitchFamily="18" charset="0"/>
              </a:rPr>
              <a:t>Finanzamt Ilmenau – Steuer-Nr. 154/270/03601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b="1" dirty="0">
                <a:effectLst/>
                <a:latin typeface="Calibri Light" panose="020F0302020204030204" pitchFamily="34" charset="0"/>
                <a:ea typeface="Times New Roman" panose="02020603050405020304" pitchFamily="18" charset="0"/>
                <a:cs typeface="Times New Roman" panose="02020603050405020304" pitchFamily="18" charset="0"/>
              </a:rPr>
              <a:t>Hinweis gemäß Verbraucherstreitbeilegungsgesetz (VSBG)</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Wir sind nicht bereit und verpflichtet, an Streitbeilegungsverfahren vor einer Verbraucherschlichtungsstelle teilzunehmen.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b="1" dirty="0">
                <a:effectLst/>
                <a:latin typeface="Calibri Light" panose="020F0302020204030204" pitchFamily="34" charset="0"/>
                <a:ea typeface="Times New Roman" panose="02020603050405020304" pitchFamily="18" charset="0"/>
                <a:cs typeface="Times New Roman" panose="02020603050405020304" pitchFamily="18" charset="0"/>
              </a:rPr>
              <a:t>Haftung für Inhalte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Als Diensteanbieter sind wir gemäß § 7 Abs.1 TMG für eigene Inhalte auf diesen Seiten nach den allgemeinen Gesetzen verantwortlich. Nach §§ 8 bis 10 TMG sind wir als Diensteanbieter jedoch nicht verpflichtet, übermittelte oder gespeicherte fremde Informationen zu überwachen oder nach Umständen zu forschen, die auf eine rechtswidrige Tätigkeit hinweisen. Verpflichtungen zur Entfernung oder Sperrung der Nutzung von Informationen nach den allgemeinen Gesetzen bleiben hiervon unberührt. Eine diesbezügliche Haftung ist jedoch erst ab dem Zeitpunkt der Kenntnis einer konkreten Rechtsverletzung möglich. Bei Bekanntwerden von entsprechenden Rechtsverletzungen werden wir diese Inhalte umgehend entfernen.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b="1" dirty="0">
                <a:effectLst/>
                <a:latin typeface="Calibri Light" panose="020F0302020204030204" pitchFamily="34" charset="0"/>
                <a:ea typeface="Times New Roman" panose="02020603050405020304" pitchFamily="18" charset="0"/>
                <a:cs typeface="Times New Roman" panose="02020603050405020304" pitchFamily="18" charset="0"/>
              </a:rPr>
              <a:t>Haftung für Links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Unser Angebot enthält Links zu externen Websites Dritter, auf deren Inhalte wir keinen Einfluss haben. Deshalb können wir für diese fremden Inhalte auch keine Gewähr übernehmen. Für die Inhalte der verlinkten Seiten ist stets der jeweilige Anbieter oder Betreiber der Seiten verantwortlich. Die verlinkten Seiten wurden zum Zeitpunkt der Verlinkung auf mögliche Rechtsverstöße überprüft. Rechtswidrige Inhalte waren zum Zeitpunkt der Verlinkung nicht erkennbar.</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Eine permanente inhaltliche Kontrolle der verlinkten Seiten ist jedoch ohne konkrete Anhaltspunkte einer Rechtsverletzung nicht zumutbar. Bei Bekanntwerden von Rechtsverletzungen werden wir derartige Links umgehend entfernen.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b="1" dirty="0">
                <a:effectLst/>
                <a:latin typeface="Calibri Light" panose="020F0302020204030204" pitchFamily="34" charset="0"/>
                <a:ea typeface="Times New Roman" panose="02020603050405020304" pitchFamily="18" charset="0"/>
                <a:cs typeface="Times New Roman" panose="02020603050405020304" pitchFamily="18" charset="0"/>
              </a:rPr>
              <a:t>Urheberrecht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Die durch die Seitenbetreiber erstellten Inhalte und Werke auf diesen Seiten unterliegen dem deutschen Urheberrecht. Die Vervielfältigung, Bearbeitung, Verbreitung und jede Art der Verwertung außerhalb der Grenzen des Urheberrechtes bedürfen der schriftlichen Zustimmung des jeweiligen Autors bzw. Erstellers. Downloads und Kopien dieser Seite sind nur für den privaten, nicht kommerziellen Gebrauch gestattet.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Soweit die Inhalte auf dieser Seite nicht vom Betreiber erstellt wurden, werden die Urheberrechte Dritter beachtet. Insbesondere werden Inhalte Dritter als solche gekennzeichnet. Sollten Sie trotzdem auf eine Urheberrechtsverletzung aufmerksam werden, bitten wir um einen entsprechenden Hinweis. Bei Bekanntwerden von Rechtsverletzungen werden wir derartige Inhalte umgehend entfernen.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000" dirty="0">
                <a:effectLst/>
                <a:latin typeface="Calibri Light" panose="020F0302020204030204" pitchFamily="34" charset="0"/>
                <a:ea typeface="Times New Roman" panose="02020603050405020304" pitchFamily="18" charset="0"/>
                <a:cs typeface="Times New Roman" panose="02020603050405020304" pitchFamily="18" charset="0"/>
              </a:rPr>
              <a:t>Quelle: </a:t>
            </a:r>
            <a:r>
              <a:rPr lang="de-DE" sz="1000" u="sng" dirty="0">
                <a:solidFill>
                  <a:srgbClr val="0000FF"/>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https://www.e-recht24.de/impressum-generator.html</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Objekt 15">
            <a:extLst>
              <a:ext uri="{FF2B5EF4-FFF2-40B4-BE49-F238E27FC236}">
                <a16:creationId xmlns:a16="http://schemas.microsoft.com/office/drawing/2014/main" id="{AA8C3287-101E-4273-B17F-04EF86DE7094}"/>
              </a:ext>
            </a:extLst>
          </p:cNvPr>
          <p:cNvGraphicFramePr>
            <a:graphicFrameLocks noChangeAspect="1"/>
          </p:cNvGraphicFramePr>
          <p:nvPr>
            <p:extLst>
              <p:ext uri="{D42A27DB-BD31-4B8C-83A1-F6EECF244321}">
                <p14:modId xmlns:p14="http://schemas.microsoft.com/office/powerpoint/2010/main" val="3353746846"/>
              </p:ext>
            </p:extLst>
          </p:nvPr>
        </p:nvGraphicFramePr>
        <p:xfrm>
          <a:off x="10019846" y="5330830"/>
          <a:ext cx="695325" cy="604838"/>
        </p:xfrm>
        <a:graphic>
          <a:graphicData uri="http://schemas.openxmlformats.org/presentationml/2006/ole">
            <mc:AlternateContent xmlns:mc="http://schemas.openxmlformats.org/markup-compatibility/2006">
              <mc:Choice xmlns:v="urn:schemas-microsoft-com:vml" Requires="v">
                <p:oleObj name="Objekt-Manager-Shellobjekt" showAsIcon="1" r:id="rId4" imgW="695160" imgH="604800" progId="Package">
                  <p:embed/>
                </p:oleObj>
              </mc:Choice>
              <mc:Fallback>
                <p:oleObj name="Objekt-Manager-Shellobjekt" showAsIcon="1" r:id="rId4" imgW="695160" imgH="604800" progId="Package">
                  <p:embed/>
                  <p:pic>
                    <p:nvPicPr>
                      <p:cNvPr id="0" name=""/>
                      <p:cNvPicPr/>
                      <p:nvPr/>
                    </p:nvPicPr>
                    <p:blipFill>
                      <a:blip r:embed="rId5"/>
                      <a:stretch>
                        <a:fillRect/>
                      </a:stretch>
                    </p:blipFill>
                    <p:spPr>
                      <a:xfrm>
                        <a:off x="10019846" y="5330830"/>
                        <a:ext cx="695325" cy="604838"/>
                      </a:xfrm>
                      <a:prstGeom prst="rect">
                        <a:avLst/>
                      </a:prstGeom>
                    </p:spPr>
                  </p:pic>
                </p:oleObj>
              </mc:Fallback>
            </mc:AlternateContent>
          </a:graphicData>
        </a:graphic>
      </p:graphicFrame>
      <p:graphicFrame>
        <p:nvGraphicFramePr>
          <p:cNvPr id="17" name="Objekt 16">
            <a:extLst>
              <a:ext uri="{FF2B5EF4-FFF2-40B4-BE49-F238E27FC236}">
                <a16:creationId xmlns:a16="http://schemas.microsoft.com/office/drawing/2014/main" id="{DAB118C5-B9EC-4AEC-9C7D-332F38C91766}"/>
              </a:ext>
            </a:extLst>
          </p:cNvPr>
          <p:cNvGraphicFramePr>
            <a:graphicFrameLocks noChangeAspect="1"/>
          </p:cNvGraphicFramePr>
          <p:nvPr>
            <p:extLst>
              <p:ext uri="{D42A27DB-BD31-4B8C-83A1-F6EECF244321}">
                <p14:modId xmlns:p14="http://schemas.microsoft.com/office/powerpoint/2010/main" val="3136104746"/>
              </p:ext>
            </p:extLst>
          </p:nvPr>
        </p:nvGraphicFramePr>
        <p:xfrm>
          <a:off x="10851738" y="5330830"/>
          <a:ext cx="1104508" cy="604838"/>
        </p:xfrm>
        <a:graphic>
          <a:graphicData uri="http://schemas.openxmlformats.org/presentationml/2006/ole">
            <mc:AlternateContent xmlns:mc="http://schemas.openxmlformats.org/markup-compatibility/2006">
              <mc:Choice xmlns:v="urn:schemas-microsoft-com:vml" Requires="v">
                <p:oleObj name="Objekt-Manager-Shellobjekt" showAsIcon="1" r:id="rId6" imgW="1211040" imgH="604800" progId="Package">
                  <p:embed/>
                </p:oleObj>
              </mc:Choice>
              <mc:Fallback>
                <p:oleObj name="Objekt-Manager-Shellobjekt" showAsIcon="1" r:id="rId6" imgW="1211040" imgH="604800" progId="Package">
                  <p:embed/>
                  <p:pic>
                    <p:nvPicPr>
                      <p:cNvPr id="0" name=""/>
                      <p:cNvPicPr/>
                      <p:nvPr/>
                    </p:nvPicPr>
                    <p:blipFill>
                      <a:blip r:embed="rId7"/>
                      <a:stretch>
                        <a:fillRect/>
                      </a:stretch>
                    </p:blipFill>
                    <p:spPr>
                      <a:xfrm>
                        <a:off x="10851738" y="5330830"/>
                        <a:ext cx="1104508" cy="604838"/>
                      </a:xfrm>
                      <a:prstGeom prst="rect">
                        <a:avLst/>
                      </a:prstGeom>
                    </p:spPr>
                  </p:pic>
                </p:oleObj>
              </mc:Fallback>
            </mc:AlternateContent>
          </a:graphicData>
        </a:graphic>
      </p:graphicFrame>
      <p:sp>
        <p:nvSpPr>
          <p:cNvPr id="18" name="Textfeld 17">
            <a:extLst>
              <a:ext uri="{FF2B5EF4-FFF2-40B4-BE49-F238E27FC236}">
                <a16:creationId xmlns:a16="http://schemas.microsoft.com/office/drawing/2014/main" id="{C8AF49A4-9E6A-4625-B05C-18CDB1618374}"/>
              </a:ext>
            </a:extLst>
          </p:cNvPr>
          <p:cNvSpPr txBox="1"/>
          <p:nvPr/>
        </p:nvSpPr>
        <p:spPr>
          <a:xfrm>
            <a:off x="10140170" y="1884786"/>
            <a:ext cx="1644220" cy="369332"/>
          </a:xfrm>
          <a:prstGeom prst="rect">
            <a:avLst/>
          </a:prstGeom>
          <a:solidFill>
            <a:schemeClr val="bg2"/>
          </a:solidFill>
        </p:spPr>
        <p:txBody>
          <a:bodyPr wrap="square" rtlCol="0">
            <a:spAutoFit/>
          </a:bodyPr>
          <a:lstStyle/>
          <a:p>
            <a:r>
              <a:rPr lang="de-DE" dirty="0"/>
              <a:t>Startseite</a:t>
            </a:r>
          </a:p>
        </p:txBody>
      </p:sp>
    </p:spTree>
    <p:extLst>
      <p:ext uri="{BB962C8B-B14F-4D97-AF65-F5344CB8AC3E}">
        <p14:creationId xmlns:p14="http://schemas.microsoft.com/office/powerpoint/2010/main" val="9452371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899</Words>
  <Application>Microsoft Office PowerPoint</Application>
  <PresentationFormat>Breitbild</PresentationFormat>
  <Paragraphs>101</Paragraphs>
  <Slides>5</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5</vt:i4>
      </vt:variant>
    </vt:vector>
  </HeadingPairs>
  <TitlesOfParts>
    <vt:vector size="10" baseType="lpstr">
      <vt:lpstr>Arial</vt:lpstr>
      <vt:lpstr>Calibri</vt:lpstr>
      <vt:lpstr>Calibri Light</vt:lpstr>
      <vt:lpstr>Office</vt:lpstr>
      <vt:lpstr>Objekt-Manager-Shellobjekt</vt:lpstr>
      <vt:lpstr>PowerPoint-Präsentation</vt:lpstr>
      <vt:lpstr>Ihr CNC-Lohnfertiger in Thüringen: fräsen, drehen, bohren, sägen, schweißen …</vt:lpstr>
      <vt:lpstr>Ihr CNC-Lohnfertiger in Thüringen: fräsen, drehen, bohren, sägen, schweißen … </vt:lpstr>
      <vt:lpstr>Ihr CNC-Lohnfertiger in Thüringen: fräsen, drehen, bohren, sägen, schweißen …</vt:lpstr>
      <vt:lpstr>Ihr CNC-Lohnfertiger in Thüringen: fräsen, drehen, bohren, sägen, schweißen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Antje Gornik</dc:creator>
  <cp:lastModifiedBy>Antje Gornik</cp:lastModifiedBy>
  <cp:revision>8</cp:revision>
  <cp:lastPrinted>2023-10-03T11:47:35Z</cp:lastPrinted>
  <dcterms:created xsi:type="dcterms:W3CDTF">2023-10-03T11:42:02Z</dcterms:created>
  <dcterms:modified xsi:type="dcterms:W3CDTF">2023-11-04T16:39:00Z</dcterms:modified>
</cp:coreProperties>
</file>