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50" r:id="rId2"/>
    <p:sldMasterId id="2147483673" r:id="rId3"/>
    <p:sldMasterId id="2147483676" r:id="rId4"/>
  </p:sldMasterIdLst>
  <p:notesMasterIdLst>
    <p:notesMasterId r:id="rId27"/>
  </p:notesMasterIdLst>
  <p:handoutMasterIdLst>
    <p:handoutMasterId r:id="rId28"/>
  </p:handoutMasterIdLst>
  <p:sldIdLst>
    <p:sldId id="550" r:id="rId5"/>
    <p:sldId id="568" r:id="rId6"/>
    <p:sldId id="632" r:id="rId7"/>
    <p:sldId id="634" r:id="rId8"/>
    <p:sldId id="633" r:id="rId9"/>
    <p:sldId id="636" r:id="rId10"/>
    <p:sldId id="637" r:id="rId11"/>
    <p:sldId id="638" r:id="rId12"/>
    <p:sldId id="639" r:id="rId13"/>
    <p:sldId id="647" r:id="rId14"/>
    <p:sldId id="648" r:id="rId15"/>
    <p:sldId id="643" r:id="rId16"/>
    <p:sldId id="642" r:id="rId17"/>
    <p:sldId id="653" r:id="rId18"/>
    <p:sldId id="652" r:id="rId19"/>
    <p:sldId id="641" r:id="rId20"/>
    <p:sldId id="644" r:id="rId21"/>
    <p:sldId id="635" r:id="rId22"/>
    <p:sldId id="640" r:id="rId23"/>
    <p:sldId id="646" r:id="rId24"/>
    <p:sldId id="650" r:id="rId25"/>
    <p:sldId id="654" r:id="rId26"/>
  </p:sldIdLst>
  <p:sldSz cx="10287000" cy="6858000" type="35mm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7C"/>
    <a:srgbClr val="2D592D"/>
    <a:srgbClr val="FF33CC"/>
    <a:srgbClr val="40804B"/>
    <a:srgbClr val="FF0000"/>
    <a:srgbClr val="0071BB"/>
    <a:srgbClr val="6E6E6E"/>
    <a:srgbClr val="42C2CD"/>
    <a:srgbClr val="6699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8" autoAdjust="0"/>
    <p:restoredTop sz="99305" autoAdjust="0"/>
  </p:normalViewPr>
  <p:slideViewPr>
    <p:cSldViewPr>
      <p:cViewPr>
        <p:scale>
          <a:sx n="66" d="100"/>
          <a:sy n="66" d="100"/>
        </p:scale>
        <p:origin x="1260" y="32"/>
      </p:cViewPr>
      <p:guideLst>
        <p:guide orient="horz" pos="2160"/>
        <p:guide pos="3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94" y="-78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4988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t" anchorCtr="0" compatLnSpc="1">
            <a:prstTxWarp prst="textNoShape">
              <a:avLst/>
            </a:prstTxWarp>
          </a:bodyPr>
          <a:lstStyle>
            <a:lvl1pPr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5" y="2"/>
            <a:ext cx="3074987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t" anchorCtr="0" compatLnSpc="1">
            <a:prstTxWarp prst="textNoShape">
              <a:avLst/>
            </a:prstTxWarp>
          </a:bodyPr>
          <a:lstStyle>
            <a:lvl1pPr algn="r"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439"/>
            <a:ext cx="3074988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b" anchorCtr="0" compatLnSpc="1">
            <a:prstTxWarp prst="textNoShape">
              <a:avLst/>
            </a:prstTxWarp>
          </a:bodyPr>
          <a:lstStyle>
            <a:lvl1pPr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5" y="9723439"/>
            <a:ext cx="3074987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b" anchorCtr="0" compatLnSpc="1">
            <a:prstTxWarp prst="textNoShape">
              <a:avLst/>
            </a:prstTxWarp>
          </a:bodyPr>
          <a:lstStyle>
            <a:lvl1pPr algn="r"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7BF84CF-0260-48AD-9793-9558248DB7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4988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t" anchorCtr="0" compatLnSpc="1">
            <a:prstTxWarp prst="textNoShape">
              <a:avLst/>
            </a:prstTxWarp>
          </a:bodyPr>
          <a:lstStyle>
            <a:lvl1pPr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5" y="2"/>
            <a:ext cx="3074987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t" anchorCtr="0" compatLnSpc="1">
            <a:prstTxWarp prst="textNoShape">
              <a:avLst/>
            </a:prstTxWarp>
          </a:bodyPr>
          <a:lstStyle>
            <a:lvl1pPr algn="r"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1513" y="768350"/>
            <a:ext cx="57562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9" y="4857751"/>
            <a:ext cx="5203825" cy="46085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4988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b" anchorCtr="0" compatLnSpc="1">
            <a:prstTxWarp prst="textNoShape">
              <a:avLst/>
            </a:prstTxWarp>
          </a:bodyPr>
          <a:lstStyle>
            <a:lvl1pPr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5" y="9723439"/>
            <a:ext cx="3074987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392" tIns="46695" rIns="93392" bIns="46695" numCol="1" anchor="b" anchorCtr="0" compatLnSpc="1">
            <a:prstTxWarp prst="textNoShape">
              <a:avLst/>
            </a:prstTxWarp>
          </a:bodyPr>
          <a:lstStyle>
            <a:lvl1pPr algn="r" defTabSz="934841" eaLnBrk="1" hangingPunct="1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C7AB22A-285D-447C-BDDB-2133CC62AB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3445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1563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156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AB22A-285D-447C-BDDB-2133CC62AB4A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wmf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wmf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526" y="2130489"/>
            <a:ext cx="874395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3051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09743-9E74-48CB-8824-DA8C4257DB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96D9-D237-4579-B673-9F73BB34FA3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29497" y="609600"/>
            <a:ext cx="2185988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71532" y="609600"/>
            <a:ext cx="6405562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5E42A-60BC-4AB6-87B2-F92D9440AF4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Holding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0"/>
          </p:nvPr>
        </p:nvSpPr>
        <p:spPr>
          <a:xfrm>
            <a:off x="2815576" y="2521266"/>
            <a:ext cx="4643595" cy="1743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rial"/>
                <a:cs typeface="Arial"/>
              </a:defRPr>
            </a:lvl1pPr>
          </a:lstStyle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526" y="2130489"/>
            <a:ext cx="874395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3051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0257E-5BF8-4692-9252-E90CE97C0D0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870-18B6-4348-A39D-D5B332599F3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4" y="440696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4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8013-B832-41C9-A91E-397D12E2962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7156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1973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9AF4D-82D2-469F-AA17-9DD81F8835E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1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3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353" y="2174876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26055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26055" y="2174876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0BE6-7F44-4EF7-908C-4F91089DE21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918AC-21D5-4576-95B0-0416CD03229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689A6-65C2-4D88-91A2-35FB7A7E6F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D239C-2AAD-474E-97D9-B175CD85D2C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2740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4354" y="1435106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00E4C-3536-4781-B6A7-D790AB2C983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131" y="4800602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16131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16131" y="5367340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7339B-2552-4483-ABE1-98725FF3844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FD499-1E5B-4178-9902-B5CA073FD2D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29497" y="609600"/>
            <a:ext cx="2185988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71532" y="609600"/>
            <a:ext cx="6405562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4711-5712-402C-B6AA-6081670BFEA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0" y="2522538"/>
            <a:ext cx="10287000" cy="906462"/>
          </a:xfrm>
          <a:prstGeom prst="rect">
            <a:avLst/>
          </a:prstGeom>
          <a:solidFill>
            <a:srgbClr val="316DB6">
              <a:alpha val="30196"/>
            </a:srgbClr>
          </a:solidFill>
          <a:ln>
            <a:noFill/>
          </a:ln>
        </p:spPr>
        <p:txBody>
          <a:bodyPr lIns="0" tIns="0" rIns="0" bIns="0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en-US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5661025"/>
            <a:ext cx="10287000" cy="1196975"/>
          </a:xfrm>
          <a:prstGeom prst="rect">
            <a:avLst/>
          </a:prstGeom>
          <a:solidFill>
            <a:srgbClr val="004388"/>
          </a:solidFill>
          <a:ln>
            <a:noFill/>
          </a:ln>
        </p:spPr>
        <p:txBody>
          <a:bodyPr lIns="0" tIns="0" rIns="0" bIns="0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en-US" altLang="de-DE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6" name="Straight Connector 29"/>
          <p:cNvCxnSpPr>
            <a:cxnSpLocks noChangeShapeType="1"/>
          </p:cNvCxnSpPr>
          <p:nvPr userDrawn="1"/>
        </p:nvCxnSpPr>
        <p:spPr bwMode="auto">
          <a:xfrm>
            <a:off x="0" y="2408238"/>
            <a:ext cx="10287000" cy="0"/>
          </a:xfrm>
          <a:prstGeom prst="line">
            <a:avLst/>
          </a:prstGeom>
          <a:noFill/>
          <a:ln w="57150" algn="ctr">
            <a:solidFill>
              <a:srgbClr val="004388"/>
            </a:solidFill>
            <a:round/>
            <a:headEnd/>
            <a:tailEnd/>
          </a:ln>
        </p:spPr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3495675"/>
            <a:ext cx="398462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21828"/>
          <a:stretch>
            <a:fillRect/>
          </a:stretch>
        </p:blipFill>
        <p:spPr bwMode="auto">
          <a:xfrm>
            <a:off x="7331075" y="3495675"/>
            <a:ext cx="29162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0" y="3495675"/>
            <a:ext cx="31956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IHAG Holding GmbH.wm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713" y="549275"/>
            <a:ext cx="31591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itle 1"/>
          <p:cNvSpPr>
            <a:spLocks noGrp="1"/>
          </p:cNvSpPr>
          <p:nvPr>
            <p:ph type="ctrTitle"/>
          </p:nvPr>
        </p:nvSpPr>
        <p:spPr>
          <a:xfrm>
            <a:off x="0" y="2521942"/>
            <a:ext cx="10287000" cy="90711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"/>
          </p:nvPr>
        </p:nvSpPr>
        <p:spPr>
          <a:xfrm>
            <a:off x="7" y="5661249"/>
            <a:ext cx="10328076" cy="119675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0" y="2522538"/>
            <a:ext cx="10287000" cy="906462"/>
          </a:xfrm>
          <a:prstGeom prst="rect">
            <a:avLst/>
          </a:prstGeom>
          <a:solidFill>
            <a:srgbClr val="316DB6">
              <a:alpha val="30196"/>
            </a:srgbClr>
          </a:solidFill>
          <a:ln>
            <a:noFill/>
          </a:ln>
        </p:spPr>
        <p:txBody>
          <a:bodyPr lIns="0" tIns="0" rIns="0" bIns="0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en-US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5661025"/>
            <a:ext cx="10287000" cy="1196975"/>
          </a:xfrm>
          <a:prstGeom prst="rect">
            <a:avLst/>
          </a:prstGeom>
          <a:solidFill>
            <a:srgbClr val="004388"/>
          </a:solidFill>
          <a:ln>
            <a:noFill/>
          </a:ln>
        </p:spPr>
        <p:txBody>
          <a:bodyPr lIns="0" tIns="0" rIns="0" bIns="0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en-US" altLang="de-DE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6" name="Straight Connector 29"/>
          <p:cNvCxnSpPr>
            <a:cxnSpLocks noChangeShapeType="1"/>
          </p:cNvCxnSpPr>
          <p:nvPr userDrawn="1"/>
        </p:nvCxnSpPr>
        <p:spPr bwMode="auto">
          <a:xfrm>
            <a:off x="0" y="2408238"/>
            <a:ext cx="10287000" cy="0"/>
          </a:xfrm>
          <a:prstGeom prst="line">
            <a:avLst/>
          </a:prstGeom>
          <a:noFill/>
          <a:ln w="57150" algn="ctr">
            <a:solidFill>
              <a:srgbClr val="004388"/>
            </a:solidFill>
            <a:round/>
            <a:headEnd/>
            <a:tailEnd/>
          </a:ln>
        </p:spPr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3495675"/>
            <a:ext cx="398462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21828"/>
          <a:stretch>
            <a:fillRect/>
          </a:stretch>
        </p:blipFill>
        <p:spPr bwMode="auto">
          <a:xfrm>
            <a:off x="7331075" y="3495675"/>
            <a:ext cx="29162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0" y="3495675"/>
            <a:ext cx="31956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IHAG Holding GmbH.wm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713" y="549275"/>
            <a:ext cx="31591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itle 1"/>
          <p:cNvSpPr>
            <a:spLocks noGrp="1"/>
          </p:cNvSpPr>
          <p:nvPr>
            <p:ph type="ctrTitle"/>
          </p:nvPr>
        </p:nvSpPr>
        <p:spPr>
          <a:xfrm>
            <a:off x="0" y="2521939"/>
            <a:ext cx="10287000" cy="90711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"/>
          </p:nvPr>
        </p:nvSpPr>
        <p:spPr>
          <a:xfrm>
            <a:off x="7" y="5661249"/>
            <a:ext cx="10328076" cy="119675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4" y="440696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4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237CD-F758-4107-9393-F5BABB21C2B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7156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1973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5343B-BEF0-431B-9519-9E3581DE4D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1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3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353" y="2174876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26055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26055" y="2174876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8384-509F-4C28-A0DF-B81C7AE2428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0E631-1D7C-4B40-8D65-D2DA9202C2F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8F33-C148-444A-A167-3340C0ABD5F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2740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4354" y="1435106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6682-B6FC-4A1C-A228-EDE4A44B65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131" y="4800602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16131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16131" y="5367340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D961-0526-40B7-8202-E181993F69E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2A215FA-A1B3-4E61-85E2-06665C78644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4" r:id="rId1"/>
    <p:sldLayoutId id="2147485255" r:id="rId2"/>
    <p:sldLayoutId id="2147485256" r:id="rId3"/>
    <p:sldLayoutId id="2147485257" r:id="rId4"/>
    <p:sldLayoutId id="2147485258" r:id="rId5"/>
    <p:sldLayoutId id="2147485259" r:id="rId6"/>
    <p:sldLayoutId id="2147485260" r:id="rId7"/>
    <p:sldLayoutId id="2147485261" r:id="rId8"/>
    <p:sldLayoutId id="2147485262" r:id="rId9"/>
    <p:sldLayoutId id="2147485263" r:id="rId10"/>
    <p:sldLayoutId id="2147485264" r:id="rId11"/>
    <p:sldLayoutId id="21474852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680678E-F160-4970-AAF0-67478163B7A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5" r:id="rId1"/>
    <p:sldLayoutId id="2147485266" r:id="rId2"/>
    <p:sldLayoutId id="2147485267" r:id="rId3"/>
    <p:sldLayoutId id="2147485268" r:id="rId4"/>
    <p:sldLayoutId id="2147485269" r:id="rId5"/>
    <p:sldLayoutId id="2147485270" r:id="rId6"/>
    <p:sldLayoutId id="2147485271" r:id="rId7"/>
    <p:sldLayoutId id="2147485272" r:id="rId8"/>
    <p:sldLayoutId id="2147485273" r:id="rId9"/>
    <p:sldLayoutId id="2147485274" r:id="rId10"/>
    <p:sldLayoutId id="21474852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82"/>
          <p:cNvSpPr>
            <a:spLocks noChangeShapeType="1"/>
          </p:cNvSpPr>
          <p:nvPr/>
        </p:nvSpPr>
        <p:spPr bwMode="auto">
          <a:xfrm>
            <a:off x="0" y="1238250"/>
            <a:ext cx="10287000" cy="0"/>
          </a:xfrm>
          <a:prstGeom prst="line">
            <a:avLst/>
          </a:prstGeom>
          <a:noFill/>
          <a:ln w="12700">
            <a:solidFill>
              <a:srgbClr val="004388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3075" name="Line 283"/>
          <p:cNvSpPr>
            <a:spLocks noChangeShapeType="1"/>
          </p:cNvSpPr>
          <p:nvPr/>
        </p:nvSpPr>
        <p:spPr bwMode="auto">
          <a:xfrm>
            <a:off x="0" y="520700"/>
            <a:ext cx="10287000" cy="3175"/>
          </a:xfrm>
          <a:prstGeom prst="line">
            <a:avLst/>
          </a:prstGeom>
          <a:noFill/>
          <a:ln w="12700">
            <a:solidFill>
              <a:srgbClr val="004388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3076" name="Rectangle 285"/>
          <p:cNvSpPr>
            <a:spLocks noChangeArrowheads="1"/>
          </p:cNvSpPr>
          <p:nvPr/>
        </p:nvSpPr>
        <p:spPr bwMode="auto">
          <a:xfrm>
            <a:off x="0" y="1239838"/>
            <a:ext cx="303213" cy="5630862"/>
          </a:xfrm>
          <a:prstGeom prst="rect">
            <a:avLst/>
          </a:prstGeom>
          <a:solidFill>
            <a:srgbClr val="316DB6">
              <a:alpha val="20000"/>
            </a:srgbClr>
          </a:solidFill>
          <a:ln>
            <a:noFill/>
          </a:ln>
        </p:spPr>
        <p:txBody>
          <a:bodyPr wrap="none" lIns="0" tIns="0" rIns="0" bIns="0" anchor="ctr"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69" name="Rectangle 266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523875"/>
            <a:ext cx="9640888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1270" name="Rectangle 2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631950"/>
            <a:ext cx="9640888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9" name="Rectangle 285"/>
          <p:cNvSpPr>
            <a:spLocks noChangeArrowheads="1"/>
          </p:cNvSpPr>
          <p:nvPr/>
        </p:nvSpPr>
        <p:spPr bwMode="auto">
          <a:xfrm>
            <a:off x="0" y="517525"/>
            <a:ext cx="303213" cy="723900"/>
          </a:xfrm>
          <a:prstGeom prst="rect">
            <a:avLst/>
          </a:prstGeom>
          <a:solidFill>
            <a:srgbClr val="004388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" name="Rectangle 285"/>
          <p:cNvSpPr>
            <a:spLocks noChangeArrowheads="1"/>
          </p:cNvSpPr>
          <p:nvPr/>
        </p:nvSpPr>
        <p:spPr bwMode="auto">
          <a:xfrm>
            <a:off x="0" y="0"/>
            <a:ext cx="303213" cy="520700"/>
          </a:xfrm>
          <a:prstGeom prst="rect">
            <a:avLst/>
          </a:prstGeom>
          <a:solidFill>
            <a:srgbClr val="316DB6">
              <a:alpha val="20000"/>
            </a:srgbClr>
          </a:solidFill>
          <a:ln>
            <a:noFill/>
          </a:ln>
        </p:spPr>
        <p:txBody>
          <a:bodyPr wrap="none" lIns="0" tIns="0" rIns="0" bIns="0" anchor="ctr"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Foliennummernplatzhalter 13"/>
          <p:cNvSpPr>
            <a:spLocks noGrp="1"/>
          </p:cNvSpPr>
          <p:nvPr>
            <p:ph type="sldNum" sz="quarter" idx="4"/>
          </p:nvPr>
        </p:nvSpPr>
        <p:spPr>
          <a:xfrm rot="16200000">
            <a:off x="-91281" y="6552407"/>
            <a:ext cx="485775" cy="122237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800">
                <a:solidFill>
                  <a:srgbClr val="00438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Seite </a:t>
            </a:r>
            <a:fld id="{46EAB865-2D33-4ED7-93D5-07FB8B48FB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-827088" y="44450"/>
            <a:ext cx="566738" cy="576263"/>
          </a:xfrm>
          <a:prstGeom prst="rect">
            <a:avLst/>
          </a:prstGeom>
          <a:solidFill>
            <a:srgbClr val="004388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000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067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136</a:t>
            </a:r>
            <a:endParaRPr lang="en-US" altLang="de-DE" sz="1000" b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275" name="Straight Connector 20"/>
          <p:cNvCxnSpPr>
            <a:cxnSpLocks noChangeShapeType="1"/>
          </p:cNvCxnSpPr>
          <p:nvPr/>
        </p:nvCxnSpPr>
        <p:spPr bwMode="auto">
          <a:xfrm>
            <a:off x="-177800" y="63817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76" name="Straight Connector 21"/>
          <p:cNvCxnSpPr>
            <a:cxnSpLocks noChangeShapeType="1"/>
          </p:cNvCxnSpPr>
          <p:nvPr/>
        </p:nvCxnSpPr>
        <p:spPr bwMode="auto">
          <a:xfrm>
            <a:off x="-177800" y="1916113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77" name="Straight Connector 22"/>
          <p:cNvCxnSpPr>
            <a:cxnSpLocks noChangeShapeType="1"/>
          </p:cNvCxnSpPr>
          <p:nvPr/>
        </p:nvCxnSpPr>
        <p:spPr bwMode="auto">
          <a:xfrm>
            <a:off x="-177800" y="16319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78" name="Straight Connector 26"/>
          <p:cNvCxnSpPr>
            <a:cxnSpLocks noChangeShapeType="1"/>
          </p:cNvCxnSpPr>
          <p:nvPr/>
        </p:nvCxnSpPr>
        <p:spPr bwMode="auto">
          <a:xfrm rot="5400000">
            <a:off x="30003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79" name="Straight Connector 27"/>
          <p:cNvCxnSpPr>
            <a:cxnSpLocks noChangeShapeType="1"/>
          </p:cNvCxnSpPr>
          <p:nvPr/>
        </p:nvCxnSpPr>
        <p:spPr bwMode="auto">
          <a:xfrm rot="5400000">
            <a:off x="9928225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80" name="Straight Connector 28"/>
          <p:cNvCxnSpPr>
            <a:cxnSpLocks noChangeShapeType="1"/>
          </p:cNvCxnSpPr>
          <p:nvPr/>
        </p:nvCxnSpPr>
        <p:spPr bwMode="auto">
          <a:xfrm rot="5400000">
            <a:off x="30083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81" name="Straight Connector 29"/>
          <p:cNvCxnSpPr>
            <a:cxnSpLocks noChangeShapeType="1"/>
          </p:cNvCxnSpPr>
          <p:nvPr/>
        </p:nvCxnSpPr>
        <p:spPr bwMode="auto">
          <a:xfrm rot="5400000">
            <a:off x="9929019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82" name="Straight Connector 33"/>
          <p:cNvCxnSpPr>
            <a:cxnSpLocks noChangeShapeType="1"/>
          </p:cNvCxnSpPr>
          <p:nvPr/>
        </p:nvCxnSpPr>
        <p:spPr bwMode="auto">
          <a:xfrm>
            <a:off x="10312400" y="63817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83" name="Straight Connector 34"/>
          <p:cNvCxnSpPr>
            <a:cxnSpLocks noChangeShapeType="1"/>
          </p:cNvCxnSpPr>
          <p:nvPr/>
        </p:nvCxnSpPr>
        <p:spPr bwMode="auto">
          <a:xfrm>
            <a:off x="10312400" y="1916113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84" name="Straight Connector 35"/>
          <p:cNvCxnSpPr>
            <a:cxnSpLocks noChangeShapeType="1"/>
          </p:cNvCxnSpPr>
          <p:nvPr/>
        </p:nvCxnSpPr>
        <p:spPr bwMode="auto">
          <a:xfrm>
            <a:off x="10312400" y="16319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093" name="Rectangle 36"/>
          <p:cNvSpPr>
            <a:spLocks noChangeArrowheads="1"/>
          </p:cNvSpPr>
          <p:nvPr/>
        </p:nvSpPr>
        <p:spPr bwMode="auto">
          <a:xfrm>
            <a:off x="-827088" y="671513"/>
            <a:ext cx="566738" cy="576262"/>
          </a:xfrm>
          <a:prstGeom prst="rect">
            <a:avLst/>
          </a:prstGeom>
          <a:solidFill>
            <a:srgbClr val="919394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148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4" name="Rectangle 37"/>
          <p:cNvSpPr>
            <a:spLocks noChangeArrowheads="1"/>
          </p:cNvSpPr>
          <p:nvPr/>
        </p:nvSpPr>
        <p:spPr bwMode="auto">
          <a:xfrm>
            <a:off x="-827088" y="1296988"/>
            <a:ext cx="566738" cy="576262"/>
          </a:xfrm>
          <a:prstGeom prst="rect">
            <a:avLst/>
          </a:prstGeom>
          <a:solidFill>
            <a:srgbClr val="A10D34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161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013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052</a:t>
            </a:r>
            <a:endParaRPr lang="en-US" altLang="de-DE" sz="10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95" name="Rectangle 38"/>
          <p:cNvSpPr>
            <a:spLocks noChangeArrowheads="1"/>
          </p:cNvSpPr>
          <p:nvPr/>
        </p:nvSpPr>
        <p:spPr bwMode="auto">
          <a:xfrm>
            <a:off x="-827088" y="1924050"/>
            <a:ext cx="566738" cy="576263"/>
          </a:xfrm>
          <a:prstGeom prst="rect">
            <a:avLst/>
          </a:prstGeom>
          <a:solidFill>
            <a:srgbClr val="A6A6A6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6" name="Rectangle 39"/>
          <p:cNvSpPr>
            <a:spLocks noChangeArrowheads="1"/>
          </p:cNvSpPr>
          <p:nvPr/>
        </p:nvSpPr>
        <p:spPr bwMode="auto">
          <a:xfrm>
            <a:off x="-827088" y="2551113"/>
            <a:ext cx="566738" cy="574675"/>
          </a:xfrm>
          <a:prstGeom prst="rect">
            <a:avLst/>
          </a:prstGeom>
          <a:solidFill>
            <a:srgbClr val="8FA7C8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200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7" name="Rectangle 40"/>
          <p:cNvSpPr>
            <a:spLocks noChangeArrowheads="1"/>
          </p:cNvSpPr>
          <p:nvPr/>
        </p:nvSpPr>
        <p:spPr bwMode="auto">
          <a:xfrm>
            <a:off x="-827088" y="3176588"/>
            <a:ext cx="566738" cy="576262"/>
          </a:xfrm>
          <a:prstGeom prst="rect">
            <a:avLst/>
          </a:prstGeom>
          <a:solidFill>
            <a:srgbClr val="E1E1E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8" name="Rectangle 41"/>
          <p:cNvSpPr>
            <a:spLocks noChangeArrowheads="1"/>
          </p:cNvSpPr>
          <p:nvPr/>
        </p:nvSpPr>
        <p:spPr bwMode="auto">
          <a:xfrm>
            <a:off x="-827088" y="3803650"/>
            <a:ext cx="566738" cy="576263"/>
          </a:xfrm>
          <a:prstGeom prst="rect">
            <a:avLst/>
          </a:prstGeom>
          <a:solidFill>
            <a:srgbClr val="336B9F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051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107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159</a:t>
            </a:r>
          </a:p>
        </p:txBody>
      </p:sp>
      <p:sp>
        <p:nvSpPr>
          <p:cNvPr id="3099" name="Rectangle 42"/>
          <p:cNvSpPr>
            <a:spLocks noChangeArrowheads="1"/>
          </p:cNvSpPr>
          <p:nvPr/>
        </p:nvSpPr>
        <p:spPr bwMode="auto">
          <a:xfrm>
            <a:off x="-827088" y="4429125"/>
            <a:ext cx="566738" cy="576263"/>
          </a:xfrm>
          <a:prstGeom prst="rect">
            <a:avLst/>
          </a:prstGeom>
          <a:solidFill>
            <a:srgbClr val="B85929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184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089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041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1292" name="Straight Connector 43"/>
          <p:cNvCxnSpPr>
            <a:cxnSpLocks noChangeShapeType="1"/>
          </p:cNvCxnSpPr>
          <p:nvPr/>
        </p:nvCxnSpPr>
        <p:spPr bwMode="auto">
          <a:xfrm>
            <a:off x="-177800" y="1989138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93" name="Straight Connector 44"/>
          <p:cNvCxnSpPr>
            <a:cxnSpLocks noChangeShapeType="1"/>
          </p:cNvCxnSpPr>
          <p:nvPr/>
        </p:nvCxnSpPr>
        <p:spPr bwMode="auto">
          <a:xfrm>
            <a:off x="10312400" y="1989138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102" name="Rectangle 32"/>
          <p:cNvSpPr>
            <a:spLocks noChangeArrowheads="1"/>
          </p:cNvSpPr>
          <p:nvPr/>
        </p:nvSpPr>
        <p:spPr bwMode="auto">
          <a:xfrm>
            <a:off x="-827088" y="5056188"/>
            <a:ext cx="566738" cy="576262"/>
          </a:xfrm>
          <a:prstGeom prst="rect">
            <a:avLst/>
          </a:prstGeom>
          <a:solidFill>
            <a:srgbClr val="C3D8EB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195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216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235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03" name="Rectangle 46"/>
          <p:cNvSpPr>
            <a:spLocks noChangeArrowheads="1"/>
          </p:cNvSpPr>
          <p:nvPr/>
        </p:nvSpPr>
        <p:spPr bwMode="auto">
          <a:xfrm>
            <a:off x="-827088" y="5683250"/>
            <a:ext cx="566738" cy="576263"/>
          </a:xfrm>
          <a:prstGeom prst="rect">
            <a:avLst/>
          </a:prstGeom>
          <a:solidFill>
            <a:srgbClr val="FFC000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255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192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04" name="Rectangle 47"/>
          <p:cNvSpPr>
            <a:spLocks noChangeArrowheads="1"/>
          </p:cNvSpPr>
          <p:nvPr/>
        </p:nvSpPr>
        <p:spPr bwMode="auto">
          <a:xfrm>
            <a:off x="-827088" y="6308725"/>
            <a:ext cx="566738" cy="576263"/>
          </a:xfrm>
          <a:prstGeom prst="rect">
            <a:avLst/>
          </a:prstGeom>
          <a:solidFill>
            <a:srgbClr val="009900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153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1297" name="Straight Connector 49"/>
          <p:cNvCxnSpPr>
            <a:cxnSpLocks noChangeShapeType="1"/>
          </p:cNvCxnSpPr>
          <p:nvPr/>
        </p:nvCxnSpPr>
        <p:spPr bwMode="auto">
          <a:xfrm rot="5400000">
            <a:off x="381000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98" name="Straight Connector 50"/>
          <p:cNvCxnSpPr>
            <a:cxnSpLocks noChangeShapeType="1"/>
          </p:cNvCxnSpPr>
          <p:nvPr/>
        </p:nvCxnSpPr>
        <p:spPr bwMode="auto">
          <a:xfrm rot="5400000">
            <a:off x="9859962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299" name="Straight Connector 51"/>
          <p:cNvCxnSpPr>
            <a:cxnSpLocks noChangeShapeType="1"/>
          </p:cNvCxnSpPr>
          <p:nvPr/>
        </p:nvCxnSpPr>
        <p:spPr bwMode="auto">
          <a:xfrm rot="5400000">
            <a:off x="9860756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0" name="Straight Connector 52"/>
          <p:cNvCxnSpPr>
            <a:cxnSpLocks noChangeShapeType="1"/>
          </p:cNvCxnSpPr>
          <p:nvPr/>
        </p:nvCxnSpPr>
        <p:spPr bwMode="auto">
          <a:xfrm rot="5400000">
            <a:off x="381794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1" name="Straight Connector 53"/>
          <p:cNvCxnSpPr>
            <a:cxnSpLocks noChangeShapeType="1"/>
          </p:cNvCxnSpPr>
          <p:nvPr/>
        </p:nvCxnSpPr>
        <p:spPr bwMode="auto">
          <a:xfrm>
            <a:off x="10312400" y="630872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2" name="Straight Connector 54"/>
          <p:cNvCxnSpPr>
            <a:cxnSpLocks noChangeShapeType="1"/>
          </p:cNvCxnSpPr>
          <p:nvPr/>
        </p:nvCxnSpPr>
        <p:spPr bwMode="auto">
          <a:xfrm>
            <a:off x="-177800" y="630872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3" name="Straight Connector 55"/>
          <p:cNvCxnSpPr>
            <a:cxnSpLocks noChangeShapeType="1"/>
          </p:cNvCxnSpPr>
          <p:nvPr/>
        </p:nvCxnSpPr>
        <p:spPr bwMode="auto">
          <a:xfrm>
            <a:off x="-177800" y="206057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4" name="Straight Connector 56"/>
          <p:cNvCxnSpPr>
            <a:cxnSpLocks noChangeShapeType="1"/>
          </p:cNvCxnSpPr>
          <p:nvPr/>
        </p:nvCxnSpPr>
        <p:spPr bwMode="auto">
          <a:xfrm>
            <a:off x="10312400" y="206057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5" name="Straight Connector 57"/>
          <p:cNvCxnSpPr>
            <a:cxnSpLocks noChangeShapeType="1"/>
          </p:cNvCxnSpPr>
          <p:nvPr/>
        </p:nvCxnSpPr>
        <p:spPr bwMode="auto">
          <a:xfrm rot="5400000">
            <a:off x="508238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6" name="Straight Connector 58"/>
          <p:cNvCxnSpPr>
            <a:cxnSpLocks noChangeShapeType="1"/>
          </p:cNvCxnSpPr>
          <p:nvPr/>
        </p:nvCxnSpPr>
        <p:spPr bwMode="auto">
          <a:xfrm rot="5400000">
            <a:off x="5161756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7" name="Straight Connector 59"/>
          <p:cNvCxnSpPr>
            <a:cxnSpLocks noChangeShapeType="1"/>
          </p:cNvCxnSpPr>
          <p:nvPr/>
        </p:nvCxnSpPr>
        <p:spPr bwMode="auto">
          <a:xfrm rot="5400000">
            <a:off x="5242719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8" name="Straight Connector 60"/>
          <p:cNvCxnSpPr>
            <a:cxnSpLocks noChangeShapeType="1"/>
          </p:cNvCxnSpPr>
          <p:nvPr/>
        </p:nvCxnSpPr>
        <p:spPr bwMode="auto">
          <a:xfrm rot="5400000">
            <a:off x="499983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09" name="Straight Connector 69"/>
          <p:cNvCxnSpPr>
            <a:cxnSpLocks noChangeShapeType="1"/>
          </p:cNvCxnSpPr>
          <p:nvPr/>
        </p:nvCxnSpPr>
        <p:spPr bwMode="auto">
          <a:xfrm rot="5400000">
            <a:off x="508158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10" name="Straight Connector 70"/>
          <p:cNvCxnSpPr>
            <a:cxnSpLocks noChangeShapeType="1"/>
          </p:cNvCxnSpPr>
          <p:nvPr/>
        </p:nvCxnSpPr>
        <p:spPr bwMode="auto">
          <a:xfrm rot="5400000">
            <a:off x="5160962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11" name="Straight Connector 71"/>
          <p:cNvCxnSpPr>
            <a:cxnSpLocks noChangeShapeType="1"/>
          </p:cNvCxnSpPr>
          <p:nvPr/>
        </p:nvCxnSpPr>
        <p:spPr bwMode="auto">
          <a:xfrm rot="5400000">
            <a:off x="5241925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1312" name="Straight Connector 72"/>
          <p:cNvCxnSpPr>
            <a:cxnSpLocks noChangeShapeType="1"/>
          </p:cNvCxnSpPr>
          <p:nvPr/>
        </p:nvCxnSpPr>
        <p:spPr bwMode="auto">
          <a:xfrm rot="5400000">
            <a:off x="499903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11313" name="Picture 61" descr="DIHAG Holding GmbH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8788" y="130175"/>
            <a:ext cx="7905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4" name="Picture 2" descr="C:\Documents and Settings\friedemannt\Desktop\SH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4175" y="209550"/>
            <a:ext cx="5381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</p:sldLayoutIdLst>
  <p:transition/>
  <p:hf hdr="0" ft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5pPr>
      <a:lvl6pPr marL="4572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6pPr>
      <a:lvl7pPr marL="9144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7pPr>
      <a:lvl8pPr marL="13716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8pPr>
      <a:lvl9pPr marL="18288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chemeClr val="bg1"/>
        </a:buClr>
        <a:buSzPct val="25000"/>
        <a:buChar char="•"/>
        <a:defRPr lang="de-DE" sz="12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66700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004388"/>
        </a:buClr>
        <a:buSzPct val="125000"/>
        <a:buFont typeface="Wingdings" pitchFamily="2" charset="2"/>
        <a:buChar char="n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276225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E1E1E1"/>
        </a:buClr>
        <a:buSzPct val="125000"/>
        <a:buFont typeface="Wingdings" pitchFamily="2" charset="2"/>
        <a:buChar char="n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9625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316DB6"/>
        </a:buClr>
        <a:buSzPct val="100000"/>
        <a:buFont typeface="Arial" pitchFamily="34" charset="0"/>
        <a:buChar char="―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6325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316DB6"/>
        </a:buClr>
        <a:buSzPct val="100000"/>
        <a:buFont typeface="Arial" pitchFamily="34" charset="0"/>
        <a:buChar char="―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542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6pPr>
      <a:lvl7pPr marL="30114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7pPr>
      <a:lvl8pPr marL="34686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8pPr>
      <a:lvl9pPr marL="39258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82"/>
          <p:cNvSpPr>
            <a:spLocks noChangeShapeType="1"/>
          </p:cNvSpPr>
          <p:nvPr/>
        </p:nvSpPr>
        <p:spPr bwMode="auto">
          <a:xfrm>
            <a:off x="0" y="1238250"/>
            <a:ext cx="10287000" cy="0"/>
          </a:xfrm>
          <a:prstGeom prst="line">
            <a:avLst/>
          </a:prstGeom>
          <a:noFill/>
          <a:ln w="12700">
            <a:solidFill>
              <a:srgbClr val="004388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4099" name="Line 283"/>
          <p:cNvSpPr>
            <a:spLocks noChangeShapeType="1"/>
          </p:cNvSpPr>
          <p:nvPr/>
        </p:nvSpPr>
        <p:spPr bwMode="auto">
          <a:xfrm>
            <a:off x="0" y="520700"/>
            <a:ext cx="10287000" cy="3175"/>
          </a:xfrm>
          <a:prstGeom prst="line">
            <a:avLst/>
          </a:prstGeom>
          <a:noFill/>
          <a:ln w="12700">
            <a:solidFill>
              <a:srgbClr val="004388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4100" name="Rectangle 285"/>
          <p:cNvSpPr>
            <a:spLocks noChangeArrowheads="1"/>
          </p:cNvSpPr>
          <p:nvPr/>
        </p:nvSpPr>
        <p:spPr bwMode="auto">
          <a:xfrm>
            <a:off x="0" y="1239838"/>
            <a:ext cx="303213" cy="5630862"/>
          </a:xfrm>
          <a:prstGeom prst="rect">
            <a:avLst/>
          </a:prstGeom>
          <a:solidFill>
            <a:srgbClr val="316DB6">
              <a:alpha val="20000"/>
            </a:srgbClr>
          </a:solidFill>
          <a:ln>
            <a:noFill/>
          </a:ln>
        </p:spPr>
        <p:txBody>
          <a:bodyPr wrap="none" lIns="0" tIns="0" rIns="0" bIns="0" anchor="ctr"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3" name="Rectangle 266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523875"/>
            <a:ext cx="9640888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2294" name="Rectangle 2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631950"/>
            <a:ext cx="9640888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3" name="Rectangle 285"/>
          <p:cNvSpPr>
            <a:spLocks noChangeArrowheads="1"/>
          </p:cNvSpPr>
          <p:nvPr/>
        </p:nvSpPr>
        <p:spPr bwMode="auto">
          <a:xfrm>
            <a:off x="0" y="517525"/>
            <a:ext cx="303213" cy="723900"/>
          </a:xfrm>
          <a:prstGeom prst="rect">
            <a:avLst/>
          </a:prstGeom>
          <a:solidFill>
            <a:srgbClr val="004388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4" name="Rectangle 285"/>
          <p:cNvSpPr>
            <a:spLocks noChangeArrowheads="1"/>
          </p:cNvSpPr>
          <p:nvPr/>
        </p:nvSpPr>
        <p:spPr bwMode="auto">
          <a:xfrm>
            <a:off x="0" y="0"/>
            <a:ext cx="303213" cy="520700"/>
          </a:xfrm>
          <a:prstGeom prst="rect">
            <a:avLst/>
          </a:prstGeom>
          <a:solidFill>
            <a:srgbClr val="316DB6">
              <a:alpha val="20000"/>
            </a:srgbClr>
          </a:solidFill>
          <a:ln>
            <a:noFill/>
          </a:ln>
        </p:spPr>
        <p:txBody>
          <a:bodyPr wrap="none" lIns="0" tIns="0" rIns="0" bIns="0" anchor="ctr"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30000"/>
              </a:spcBef>
              <a:buClr>
                <a:srgbClr val="FFFFFF"/>
              </a:buClr>
              <a:buSzPct val="125000"/>
              <a:buFontTx/>
              <a:buChar char="&gt;"/>
              <a:defRPr/>
            </a:pPr>
            <a:endParaRPr lang="de-DE" altLang="de-DE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Foliennummernplatzhalter 13"/>
          <p:cNvSpPr>
            <a:spLocks noGrp="1"/>
          </p:cNvSpPr>
          <p:nvPr>
            <p:ph type="sldNum" sz="quarter" idx="4"/>
          </p:nvPr>
        </p:nvSpPr>
        <p:spPr>
          <a:xfrm rot="16200000">
            <a:off x="-91281" y="6552407"/>
            <a:ext cx="485775" cy="122237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800">
                <a:solidFill>
                  <a:srgbClr val="00438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Seite </a:t>
            </a:r>
            <a:fld id="{F97746A6-3540-4D0B-892F-47E923214F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106" name="Rectangle 18"/>
          <p:cNvSpPr>
            <a:spLocks noChangeArrowheads="1"/>
          </p:cNvSpPr>
          <p:nvPr/>
        </p:nvSpPr>
        <p:spPr bwMode="auto">
          <a:xfrm>
            <a:off x="-827088" y="44450"/>
            <a:ext cx="566738" cy="576263"/>
          </a:xfrm>
          <a:prstGeom prst="rect">
            <a:avLst/>
          </a:prstGeom>
          <a:solidFill>
            <a:srgbClr val="004388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000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067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136</a:t>
            </a:r>
            <a:endParaRPr lang="en-US" altLang="de-DE" sz="1000" b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2299" name="Straight Connector 20"/>
          <p:cNvCxnSpPr>
            <a:cxnSpLocks noChangeShapeType="1"/>
          </p:cNvCxnSpPr>
          <p:nvPr/>
        </p:nvCxnSpPr>
        <p:spPr bwMode="auto">
          <a:xfrm>
            <a:off x="-177800" y="63817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0" name="Straight Connector 21"/>
          <p:cNvCxnSpPr>
            <a:cxnSpLocks noChangeShapeType="1"/>
          </p:cNvCxnSpPr>
          <p:nvPr/>
        </p:nvCxnSpPr>
        <p:spPr bwMode="auto">
          <a:xfrm>
            <a:off x="-177800" y="1916113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1" name="Straight Connector 22"/>
          <p:cNvCxnSpPr>
            <a:cxnSpLocks noChangeShapeType="1"/>
          </p:cNvCxnSpPr>
          <p:nvPr/>
        </p:nvCxnSpPr>
        <p:spPr bwMode="auto">
          <a:xfrm>
            <a:off x="-177800" y="16319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2" name="Straight Connector 26"/>
          <p:cNvCxnSpPr>
            <a:cxnSpLocks noChangeShapeType="1"/>
          </p:cNvCxnSpPr>
          <p:nvPr/>
        </p:nvCxnSpPr>
        <p:spPr bwMode="auto">
          <a:xfrm rot="5400000">
            <a:off x="30003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3" name="Straight Connector 27"/>
          <p:cNvCxnSpPr>
            <a:cxnSpLocks noChangeShapeType="1"/>
          </p:cNvCxnSpPr>
          <p:nvPr/>
        </p:nvCxnSpPr>
        <p:spPr bwMode="auto">
          <a:xfrm rot="5400000">
            <a:off x="9928225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4" name="Straight Connector 28"/>
          <p:cNvCxnSpPr>
            <a:cxnSpLocks noChangeShapeType="1"/>
          </p:cNvCxnSpPr>
          <p:nvPr/>
        </p:nvCxnSpPr>
        <p:spPr bwMode="auto">
          <a:xfrm rot="5400000">
            <a:off x="30083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5" name="Straight Connector 29"/>
          <p:cNvCxnSpPr>
            <a:cxnSpLocks noChangeShapeType="1"/>
          </p:cNvCxnSpPr>
          <p:nvPr/>
        </p:nvCxnSpPr>
        <p:spPr bwMode="auto">
          <a:xfrm rot="5400000">
            <a:off x="9929019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6" name="Straight Connector 33"/>
          <p:cNvCxnSpPr>
            <a:cxnSpLocks noChangeShapeType="1"/>
          </p:cNvCxnSpPr>
          <p:nvPr/>
        </p:nvCxnSpPr>
        <p:spPr bwMode="auto">
          <a:xfrm>
            <a:off x="10312400" y="63817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7" name="Straight Connector 34"/>
          <p:cNvCxnSpPr>
            <a:cxnSpLocks noChangeShapeType="1"/>
          </p:cNvCxnSpPr>
          <p:nvPr/>
        </p:nvCxnSpPr>
        <p:spPr bwMode="auto">
          <a:xfrm>
            <a:off x="10312400" y="1916113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08" name="Straight Connector 35"/>
          <p:cNvCxnSpPr>
            <a:cxnSpLocks noChangeShapeType="1"/>
          </p:cNvCxnSpPr>
          <p:nvPr/>
        </p:nvCxnSpPr>
        <p:spPr bwMode="auto">
          <a:xfrm>
            <a:off x="10312400" y="1631950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117" name="Rectangle 36"/>
          <p:cNvSpPr>
            <a:spLocks noChangeArrowheads="1"/>
          </p:cNvSpPr>
          <p:nvPr/>
        </p:nvSpPr>
        <p:spPr bwMode="auto">
          <a:xfrm>
            <a:off x="-827088" y="671513"/>
            <a:ext cx="566738" cy="576262"/>
          </a:xfrm>
          <a:prstGeom prst="rect">
            <a:avLst/>
          </a:prstGeom>
          <a:solidFill>
            <a:srgbClr val="919394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148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8" name="Rectangle 37"/>
          <p:cNvSpPr>
            <a:spLocks noChangeArrowheads="1"/>
          </p:cNvSpPr>
          <p:nvPr/>
        </p:nvSpPr>
        <p:spPr bwMode="auto">
          <a:xfrm>
            <a:off x="-827088" y="1296988"/>
            <a:ext cx="566738" cy="576262"/>
          </a:xfrm>
          <a:prstGeom prst="rect">
            <a:avLst/>
          </a:prstGeom>
          <a:solidFill>
            <a:srgbClr val="A10D34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161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013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052</a:t>
            </a:r>
            <a:endParaRPr lang="en-US" altLang="de-DE" sz="10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19" name="Rectangle 38"/>
          <p:cNvSpPr>
            <a:spLocks noChangeArrowheads="1"/>
          </p:cNvSpPr>
          <p:nvPr/>
        </p:nvSpPr>
        <p:spPr bwMode="auto">
          <a:xfrm>
            <a:off x="-827088" y="1924050"/>
            <a:ext cx="566738" cy="576263"/>
          </a:xfrm>
          <a:prstGeom prst="rect">
            <a:avLst/>
          </a:prstGeom>
          <a:solidFill>
            <a:srgbClr val="A6A6A6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166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0" name="Rectangle 39"/>
          <p:cNvSpPr>
            <a:spLocks noChangeArrowheads="1"/>
          </p:cNvSpPr>
          <p:nvPr/>
        </p:nvSpPr>
        <p:spPr bwMode="auto">
          <a:xfrm>
            <a:off x="-827088" y="2551113"/>
            <a:ext cx="566738" cy="574675"/>
          </a:xfrm>
          <a:prstGeom prst="rect">
            <a:avLst/>
          </a:prstGeom>
          <a:solidFill>
            <a:srgbClr val="8FA7C8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143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167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200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1" name="Rectangle 40"/>
          <p:cNvSpPr>
            <a:spLocks noChangeArrowheads="1"/>
          </p:cNvSpPr>
          <p:nvPr/>
        </p:nvSpPr>
        <p:spPr bwMode="auto">
          <a:xfrm>
            <a:off x="-827088" y="3176588"/>
            <a:ext cx="566738" cy="576262"/>
          </a:xfrm>
          <a:prstGeom prst="rect">
            <a:avLst/>
          </a:prstGeom>
          <a:solidFill>
            <a:srgbClr val="E1E1E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225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2" name="Rectangle 41"/>
          <p:cNvSpPr>
            <a:spLocks noChangeArrowheads="1"/>
          </p:cNvSpPr>
          <p:nvPr/>
        </p:nvSpPr>
        <p:spPr bwMode="auto">
          <a:xfrm>
            <a:off x="-827088" y="3803650"/>
            <a:ext cx="566738" cy="576263"/>
          </a:xfrm>
          <a:prstGeom prst="rect">
            <a:avLst/>
          </a:prstGeom>
          <a:solidFill>
            <a:srgbClr val="336B9F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051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107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FFFFFF"/>
                </a:solidFill>
                <a:cs typeface="Arial" charset="0"/>
              </a:rPr>
              <a:t>159</a:t>
            </a:r>
          </a:p>
        </p:txBody>
      </p:sp>
      <p:sp>
        <p:nvSpPr>
          <p:cNvPr id="4123" name="Rectangle 42"/>
          <p:cNvSpPr>
            <a:spLocks noChangeArrowheads="1"/>
          </p:cNvSpPr>
          <p:nvPr/>
        </p:nvSpPr>
        <p:spPr bwMode="auto">
          <a:xfrm>
            <a:off x="-827088" y="4429125"/>
            <a:ext cx="566738" cy="576263"/>
          </a:xfrm>
          <a:prstGeom prst="rect">
            <a:avLst/>
          </a:prstGeom>
          <a:solidFill>
            <a:srgbClr val="B85929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184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089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041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2316" name="Straight Connector 43"/>
          <p:cNvCxnSpPr>
            <a:cxnSpLocks noChangeShapeType="1"/>
          </p:cNvCxnSpPr>
          <p:nvPr/>
        </p:nvCxnSpPr>
        <p:spPr bwMode="auto">
          <a:xfrm>
            <a:off x="-177800" y="1989138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17" name="Straight Connector 44"/>
          <p:cNvCxnSpPr>
            <a:cxnSpLocks noChangeShapeType="1"/>
          </p:cNvCxnSpPr>
          <p:nvPr/>
        </p:nvCxnSpPr>
        <p:spPr bwMode="auto">
          <a:xfrm>
            <a:off x="10312400" y="1989138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126" name="Rectangle 32"/>
          <p:cNvSpPr>
            <a:spLocks noChangeArrowheads="1"/>
          </p:cNvSpPr>
          <p:nvPr/>
        </p:nvSpPr>
        <p:spPr bwMode="auto">
          <a:xfrm>
            <a:off x="-827088" y="5056188"/>
            <a:ext cx="566738" cy="576262"/>
          </a:xfrm>
          <a:prstGeom prst="rect">
            <a:avLst/>
          </a:prstGeom>
          <a:solidFill>
            <a:srgbClr val="C3D8EB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195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216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235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7" name="Rectangle 46"/>
          <p:cNvSpPr>
            <a:spLocks noChangeArrowheads="1"/>
          </p:cNvSpPr>
          <p:nvPr/>
        </p:nvSpPr>
        <p:spPr bwMode="auto">
          <a:xfrm>
            <a:off x="-827088" y="5683250"/>
            <a:ext cx="566738" cy="576263"/>
          </a:xfrm>
          <a:prstGeom prst="rect">
            <a:avLst/>
          </a:prstGeom>
          <a:solidFill>
            <a:srgbClr val="FFC000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255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192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8" name="Rectangle 47"/>
          <p:cNvSpPr>
            <a:spLocks noChangeArrowheads="1"/>
          </p:cNvSpPr>
          <p:nvPr/>
        </p:nvSpPr>
        <p:spPr bwMode="auto">
          <a:xfrm>
            <a:off x="-827088" y="6308725"/>
            <a:ext cx="566738" cy="576263"/>
          </a:xfrm>
          <a:prstGeom prst="rect">
            <a:avLst/>
          </a:prstGeom>
          <a:solidFill>
            <a:srgbClr val="009900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153</a:t>
            </a:r>
          </a:p>
          <a:p>
            <a:pPr algn="ctr">
              <a:buClr>
                <a:srgbClr val="FFFFFF"/>
              </a:buClr>
              <a:buSzPct val="125000"/>
              <a:defRPr/>
            </a:pPr>
            <a:r>
              <a:rPr lang="de-DE" altLang="de-DE" sz="1000" b="0">
                <a:solidFill>
                  <a:srgbClr val="000000"/>
                </a:solidFill>
                <a:cs typeface="Arial" charset="0"/>
              </a:rPr>
              <a:t>0</a:t>
            </a:r>
            <a:endParaRPr lang="en-US" altLang="de-DE" sz="10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2321" name="Straight Connector 49"/>
          <p:cNvCxnSpPr>
            <a:cxnSpLocks noChangeShapeType="1"/>
          </p:cNvCxnSpPr>
          <p:nvPr/>
        </p:nvCxnSpPr>
        <p:spPr bwMode="auto">
          <a:xfrm rot="5400000">
            <a:off x="381000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2" name="Straight Connector 50"/>
          <p:cNvCxnSpPr>
            <a:cxnSpLocks noChangeShapeType="1"/>
          </p:cNvCxnSpPr>
          <p:nvPr/>
        </p:nvCxnSpPr>
        <p:spPr bwMode="auto">
          <a:xfrm rot="5400000">
            <a:off x="9859962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3" name="Straight Connector 51"/>
          <p:cNvCxnSpPr>
            <a:cxnSpLocks noChangeShapeType="1"/>
          </p:cNvCxnSpPr>
          <p:nvPr/>
        </p:nvCxnSpPr>
        <p:spPr bwMode="auto">
          <a:xfrm rot="5400000">
            <a:off x="9860756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4" name="Straight Connector 52"/>
          <p:cNvCxnSpPr>
            <a:cxnSpLocks noChangeShapeType="1"/>
          </p:cNvCxnSpPr>
          <p:nvPr/>
        </p:nvCxnSpPr>
        <p:spPr bwMode="auto">
          <a:xfrm rot="5400000">
            <a:off x="381794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5" name="Straight Connector 53"/>
          <p:cNvCxnSpPr>
            <a:cxnSpLocks noChangeShapeType="1"/>
          </p:cNvCxnSpPr>
          <p:nvPr/>
        </p:nvCxnSpPr>
        <p:spPr bwMode="auto">
          <a:xfrm>
            <a:off x="10312400" y="630872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6" name="Straight Connector 54"/>
          <p:cNvCxnSpPr>
            <a:cxnSpLocks noChangeShapeType="1"/>
          </p:cNvCxnSpPr>
          <p:nvPr/>
        </p:nvCxnSpPr>
        <p:spPr bwMode="auto">
          <a:xfrm>
            <a:off x="-177800" y="630872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7" name="Straight Connector 55"/>
          <p:cNvCxnSpPr>
            <a:cxnSpLocks noChangeShapeType="1"/>
          </p:cNvCxnSpPr>
          <p:nvPr/>
        </p:nvCxnSpPr>
        <p:spPr bwMode="auto">
          <a:xfrm>
            <a:off x="-177800" y="206057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8" name="Straight Connector 56"/>
          <p:cNvCxnSpPr>
            <a:cxnSpLocks noChangeShapeType="1"/>
          </p:cNvCxnSpPr>
          <p:nvPr/>
        </p:nvCxnSpPr>
        <p:spPr bwMode="auto">
          <a:xfrm>
            <a:off x="10312400" y="2060575"/>
            <a:ext cx="152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29" name="Straight Connector 57"/>
          <p:cNvCxnSpPr>
            <a:cxnSpLocks noChangeShapeType="1"/>
          </p:cNvCxnSpPr>
          <p:nvPr/>
        </p:nvCxnSpPr>
        <p:spPr bwMode="auto">
          <a:xfrm rot="5400000">
            <a:off x="508238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0" name="Straight Connector 58"/>
          <p:cNvCxnSpPr>
            <a:cxnSpLocks noChangeShapeType="1"/>
          </p:cNvCxnSpPr>
          <p:nvPr/>
        </p:nvCxnSpPr>
        <p:spPr bwMode="auto">
          <a:xfrm rot="5400000">
            <a:off x="5161756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1" name="Straight Connector 59"/>
          <p:cNvCxnSpPr>
            <a:cxnSpLocks noChangeShapeType="1"/>
          </p:cNvCxnSpPr>
          <p:nvPr/>
        </p:nvCxnSpPr>
        <p:spPr bwMode="auto">
          <a:xfrm rot="5400000">
            <a:off x="5242719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2" name="Straight Connector 60"/>
          <p:cNvCxnSpPr>
            <a:cxnSpLocks noChangeShapeType="1"/>
          </p:cNvCxnSpPr>
          <p:nvPr/>
        </p:nvCxnSpPr>
        <p:spPr bwMode="auto">
          <a:xfrm rot="5400000">
            <a:off x="4999831" y="7014369"/>
            <a:ext cx="287338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3" name="Straight Connector 69"/>
          <p:cNvCxnSpPr>
            <a:cxnSpLocks noChangeShapeType="1"/>
          </p:cNvCxnSpPr>
          <p:nvPr/>
        </p:nvCxnSpPr>
        <p:spPr bwMode="auto">
          <a:xfrm rot="5400000">
            <a:off x="508158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4" name="Straight Connector 70"/>
          <p:cNvCxnSpPr>
            <a:cxnSpLocks noChangeShapeType="1"/>
          </p:cNvCxnSpPr>
          <p:nvPr/>
        </p:nvCxnSpPr>
        <p:spPr bwMode="auto">
          <a:xfrm rot="5400000">
            <a:off x="5160962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5" name="Straight Connector 71"/>
          <p:cNvCxnSpPr>
            <a:cxnSpLocks noChangeShapeType="1"/>
          </p:cNvCxnSpPr>
          <p:nvPr/>
        </p:nvCxnSpPr>
        <p:spPr bwMode="auto">
          <a:xfrm rot="5400000">
            <a:off x="5241925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336" name="Straight Connector 72"/>
          <p:cNvCxnSpPr>
            <a:cxnSpLocks noChangeShapeType="1"/>
          </p:cNvCxnSpPr>
          <p:nvPr/>
        </p:nvCxnSpPr>
        <p:spPr bwMode="auto">
          <a:xfrm rot="5400000">
            <a:off x="4999037" y="-171450"/>
            <a:ext cx="2889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12337" name="Picture 61" descr="DIHAG Holding GmbH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8788" y="130175"/>
            <a:ext cx="7905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8" name="Picture 2" descr="C:\Documents and Settings\friedemannt\Desktop\SH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4175" y="209550"/>
            <a:ext cx="5381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8" r:id="rId1"/>
  </p:sldLayoutIdLst>
  <p:transition/>
  <p:hf hdr="0" ft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388"/>
          </a:solidFill>
          <a:latin typeface="Arial" pitchFamily="34" charset="0"/>
        </a:defRPr>
      </a:lvl5pPr>
      <a:lvl6pPr marL="4572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6pPr>
      <a:lvl7pPr marL="9144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7pPr>
      <a:lvl8pPr marL="13716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8pPr>
      <a:lvl9pPr marL="1828800" algn="l" defTabSz="7620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chemeClr val="bg1"/>
        </a:buClr>
        <a:buSzPct val="25000"/>
        <a:buChar char="•"/>
        <a:defRPr lang="de-DE" sz="12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66700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004388"/>
        </a:buClr>
        <a:buSzPct val="125000"/>
        <a:buFont typeface="Wingdings" pitchFamily="2" charset="2"/>
        <a:buChar char="n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276225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E1E1E1"/>
        </a:buClr>
        <a:buSzPct val="125000"/>
        <a:buFont typeface="Wingdings" pitchFamily="2" charset="2"/>
        <a:buChar char="n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9625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316DB6"/>
        </a:buClr>
        <a:buSzPct val="100000"/>
        <a:buFont typeface="Arial" pitchFamily="34" charset="0"/>
        <a:buChar char="―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6325" indent="-266700" algn="l" defTabSz="762000" rtl="0" eaLnBrk="0" fontAlgn="base" hangingPunct="0">
        <a:lnSpc>
          <a:spcPct val="120000"/>
        </a:lnSpc>
        <a:spcBef>
          <a:spcPts val="300"/>
        </a:spcBef>
        <a:spcAft>
          <a:spcPts val="200"/>
        </a:spcAft>
        <a:buClr>
          <a:srgbClr val="316DB6"/>
        </a:buClr>
        <a:buSzPct val="100000"/>
        <a:buFont typeface="Arial" pitchFamily="34" charset="0"/>
        <a:buChar char="―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542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6pPr>
      <a:lvl7pPr marL="30114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7pPr>
      <a:lvl8pPr marL="34686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8pPr>
      <a:lvl9pPr marL="3925888" indent="-282575" algn="l" defTabSz="762000" rtl="0" eaLnBrk="0" fontAlgn="base" hangingPunct="0">
        <a:lnSpc>
          <a:spcPct val="120000"/>
        </a:lnSpc>
        <a:spcBef>
          <a:spcPct val="40000"/>
        </a:spcBef>
        <a:spcAft>
          <a:spcPct val="40000"/>
        </a:spcAft>
        <a:buClr>
          <a:schemeClr val="accent1"/>
        </a:buClr>
        <a:buSzPct val="125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7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8.jpeg"/><Relationship Id="rId10" Type="http://schemas.microsoft.com/office/2007/relationships/hdphoto" Target="../media/hdphoto13.wdp"/><Relationship Id="rId4" Type="http://schemas.openxmlformats.org/officeDocument/2006/relationships/image" Target="../media/image57.jpe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 descr="Weißer Marmor"/>
          <p:cNvSpPr txBox="1">
            <a:spLocks noChangeArrowheads="1"/>
          </p:cNvSpPr>
          <p:nvPr/>
        </p:nvSpPr>
        <p:spPr bwMode="auto">
          <a:xfrm>
            <a:off x="1615108" y="1052736"/>
            <a:ext cx="6886575" cy="14465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de-DE" sz="3600" dirty="0"/>
              <a:t>Eisen</a:t>
            </a:r>
            <a:r>
              <a:rPr lang="de-DE" sz="3600" dirty="0">
                <a:solidFill>
                  <a:srgbClr val="133E7C"/>
                </a:solidFill>
              </a:rPr>
              <a:t>w</a:t>
            </a:r>
            <a:r>
              <a:rPr lang="de-DE" sz="3600" dirty="0"/>
              <a:t>erk Arnstadt GmbH</a:t>
            </a:r>
          </a:p>
          <a:p>
            <a:pPr algn="ctr" eaLnBrk="0" hangingPunct="0">
              <a:defRPr/>
            </a:pPr>
            <a:endParaRPr lang="de-DE" sz="2800" dirty="0"/>
          </a:p>
          <a:p>
            <a:pPr algn="ctr" eaLnBrk="0" hangingPunct="0">
              <a:defRPr/>
            </a:pPr>
            <a:r>
              <a:rPr lang="de-DE" sz="2400" dirty="0"/>
              <a:t>www.ewa-guss.de</a:t>
            </a: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10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3" descr="X:\Bilder EWA\bearbeitet\Oberbau\Products 051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5668" y="5072074"/>
            <a:ext cx="1357322" cy="11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B5699EA-1A52-E9B4-5177-0BA68121D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4"/>
          <a:stretch/>
        </p:blipFill>
        <p:spPr>
          <a:xfrm>
            <a:off x="1984969" y="2866682"/>
            <a:ext cx="6254875" cy="1346181"/>
          </a:xfrm>
          <a:prstGeom prst="rect">
            <a:avLst/>
          </a:prstGeom>
        </p:spPr>
      </p:pic>
      <p:pic>
        <p:nvPicPr>
          <p:cNvPr id="4" name="Grafik 3" descr="Ein Bild, das Schraube, Befestigungselement, Metall, Nuss Mutter enthält.&#10;&#10;Automatisch generierte Beschreibung">
            <a:extLst>
              <a:ext uri="{FF2B5EF4-FFF2-40B4-BE49-F238E27FC236}">
                <a16:creationId xmlns:a16="http://schemas.microsoft.com/office/drawing/2014/main" id="{EC5E1F20-E0C2-82C8-4E0F-4960B75D7E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2"/>
          <a:stretch/>
        </p:blipFill>
        <p:spPr>
          <a:xfrm>
            <a:off x="6436747" y="4121193"/>
            <a:ext cx="1568716" cy="2498011"/>
          </a:xfrm>
          <a:prstGeom prst="rect">
            <a:avLst/>
          </a:prstGeom>
        </p:spPr>
      </p:pic>
      <p:pic>
        <p:nvPicPr>
          <p:cNvPr id="6" name="Grafik 5" descr="Ein Bild, das Stilllebenfotografie, Vase, Keramik, Stillleben enthält.&#10;&#10;Automatisch generierte Beschreibung">
            <a:extLst>
              <a:ext uri="{FF2B5EF4-FFF2-40B4-BE49-F238E27FC236}">
                <a16:creationId xmlns:a16="http://schemas.microsoft.com/office/drawing/2014/main" id="{B1290122-55B3-5AF6-CF69-2F4B39106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5" y="4395017"/>
            <a:ext cx="3065561" cy="2043707"/>
          </a:xfrm>
          <a:prstGeom prst="rect">
            <a:avLst/>
          </a:prstGeom>
        </p:spPr>
      </p:pic>
      <p:pic>
        <p:nvPicPr>
          <p:cNvPr id="8" name="Grafik 7" descr="Ein Bild, das Metallwaren, Hebel, Autoteile enthält.&#10;&#10;Automatisch generierte Beschreibung">
            <a:extLst>
              <a:ext uri="{FF2B5EF4-FFF2-40B4-BE49-F238E27FC236}">
                <a16:creationId xmlns:a16="http://schemas.microsoft.com/office/drawing/2014/main" id="{EAFA2EC0-3F1C-BEE5-59F4-C7EB70F122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2" b="89988" l="8614" r="89987">
                        <a14:foregroundMark x1="8614" y1="38837" x2="8614" y2="38837"/>
                        <a14:foregroundMark x1="75882" y1="56358" x2="75882" y2="56358"/>
                        <a14:foregroundMark x1="75989" y1="55349" x2="75989" y2="55349"/>
                        <a14:backgroundMark x1="52759" y1="71417" x2="52759" y2="71417"/>
                        <a14:backgroundMark x1="54482" y1="66936" x2="54482" y2="66936"/>
                        <a14:backgroundMark x1="14240" y1="42713" x2="14240" y2="42713"/>
                        <a14:backgroundMark x1="16635" y1="48607" x2="16635" y2="48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00" y="4358715"/>
            <a:ext cx="3390735" cy="226048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7DB7FA9-D44F-11E3-BDC6-16886225F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3311" y1="73274" x2="43311" y2="73274"/>
                        <a14:backgroundMark x1="43203" y1="68389" x2="43203" y2="68389"/>
                        <a14:backgroundMark x1="64603" y1="64514" x2="50175" y2="73274"/>
                        <a14:backgroundMark x1="50175" y1="73274" x2="49798" y2="73274"/>
                        <a14:backgroundMark x1="64791" y1="66249" x2="70471" y2="68672"/>
                        <a14:backgroundMark x1="70471" y1="68672" x2="71009" y2="67541"/>
                        <a14:backgroundMark x1="71009" y1="67541" x2="76474" y2="6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47" y="4605700"/>
            <a:ext cx="2417253" cy="16115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5. Qualitätssicherung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2983260" y="1196752"/>
            <a:ext cx="590465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2 Spektrometer für Schmelzanalyse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Thermoanalysegerät der Firma </a:t>
            </a:r>
            <a:r>
              <a:rPr lang="de-DE" sz="1600" b="0" dirty="0" err="1"/>
              <a:t>Heraeus</a:t>
            </a: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2 Härteprüfmaschinen Typ </a:t>
            </a:r>
            <a:r>
              <a:rPr lang="de-DE" sz="1600" b="0" dirty="0" err="1"/>
              <a:t>Instron</a:t>
            </a:r>
            <a:r>
              <a:rPr lang="de-DE" sz="1600" b="0" dirty="0"/>
              <a:t> - </a:t>
            </a:r>
            <a:r>
              <a:rPr lang="de-DE" sz="1600" b="0" dirty="0" err="1"/>
              <a:t>Wolpert</a:t>
            </a: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Universalprüfmaschine </a:t>
            </a:r>
            <a:r>
              <a:rPr lang="de-DE" sz="1600" b="0" dirty="0" err="1"/>
              <a:t>Instron</a:t>
            </a:r>
            <a:r>
              <a:rPr lang="de-DE" sz="1600" b="0" dirty="0"/>
              <a:t> 4208 u.a. für Zugversuche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Labor zur Probenvorbereitung (Polieren, Ätzen)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Ultraschallprüfgerät mit verschiedenen Prüfköpfen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Mikroskop NeoPhot2 mit Wechselobjektiven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Schlagwerk für Schlagtestversuche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174625" lvl="1" indent="-174625" eaLnBrk="0" hangingPunct="0">
              <a:buFont typeface="Wingdings" pitchFamily="2" charset="2"/>
              <a:buChar char="§"/>
            </a:pPr>
            <a:r>
              <a:rPr lang="de-DE" sz="1600" b="0" dirty="0"/>
              <a:t>FARO-</a:t>
            </a:r>
            <a:r>
              <a:rPr lang="de-DE" sz="1600" b="0" dirty="0" err="1"/>
              <a:t>Messarm</a:t>
            </a:r>
            <a:r>
              <a:rPr lang="de-DE" sz="1600" b="0" dirty="0"/>
              <a:t> zur Vermessung komplexer </a:t>
            </a:r>
            <a:r>
              <a:rPr lang="de-DE" sz="1600" b="0" dirty="0" err="1"/>
              <a:t>Gussteilgeometrien</a:t>
            </a:r>
            <a:r>
              <a:rPr lang="de-DE" sz="1600" b="0" dirty="0"/>
              <a:t> mit CAD - Daten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8" name="Picture 2" descr="C:\Users\NickBauer\Pictures\image_38046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4513" y="1052869"/>
            <a:ext cx="2374520" cy="1511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2" descr="C:\Users\NickBauer\Pictures\image_38046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0318" y="3043966"/>
            <a:ext cx="2170157" cy="2808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65571" y="2577643"/>
            <a:ext cx="223224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Spektralanalyse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65571" y="5851871"/>
            <a:ext cx="223224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Härteprüfung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8730194" y="3164744"/>
            <a:ext cx="128588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FARO-Arm</a:t>
            </a:r>
          </a:p>
        </p:txBody>
      </p:sp>
      <p:pic>
        <p:nvPicPr>
          <p:cNvPr id="21" name="Picture 2" descr="C:\Users\NickBauer\Pictures\image_38046.jp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825909" y="928670"/>
            <a:ext cx="961062" cy="2246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" descr="C:\Users\NickBauer\Pictures\image_38046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929582" y="3643314"/>
            <a:ext cx="1357322" cy="2396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7848619" y="6029343"/>
            <a:ext cx="192882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Zugprüfung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7724D9-2185-0D0C-2F65-44FA425DF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6. Investitionen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D6A53A18-7038-1365-2E8F-168BB0A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08DC5DC-8BCC-5C6A-F6CC-600F9BE6A182}"/>
              </a:ext>
            </a:extLst>
          </p:cNvPr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E0C4959C-CD0E-89CE-2C1E-F3B245040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27" y="3306467"/>
            <a:ext cx="244827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0" dirty="0"/>
              <a:t>Effiziente Kompressoren-</a:t>
            </a:r>
            <a:r>
              <a:rPr lang="de-DE" sz="1400" b="0" dirty="0" err="1"/>
              <a:t>station</a:t>
            </a:r>
            <a:r>
              <a:rPr lang="de-DE" sz="1400" b="0" dirty="0"/>
              <a:t> von </a:t>
            </a:r>
            <a:r>
              <a:rPr lang="de-DE" sz="1400" b="0" dirty="0" err="1"/>
              <a:t>Kaeser</a:t>
            </a:r>
            <a:r>
              <a:rPr lang="de-DE" sz="1400" b="0" dirty="0"/>
              <a:t> (2015)</a:t>
            </a:r>
          </a:p>
        </p:txBody>
      </p:sp>
      <p:pic>
        <p:nvPicPr>
          <p:cNvPr id="33" name="Picture 2" descr="C:\Users\IsabelBusch\AppData\Local\Microsoft\Windows\Temporary Internet Files\Content.Outlook\PS18JDHY\IMG_20150914_142523.jpg">
            <a:extLst>
              <a:ext uri="{FF2B5EF4-FFF2-40B4-BE49-F238E27FC236}">
                <a16:creationId xmlns:a16="http://schemas.microsoft.com/office/drawing/2014/main" id="{274C11C4-923F-4715-AD11-68870A17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044" y="956914"/>
            <a:ext cx="1800200" cy="232525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36" name="Picture 2" descr="C:\Users\NickBauer\Pictures\Reku.jpg">
            <a:extLst>
              <a:ext uri="{FF2B5EF4-FFF2-40B4-BE49-F238E27FC236}">
                <a16:creationId xmlns:a16="http://schemas.microsoft.com/office/drawing/2014/main" id="{1FB08487-B12F-EE05-10D1-5135DBB6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219" y="966662"/>
            <a:ext cx="1639025" cy="231550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38" name="Text Box 6">
            <a:extLst>
              <a:ext uri="{FF2B5EF4-FFF2-40B4-BE49-F238E27FC236}">
                <a16:creationId xmlns:a16="http://schemas.microsoft.com/office/drawing/2014/main" id="{B162DE45-8AC7-1347-9F06-4B7DC833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581" y="3385388"/>
            <a:ext cx="180866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Rekuperator (2016)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86367596-EF04-97A1-F06C-757D48F7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972" y="3246072"/>
            <a:ext cx="28799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0" dirty="0"/>
              <a:t>Kernschießmaschine von </a:t>
            </a:r>
            <a:r>
              <a:rPr lang="de-DE" sz="1400" b="0" dirty="0" err="1"/>
              <a:t>DiSA</a:t>
            </a:r>
            <a:endParaRPr lang="de-DE" sz="1400" b="0" dirty="0"/>
          </a:p>
          <a:p>
            <a:pPr algn="ctr" eaLnBrk="0" hangingPunct="0"/>
            <a:r>
              <a:rPr lang="de-DE" sz="1400" b="0" dirty="0"/>
              <a:t>Volumen: 30 Liter (2017)</a:t>
            </a:r>
          </a:p>
        </p:txBody>
      </p:sp>
      <p:pic>
        <p:nvPicPr>
          <p:cNvPr id="43" name="Picture 2" descr="C:\Users\NickBauer\Pictures\disa core shooter.jpg">
            <a:extLst>
              <a:ext uri="{FF2B5EF4-FFF2-40B4-BE49-F238E27FC236}">
                <a16:creationId xmlns:a16="http://schemas.microsoft.com/office/drawing/2014/main" id="{7CE2E736-E11A-E919-E4CA-D19D91B5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8919" y="1346473"/>
            <a:ext cx="2736304" cy="171018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92441CF-556F-D907-5A21-98EA422B4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3" y="3943663"/>
            <a:ext cx="2602753" cy="179656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45" name="Text Box 6">
            <a:extLst>
              <a:ext uri="{FF2B5EF4-FFF2-40B4-BE49-F238E27FC236}">
                <a16:creationId xmlns:a16="http://schemas.microsoft.com/office/drawing/2014/main" id="{FAC39C3A-7DFC-F6DD-1A6C-6C1DB654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48" y="5740207"/>
            <a:ext cx="28799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0" dirty="0"/>
              <a:t>Effiziente </a:t>
            </a:r>
            <a:r>
              <a:rPr lang="de-DE" sz="1400" b="0" dirty="0" err="1"/>
              <a:t>Oxy</a:t>
            </a:r>
            <a:r>
              <a:rPr lang="de-DE" sz="1400" b="0" dirty="0"/>
              <a:t>-Fuel Brenner- </a:t>
            </a:r>
            <a:r>
              <a:rPr lang="de-DE" sz="1400" b="0" dirty="0" err="1"/>
              <a:t>station</a:t>
            </a:r>
            <a:r>
              <a:rPr lang="de-DE" sz="1400" b="0" dirty="0"/>
              <a:t> im Schmelzbetrieb (2019)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C0F037C4-1B09-0477-78B2-EA250829E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r="12201" b="10179"/>
          <a:stretch/>
        </p:blipFill>
        <p:spPr>
          <a:xfrm>
            <a:off x="3776978" y="3929898"/>
            <a:ext cx="2755270" cy="177565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47" name="Text Box 6">
            <a:extLst>
              <a:ext uri="{FF2B5EF4-FFF2-40B4-BE49-F238E27FC236}">
                <a16:creationId xmlns:a16="http://schemas.microsoft.com/office/drawing/2014/main" id="{CA7C90B6-9BEC-16E3-A487-626267F6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617" y="5730721"/>
            <a:ext cx="28799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0" dirty="0"/>
              <a:t>Brückenkran für </a:t>
            </a:r>
            <a:r>
              <a:rPr lang="de-DE" sz="1400" b="0" dirty="0" err="1"/>
              <a:t>Gattierung</a:t>
            </a:r>
            <a:r>
              <a:rPr lang="de-DE" sz="1400" b="0" dirty="0"/>
              <a:t> – Tragkraft 8 Tonnen (2019)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026323C6-4EC8-C770-C94B-F0AC0B5A3B51}"/>
              </a:ext>
            </a:extLst>
          </p:cNvPr>
          <p:cNvGrpSpPr/>
          <p:nvPr/>
        </p:nvGrpSpPr>
        <p:grpSpPr>
          <a:xfrm>
            <a:off x="7118590" y="3899997"/>
            <a:ext cx="2602753" cy="1805552"/>
            <a:chOff x="7109293" y="3869701"/>
            <a:chExt cx="2642719" cy="1825211"/>
          </a:xfrm>
        </p:grpSpPr>
        <p:pic>
          <p:nvPicPr>
            <p:cNvPr id="49" name="Grafik 48" descr="Ein Bild, das Abfallcontainer, Gelände, Gebäude, draußen enthält.&#10;&#10;Automatisch generierte Beschreibung">
              <a:extLst>
                <a:ext uri="{FF2B5EF4-FFF2-40B4-BE49-F238E27FC236}">
                  <a16:creationId xmlns:a16="http://schemas.microsoft.com/office/drawing/2014/main" id="{CF4AE4D3-01AA-9BDD-0EED-B81EB4872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293" y="3869701"/>
              <a:ext cx="1706615" cy="960389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50" name="Grafik 49" descr="Ein Bild, das Fabrik, Metallarbeit, Maschine, Gebäude enthält.&#10;&#10;Automatisch generierte Beschreibung">
              <a:extLst>
                <a:ext uri="{FF2B5EF4-FFF2-40B4-BE49-F238E27FC236}">
                  <a16:creationId xmlns:a16="http://schemas.microsoft.com/office/drawing/2014/main" id="{84B20BF0-B8CC-ACEF-50B3-DFFCEBE29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7" r="12893"/>
            <a:stretch/>
          </p:blipFill>
          <p:spPr>
            <a:xfrm rot="5400000">
              <a:off x="8119328" y="4062227"/>
              <a:ext cx="1825208" cy="1440160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AD3D85D6-27A9-8F11-544C-4EBA11E09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15397" y="4745508"/>
              <a:ext cx="1528414" cy="949404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52" name="Text Box 6">
            <a:extLst>
              <a:ext uri="{FF2B5EF4-FFF2-40B4-BE49-F238E27FC236}">
                <a16:creationId xmlns:a16="http://schemas.microsoft.com/office/drawing/2014/main" id="{04EE269D-70FF-2BB4-63F1-845A29A30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972" y="5732128"/>
            <a:ext cx="28799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0" dirty="0"/>
              <a:t>Erneuerung Unterteil Kupolofen (2023)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Armaturen- und Hydraulikgehäuse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90972" y="5157192"/>
            <a:ext cx="468052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/>
              <a:t>Verschiedene Hydraulik- und Armaturengehäuse bis Nennweite DN 150 </a:t>
            </a:r>
          </a:p>
          <a:p>
            <a:pPr eaLnBrk="0" hangingPunct="0"/>
            <a:r>
              <a:rPr lang="de-DE" sz="1600" b="0" dirty="0"/>
              <a:t>(drucktragend bis 350 bar)</a:t>
            </a:r>
          </a:p>
        </p:txBody>
      </p:sp>
      <p:pic>
        <p:nvPicPr>
          <p:cNvPr id="117763" name="Picture 3" descr="C:\Users\NickBauer\Pictures\Bil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533" y="3778650"/>
            <a:ext cx="3091588" cy="2160240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BC781B-8B6A-B95D-E502-CD4164F4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4" name="Grafik 3" descr="Ein Bild, das Autoteile, Nuss Mutter enthält.&#10;&#10;Automatisch generierte Beschreibung">
            <a:extLst>
              <a:ext uri="{FF2B5EF4-FFF2-40B4-BE49-F238E27FC236}">
                <a16:creationId xmlns:a16="http://schemas.microsoft.com/office/drawing/2014/main" id="{A9523540-0EC2-EBD8-5A6F-F17DA1DB3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659" y1="87889" x2="55343" y2="86637"/>
                        <a14:backgroundMark x1="55343" y1="86637" x2="56205" y2="86758"/>
                        <a14:backgroundMark x1="39677" y1="84618" x2="39677" y2="84618"/>
                        <a14:backgroundMark x1="53324" y1="84215" x2="53324" y2="84215"/>
                        <a14:backgroundMark x1="53324" y1="84215" x2="53324" y2="84215"/>
                        <a14:backgroundMark x1="53324" y1="84215" x2="52598" y2="8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2" y="1159384"/>
            <a:ext cx="5222500" cy="3481666"/>
          </a:xfrm>
          <a:prstGeom prst="rect">
            <a:avLst/>
          </a:prstGeom>
        </p:spPr>
      </p:pic>
      <p:pic>
        <p:nvPicPr>
          <p:cNvPr id="5" name="Grafik 4" descr="Ein Bild, das Stilllebenfotografie, Vase, Keramik, Stillleben enthält.&#10;&#10;Automatisch generierte Beschreibung">
            <a:extLst>
              <a:ext uri="{FF2B5EF4-FFF2-40B4-BE49-F238E27FC236}">
                <a16:creationId xmlns:a16="http://schemas.microsoft.com/office/drawing/2014/main" id="{D2506710-CCD6-39B0-75F3-91D2210412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37" y="851872"/>
            <a:ext cx="4348565" cy="28990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X:\Bilder EWA\bearbeitet\Oberbau\Products 07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9206">
            <a:off x="6998665" y="2517315"/>
            <a:ext cx="2289713" cy="20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Bahn- und Oberbaumaterialien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4" name="Picture 3" descr="X:\Bilder EWA\bearbeitet\Oberbau\Products 05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606" y="832300"/>
            <a:ext cx="2016224" cy="201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X:\Bilder EWA\bearbeitet\Oberbau\Products 06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5708" y="870212"/>
            <a:ext cx="2183505" cy="218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06400" y="1393966"/>
            <a:ext cx="2806830" cy="57554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/>
              <a:t>Rippenweichenplatten </a:t>
            </a:r>
            <a:br>
              <a:rPr lang="de-DE" sz="1600" b="0" dirty="0"/>
            </a:br>
            <a:r>
              <a:rPr lang="de-DE" sz="1600" b="0" dirty="0"/>
              <a:t>(GJL + GJS)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Futterstücke </a:t>
            </a:r>
            <a:br>
              <a:rPr lang="de-DE" sz="1600" b="0" dirty="0"/>
            </a:br>
            <a:r>
              <a:rPr lang="de-DE" sz="1600" b="0" dirty="0"/>
              <a:t>(GJL)</a:t>
            </a:r>
          </a:p>
          <a:p>
            <a:pPr eaLnBrk="0" hangingPunct="0"/>
            <a:br>
              <a:rPr lang="de-DE" sz="1600" b="0" dirty="0"/>
            </a:br>
            <a:br>
              <a:rPr lang="de-DE" sz="1600" b="0" dirty="0"/>
            </a:br>
            <a:br>
              <a:rPr lang="de-DE" sz="1600" b="0" dirty="0"/>
            </a:br>
            <a:br>
              <a:rPr lang="de-DE" sz="1600" b="0" dirty="0"/>
            </a:br>
            <a:br>
              <a:rPr lang="de-DE" sz="1600" b="0" dirty="0"/>
            </a:br>
            <a:br>
              <a:rPr lang="de-DE" sz="1600" b="0" dirty="0"/>
            </a:br>
            <a:r>
              <a:rPr lang="de-DE" sz="1600" b="0" dirty="0"/>
              <a:t>Wanderschutzelemente und Zungenstützen </a:t>
            </a:r>
            <a:br>
              <a:rPr lang="de-DE" sz="1600" b="0" dirty="0"/>
            </a:br>
            <a:r>
              <a:rPr lang="de-DE" sz="1600" b="0" dirty="0"/>
              <a:t>(GJS)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75" r="90000">
                        <a14:backgroundMark x1="38063" y1="49083" x2="38063" y2="4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6943" y="4204921"/>
            <a:ext cx="3204749" cy="2728369"/>
          </a:xfrm>
          <a:prstGeom prst="rect">
            <a:avLst/>
          </a:prstGeom>
        </p:spPr>
      </p:pic>
      <p:pic>
        <p:nvPicPr>
          <p:cNvPr id="20" name="Picture 5" descr="X:\Bilder EWA\bearbeitet\Oberbau\Products 066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0353" y="2552103"/>
            <a:ext cx="1733503" cy="1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E369E79-5811-503F-F57C-567AA9C1D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4" name="Grafik 3" descr="Ein Bild, das Platane Flugzeug Hobel enthält.&#10;&#10;Automatisch generierte Beschreibung">
            <a:extLst>
              <a:ext uri="{FF2B5EF4-FFF2-40B4-BE49-F238E27FC236}">
                <a16:creationId xmlns:a16="http://schemas.microsoft.com/office/drawing/2014/main" id="{C1F71709-96D7-5469-B3BE-EA2D95635C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497" y1="66128" x2="25841" y2="68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60" y="4114754"/>
            <a:ext cx="3559324" cy="23728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95228" y="3390473"/>
            <a:ext cx="3383858" cy="2597027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Bahnmaterialien (Achsaufhängung)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13</a:t>
            </a:fld>
            <a:endParaRPr lang="de-DE" alt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06400" y="1393966"/>
            <a:ext cx="2806830" cy="42780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 err="1"/>
              <a:t>Federschakensteine</a:t>
            </a:r>
            <a:r>
              <a:rPr lang="de-DE" sz="1600" b="0" dirty="0"/>
              <a:t> </a:t>
            </a:r>
            <a:br>
              <a:rPr lang="de-DE" sz="1600" b="0" dirty="0"/>
            </a:br>
            <a:r>
              <a:rPr lang="de-DE" sz="1600" b="0" dirty="0"/>
              <a:t>(GJS 700-2)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Radsatzlagergehäuse</a:t>
            </a:r>
          </a:p>
          <a:p>
            <a:pPr eaLnBrk="0" hangingPunct="0"/>
            <a:r>
              <a:rPr lang="de-DE" sz="1600" b="0" dirty="0"/>
              <a:t>(GJS 400-18 LT)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9" b="94184" l="12825" r="89773">
                        <a14:foregroundMark x1="27110" y1="39742" x2="27110" y2="39742"/>
                        <a14:backgroundMark x1="81818" y1="25040" x2="81818" y2="25040"/>
                        <a14:backgroundMark x1="60065" y1="11309" x2="60065" y2="11309"/>
                        <a14:backgroundMark x1="77110" y1="55574" x2="77110" y2="55574"/>
                        <a14:backgroundMark x1="75812" y1="60258" x2="75812" y2="60258"/>
                        <a14:backgroundMark x1="75487" y1="63328" x2="75487" y2="63328"/>
                        <a14:backgroundMark x1="73701" y1="66074" x2="73701" y2="66074"/>
                        <a14:backgroundMark x1="72890" y1="67690" x2="72890" y2="67690"/>
                        <a14:backgroundMark x1="74351" y1="64782" x2="74351" y2="64782"/>
                        <a14:backgroundMark x1="75000" y1="63651" x2="73701" y2="67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254" y="874547"/>
            <a:ext cx="2184065" cy="21947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944" y="2773229"/>
            <a:ext cx="3217937" cy="344342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8" b="89970" l="9923" r="89967">
                        <a14:backgroundMark x1="21830" y1="57143" x2="21830" y2="57143"/>
                        <a14:backgroundMark x1="25248" y1="56991" x2="25248" y2="56991"/>
                        <a14:backgroundMark x1="37376" y1="67781" x2="37376" y2="67781"/>
                        <a14:backgroundMark x1="37927" y1="65046" x2="37927" y2="65046"/>
                        <a14:backgroundMark x1="45755" y1="75380" x2="45755" y2="75380"/>
                        <a14:backgroundMark x1="46307" y1="77660" x2="46307" y2="77660"/>
                        <a14:backgroundMark x1="46858" y1="79179" x2="46858" y2="79179"/>
                        <a14:backgroundMark x1="61191" y1="86778" x2="61191" y2="86778"/>
                        <a14:backgroundMark x1="55127" y1="84498" x2="55127" y2="84498"/>
                        <a14:backgroundMark x1="52701" y1="83283" x2="52701" y2="83283"/>
                        <a14:backgroundMark x1="50496" y1="82067" x2="50496" y2="82067"/>
                        <a14:backgroundMark x1="48953" y1="81459" x2="48953" y2="81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5628" y="1091470"/>
            <a:ext cx="2614672" cy="18968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DB5C13-B9D1-2B13-2683-4E6476029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2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Achsbauteile für Gabelstapler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14849" y="2064545"/>
            <a:ext cx="3024336" cy="4031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/>
              <a:t>Lenkachse (GJS-400-15)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Achsgehäuse (GJL 250)</a:t>
            </a:r>
            <a:br>
              <a:rPr lang="de-DE" sz="1600" b="0" dirty="0"/>
            </a:br>
            <a:r>
              <a:rPr lang="de-DE" sz="1600" b="0" dirty="0"/>
              <a:t> 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BED8F1-3701-678D-74D4-B8E9AD84E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6" name="Grafik 5" descr="Ein Bild, das Schraube, Befestigungselement, Metall, Nuss Mutter enthält.&#10;&#10;Automatisch generierte Beschreibung">
            <a:extLst>
              <a:ext uri="{FF2B5EF4-FFF2-40B4-BE49-F238E27FC236}">
                <a16:creationId xmlns:a16="http://schemas.microsoft.com/office/drawing/2014/main" id="{894CB3C1-537D-F961-E9D6-7DEFCD1DD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2"/>
          <a:stretch/>
        </p:blipFill>
        <p:spPr>
          <a:xfrm>
            <a:off x="4707156" y="2946301"/>
            <a:ext cx="2291646" cy="3649199"/>
          </a:xfrm>
          <a:prstGeom prst="rect">
            <a:avLst/>
          </a:prstGeom>
        </p:spPr>
      </p:pic>
      <p:pic>
        <p:nvPicPr>
          <p:cNvPr id="8" name="Grafik 7" descr="Ein Bild, das Metallwaren, Hebel, Autoteile enthält.&#10;&#10;Automatisch generierte Beschreibung">
            <a:extLst>
              <a:ext uri="{FF2B5EF4-FFF2-40B4-BE49-F238E27FC236}">
                <a16:creationId xmlns:a16="http://schemas.microsoft.com/office/drawing/2014/main" id="{6AEBBCB2-7FEB-CB3A-D18D-9D6C84E97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988" l="8614" r="89987">
                        <a14:foregroundMark x1="8614" y1="38837" x2="8614" y2="38837"/>
                        <a14:foregroundMark x1="75882" y1="56358" x2="75882" y2="56358"/>
                        <a14:foregroundMark x1="75989" y1="55349" x2="75989" y2="55349"/>
                        <a14:backgroundMark x1="52759" y1="71417" x2="52759" y2="71417"/>
                        <a14:backgroundMark x1="54482" y1="66936" x2="54482" y2="66936"/>
                        <a14:backgroundMark x1="14240" y1="42713" x2="14240" y2="42713"/>
                        <a14:backgroundMark x1="16635" y1="48607" x2="16635" y2="48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12" y="691799"/>
            <a:ext cx="5447801" cy="36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Bremsklotzsohlen und Bremsklötze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7" name="Picture 2" descr="035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9684" y="2852936"/>
            <a:ext cx="2091972" cy="148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029 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74223">
            <a:off x="6110399" y="4837361"/>
            <a:ext cx="2109610" cy="128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027 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88" y="3501008"/>
            <a:ext cx="2130836" cy="11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026 k"/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09202">
            <a:off x="1340890" y="1270854"/>
            <a:ext cx="2206539" cy="123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X:\Bilder EWA\bearbeitet\P10\Products 100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9444" y="908720"/>
            <a:ext cx="2371598" cy="237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X:\Bilder EWA\bearbeitet\P10\Products 121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40097">
            <a:off x="7868761" y="1295876"/>
            <a:ext cx="2000415" cy="16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X:\Bilder EWA\bearbeitet\P10\Products 130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276" y="3068960"/>
            <a:ext cx="2304256" cy="21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90972" y="5157192"/>
            <a:ext cx="548527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/>
              <a:t>Europaweit führendes Unternehmen in der Fertigung von Bremsklotzsohlen und Bremsklötzen</a:t>
            </a:r>
            <a:r>
              <a:rPr lang="de-DE" sz="1600" dirty="0"/>
              <a:t>  </a:t>
            </a:r>
          </a:p>
          <a:p>
            <a:pPr eaLnBrk="0" hangingPunct="0"/>
            <a:r>
              <a:rPr lang="de-DE" sz="1600" b="0" dirty="0"/>
              <a:t>(für Lokomotiven und Waggons)</a:t>
            </a:r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4ED715D-A215-4087-0E99-4EF6D869B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5352975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Produktportfolio – weitere Gussteile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90972" y="1268760"/>
            <a:ext cx="4680520" cy="5016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b="0" dirty="0"/>
              <a:t>Flanschlagerschilde, Wicklungsträger 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Distanzstücke, Rahmen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Bremstrommeln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Gewichte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b="0" dirty="0"/>
              <a:t>… und vieles mehr</a:t>
            </a:r>
          </a:p>
        </p:txBody>
      </p:sp>
      <p:pic>
        <p:nvPicPr>
          <p:cNvPr id="22" name="Picture 3" descr="X:\Bilder EWA\bearbeitet\Oberbau\Products 051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14938" y="2500306"/>
            <a:ext cx="2160240" cy="143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7" name="Picture 3" descr="C:\Users\NickBauer\Pictures\2016-08-16 15.52.23 - Kopie -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0" y="3500438"/>
            <a:ext cx="1728192" cy="1577915"/>
          </a:xfrm>
          <a:prstGeom prst="rect">
            <a:avLst/>
          </a:prstGeom>
          <a:noFill/>
        </p:spPr>
      </p:pic>
      <p:pic>
        <p:nvPicPr>
          <p:cNvPr id="20" name="Picture 6" descr="X:\Bilder EWA\bearbeitet\Kundenguss\Products 152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2" y="3214686"/>
            <a:ext cx="1872208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X:\Bilder EWA\bearbeitet\Oberbau\Products 051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929186" y="1000108"/>
            <a:ext cx="1357322" cy="11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Users\NickBauer\Pictures\2016-08-16 16.09.09 - Kopie - Kop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3" y="1357298"/>
            <a:ext cx="1601827" cy="1322393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F50D88-ED69-4781-FD8A-1D146B2F5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4" name="Grafik 3" descr="Ein Bild, das Autoteile, Teil enthält.&#10;&#10;Automatisch generierte Beschreibung">
            <a:extLst>
              <a:ext uri="{FF2B5EF4-FFF2-40B4-BE49-F238E27FC236}">
                <a16:creationId xmlns:a16="http://schemas.microsoft.com/office/drawing/2014/main" id="{A3FA795C-4A0A-ED40-7F83-8B5569BFC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89988" l="6595" r="89987">
                        <a14:foregroundMark x1="77981" y1="30521" x2="80296" y2="42430"/>
                        <a14:foregroundMark x1="10121" y1="57489" x2="10713" y2="50505"/>
                        <a14:foregroundMark x1="10713" y1="50505" x2="15478" y2="49738"/>
                        <a14:foregroundMark x1="6595" y1="56762" x2="6972" y2="5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12" y="3940050"/>
            <a:ext cx="3572136" cy="23814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Referenzen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9361E9D-C887-8622-4A33-5353B1F0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2" name="Picture 10" descr="Trackwork Limited | LinkedIn">
            <a:extLst>
              <a:ext uri="{FF2B5EF4-FFF2-40B4-BE49-F238E27FC236}">
                <a16:creationId xmlns:a16="http://schemas.microsoft.com/office/drawing/2014/main" id="{4D3E636A-E098-8274-83F6-CA161193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9" y="3168509"/>
            <a:ext cx="2207669" cy="22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6">
            <a:extLst>
              <a:ext uri="{FF2B5EF4-FFF2-40B4-BE49-F238E27FC236}">
                <a16:creationId xmlns:a16="http://schemas.microsoft.com/office/drawing/2014/main" id="{57B56172-8C01-4827-6441-C9263DAE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332" y="1124744"/>
            <a:ext cx="3024907" cy="486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de-DE" sz="1600" b="0" u="sng" dirty="0"/>
              <a:t>Zu unseren Kunden zählen:</a:t>
            </a:r>
            <a:endParaRPr lang="de-DE" sz="1600" b="0" dirty="0"/>
          </a:p>
          <a:p>
            <a:pPr algn="ctr" eaLnBrk="0" hangingPunct="0">
              <a:lnSpc>
                <a:spcPct val="90000"/>
              </a:lnSpc>
            </a:pPr>
            <a:endParaRPr lang="de-DE" sz="1600" b="0" dirty="0"/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ARI Armaturen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KTR Systems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Jungheinrich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KION-Group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Linde </a:t>
            </a:r>
            <a:r>
              <a:rPr lang="de-DE" sz="1600" b="0" dirty="0" err="1"/>
              <a:t>Hydraulics</a:t>
            </a:r>
            <a:endParaRPr lang="de-DE" sz="1600" b="0" dirty="0"/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Deutsche Bahn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SNCF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 err="1"/>
              <a:t>SweMaint</a:t>
            </a:r>
            <a:endParaRPr lang="de-DE" sz="1600" b="0" dirty="0"/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Voestalpine</a:t>
            </a:r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 err="1"/>
              <a:t>Trackwork</a:t>
            </a:r>
            <a:endParaRPr lang="de-DE" sz="1600" b="0" dirty="0"/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 err="1"/>
              <a:t>Ceske</a:t>
            </a:r>
            <a:r>
              <a:rPr lang="de-DE" sz="1600" b="0" dirty="0"/>
              <a:t> </a:t>
            </a:r>
            <a:r>
              <a:rPr lang="de-DE" sz="1600" b="0" dirty="0" err="1"/>
              <a:t>Drahy</a:t>
            </a:r>
            <a:endParaRPr lang="de-DE" sz="1600" b="0" dirty="0"/>
          </a:p>
          <a:p>
            <a:pPr algn="ctr" eaLnBrk="0" hangingPunct="0">
              <a:spcAft>
                <a:spcPts val="300"/>
              </a:spcAft>
            </a:pPr>
            <a:r>
              <a:rPr lang="de-DE" sz="1600" b="0" dirty="0"/>
              <a:t>SBB</a:t>
            </a:r>
          </a:p>
          <a:p>
            <a:pPr algn="ctr" eaLnBrk="0" hangingPunct="0">
              <a:lnSpc>
                <a:spcPct val="90000"/>
              </a:lnSpc>
            </a:pPr>
            <a:br>
              <a:rPr lang="de-DE" sz="1600" b="0" dirty="0"/>
            </a:br>
            <a:endParaRPr lang="de-DE" sz="1600" b="0" dirty="0"/>
          </a:p>
          <a:p>
            <a:pPr eaLnBrk="0" hangingPunct="0">
              <a:lnSpc>
                <a:spcPct val="90000"/>
              </a:lnSpc>
            </a:pPr>
            <a:endParaRPr lang="de-DE" sz="1800" b="0" dirty="0"/>
          </a:p>
          <a:p>
            <a:pPr eaLnBrk="0" hangingPunct="0">
              <a:lnSpc>
                <a:spcPct val="90000"/>
              </a:lnSpc>
            </a:pPr>
            <a:endParaRPr lang="de-DE" sz="1600" b="0" dirty="0"/>
          </a:p>
        </p:txBody>
      </p:sp>
      <p:pic>
        <p:nvPicPr>
          <p:cNvPr id="5" name="Picture 1" descr="C:\Users\NickBauer\Pictures\ari_armaturen.jpg">
            <a:extLst>
              <a:ext uri="{FF2B5EF4-FFF2-40B4-BE49-F238E27FC236}">
                <a16:creationId xmlns:a16="http://schemas.microsoft.com/office/drawing/2014/main" id="{2CFEF986-0F5A-04FA-4867-F44EA89A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88" y="1133745"/>
            <a:ext cx="3065725" cy="549927"/>
          </a:xfrm>
          <a:prstGeom prst="rect">
            <a:avLst/>
          </a:prstGeom>
          <a:noFill/>
        </p:spPr>
      </p:pic>
      <p:pic>
        <p:nvPicPr>
          <p:cNvPr id="6" name="Picture 2" descr="C:\Users\NickBauer\Pictures\DB.png">
            <a:extLst>
              <a:ext uri="{FF2B5EF4-FFF2-40B4-BE49-F238E27FC236}">
                <a16:creationId xmlns:a16="http://schemas.microsoft.com/office/drawing/2014/main" id="{622B9FA2-CBB0-1FB5-93E9-33FA866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2970" y="1140281"/>
            <a:ext cx="1368152" cy="969335"/>
          </a:xfrm>
          <a:prstGeom prst="rect">
            <a:avLst/>
          </a:prstGeom>
          <a:noFill/>
        </p:spPr>
      </p:pic>
      <p:pic>
        <p:nvPicPr>
          <p:cNvPr id="7" name="Picture 4" descr="C:\Users\NickBauer\Pictures\sncf.jpg">
            <a:extLst>
              <a:ext uri="{FF2B5EF4-FFF2-40B4-BE49-F238E27FC236}">
                <a16:creationId xmlns:a16="http://schemas.microsoft.com/office/drawing/2014/main" id="{4CAE6DC9-D8F9-C09E-EE1F-CEEC767C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2090" y="2558527"/>
            <a:ext cx="1629544" cy="814772"/>
          </a:xfrm>
          <a:prstGeom prst="rect">
            <a:avLst/>
          </a:prstGeom>
          <a:noFill/>
        </p:spPr>
      </p:pic>
      <p:pic>
        <p:nvPicPr>
          <p:cNvPr id="8" name="Picture 8" descr="C:\Users\NickBauer\Pictures\cdcargolg.png">
            <a:extLst>
              <a:ext uri="{FF2B5EF4-FFF2-40B4-BE49-F238E27FC236}">
                <a16:creationId xmlns:a16="http://schemas.microsoft.com/office/drawing/2014/main" id="{50EF4CA9-E56B-B345-5721-8CE1F02E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47756" y="3849357"/>
            <a:ext cx="1978862" cy="517548"/>
          </a:xfrm>
          <a:prstGeom prst="rect">
            <a:avLst/>
          </a:prstGeom>
          <a:noFill/>
        </p:spPr>
      </p:pic>
      <p:pic>
        <p:nvPicPr>
          <p:cNvPr id="10" name="Picture 4" descr="Datei:KTR Systems logo.svg">
            <a:extLst>
              <a:ext uri="{FF2B5EF4-FFF2-40B4-BE49-F238E27FC236}">
                <a16:creationId xmlns:a16="http://schemas.microsoft.com/office/drawing/2014/main" id="{F3DFBB64-C4AC-D4B8-BE16-6D0811E7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1" y="1913365"/>
            <a:ext cx="2320538" cy="92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UNGHEINRICH AG - FOSTEC &amp; Company">
            <a:extLst>
              <a:ext uri="{FF2B5EF4-FFF2-40B4-BE49-F238E27FC236}">
                <a16:creationId xmlns:a16="http://schemas.microsoft.com/office/drawing/2014/main" id="{E6F825C9-8543-DDE6-3699-CF40AA4C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8" y="2455672"/>
            <a:ext cx="3079363" cy="177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Linde Hydraulics – Wikipedia">
            <a:extLst>
              <a:ext uri="{FF2B5EF4-FFF2-40B4-BE49-F238E27FC236}">
                <a16:creationId xmlns:a16="http://schemas.microsoft.com/office/drawing/2014/main" id="{EA1D04B6-C4DB-8CAB-977A-E6784BDE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8" y="5077861"/>
            <a:ext cx="2191172" cy="11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srael Railways - railML.org (EN)">
            <a:extLst>
              <a:ext uri="{FF2B5EF4-FFF2-40B4-BE49-F238E27FC236}">
                <a16:creationId xmlns:a16="http://schemas.microsoft.com/office/drawing/2014/main" id="{7128994B-0800-9573-45F2-C2C497DC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05" y="4730108"/>
            <a:ext cx="3059082" cy="6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5A306E-22CC-B71C-7C24-30F6B4D1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1" y="4875355"/>
            <a:ext cx="2669129" cy="9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Zulassungen und Zertifikate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18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55965" y="1118201"/>
            <a:ext cx="2948615" cy="417232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98442" y="1123495"/>
            <a:ext cx="2932721" cy="41617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feld 10"/>
          <p:cNvSpPr txBox="1">
            <a:spLocks noChangeArrowheads="1"/>
          </p:cNvSpPr>
          <p:nvPr/>
        </p:nvSpPr>
        <p:spPr bwMode="auto">
          <a:xfrm>
            <a:off x="318964" y="5445224"/>
            <a:ext cx="83962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HPQ für DB Bremsklotzsohlen und Oberbaumaterialien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Zulassungen für SNCF, </a:t>
            </a:r>
            <a:r>
              <a:rPr lang="de-DE" sz="1400" b="0" dirty="0" err="1"/>
              <a:t>UniPartRail</a:t>
            </a:r>
            <a:r>
              <a:rPr lang="de-DE" sz="1400" b="0" dirty="0"/>
              <a:t>, MAV, </a:t>
            </a:r>
            <a:r>
              <a:rPr lang="de-DE" sz="1400" b="0" dirty="0" err="1"/>
              <a:t>CeskeDrahy</a:t>
            </a:r>
            <a:r>
              <a:rPr lang="de-DE" sz="1400" b="0" dirty="0"/>
              <a:t>, SNCB, </a:t>
            </a:r>
            <a:r>
              <a:rPr lang="de-DE" sz="1400" b="0" dirty="0" err="1"/>
              <a:t>u.v.m</a:t>
            </a:r>
            <a:endParaRPr lang="de-DE" sz="1400" b="0" dirty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Zertifikat für Druckgeräte nach AD 2000 und TRD 100 (Armaturengehäuse aus GJL+GJS bis 100 kg)</a:t>
            </a:r>
          </a:p>
        </p:txBody>
      </p:sp>
      <p:pic>
        <p:nvPicPr>
          <p:cNvPr id="17" name="Grafik 9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6728" y="1136681"/>
            <a:ext cx="2942847" cy="4176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EE2FC17-BF33-CE14-58D3-4491B7CB2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509" name="Picture 3" descr="05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47156" y="1184574"/>
            <a:ext cx="6120680" cy="4145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90972" y="5373216"/>
            <a:ext cx="9395998" cy="7853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b="0" dirty="0"/>
              <a:t> zentral in Thüringen gelegen auf einem Grundstück von 38.800 m²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b="0" dirty="0"/>
              <a:t> freie Lagerflächen von ca. 4000 m², freie überdachte Lagerkapazität für bis zu 800 Gitterboxen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Lage und Werksgelände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5713" name="Picture 1" descr="EWA-Lage-neu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2980" y="908720"/>
            <a:ext cx="3024335" cy="2630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7" name="Gerade Verbindung 16"/>
          <p:cNvCxnSpPr/>
          <p:nvPr/>
        </p:nvCxnSpPr>
        <p:spPr bwMode="auto">
          <a:xfrm flipH="1">
            <a:off x="3559324" y="2132856"/>
            <a:ext cx="2448272" cy="1584176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18"/>
          <p:cNvCxnSpPr/>
          <p:nvPr/>
        </p:nvCxnSpPr>
        <p:spPr bwMode="auto">
          <a:xfrm flipH="1">
            <a:off x="4855468" y="2564904"/>
            <a:ext cx="2952328" cy="223224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 flipH="1" flipV="1">
            <a:off x="3991372" y="4365104"/>
            <a:ext cx="864096" cy="43204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24"/>
          <p:cNvCxnSpPr/>
          <p:nvPr/>
        </p:nvCxnSpPr>
        <p:spPr bwMode="auto">
          <a:xfrm flipH="1" flipV="1">
            <a:off x="6007596" y="2132856"/>
            <a:ext cx="1800200" cy="43204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45"/>
          <p:cNvCxnSpPr/>
          <p:nvPr/>
        </p:nvCxnSpPr>
        <p:spPr bwMode="auto">
          <a:xfrm>
            <a:off x="2894318" y="3310385"/>
            <a:ext cx="592998" cy="4066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CF891B42-9C52-8F91-B53D-633CB0183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cxnSp>
        <p:nvCxnSpPr>
          <p:cNvPr id="5" name="Gerade Verbindung 21">
            <a:extLst>
              <a:ext uri="{FF2B5EF4-FFF2-40B4-BE49-F238E27FC236}">
                <a16:creationId xmlns:a16="http://schemas.microsoft.com/office/drawing/2014/main" id="{3AB5CFF1-EA6A-A514-2709-3C541E4D7779}"/>
              </a:ext>
            </a:extLst>
          </p:cNvPr>
          <p:cNvCxnSpPr/>
          <p:nvPr/>
        </p:nvCxnSpPr>
        <p:spPr bwMode="auto">
          <a:xfrm flipH="1" flipV="1">
            <a:off x="3541936" y="3750183"/>
            <a:ext cx="881484" cy="32381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Gerade Verbindung 21">
            <a:extLst>
              <a:ext uri="{FF2B5EF4-FFF2-40B4-BE49-F238E27FC236}">
                <a16:creationId xmlns:a16="http://schemas.microsoft.com/office/drawing/2014/main" id="{129FD53C-D9A2-13B0-61F2-528DB6671549}"/>
              </a:ext>
            </a:extLst>
          </p:cNvPr>
          <p:cNvCxnSpPr/>
          <p:nvPr/>
        </p:nvCxnSpPr>
        <p:spPr bwMode="auto">
          <a:xfrm flipH="1">
            <a:off x="3991372" y="4073997"/>
            <a:ext cx="395784" cy="291107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Qualität und Umwelt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Grafik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301" y="1112634"/>
            <a:ext cx="2903538" cy="41331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318964" y="5436680"/>
            <a:ext cx="94680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Qualitätsmanagement nach DIN EN ISO 9001:2015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Umweltmanagement nach EG-Verordnung Nr. 1221/2009 (EMAS III) und DIN EN ISO 14001:2015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Arbeitsschutz- und Anlagensicherheitsmanagement nach DIN EN ISO 45001:2018 in Vorbereitung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endParaRPr lang="de-DE" sz="14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72" y="1090876"/>
            <a:ext cx="2965498" cy="419378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85" y="1090217"/>
            <a:ext cx="2914564" cy="41331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4DC3AD-F968-D407-7221-CD495E4F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Weitere Teilnahmen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20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9564" y="980728"/>
            <a:ext cx="2945681" cy="417671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318964" y="5301208"/>
            <a:ext cx="8396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Teilnehmer am Nachhaltigkeitsabkommen Thüringen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Teilnehmer an Energieeffizienz-Netzwerk der DIHAG-Holding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regelmäßige Teilnahme an Compliance-Seminaren; Compliance-Organisation vorhanden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de-DE" sz="1400" b="0" dirty="0"/>
              <a:t> Teilnehmer am Global Compact Netzwerk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endParaRPr lang="de-DE" sz="14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27" y="955024"/>
            <a:ext cx="2945681" cy="416793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7E8662-D43D-8CAB-DA55-7B128621B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Danke für Ihre Aufmerksamkeit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21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1132" y="980728"/>
            <a:ext cx="6720624" cy="5039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631332" y="5085184"/>
            <a:ext cx="3388447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de-DE" sz="4400" b="0" dirty="0">
                <a:solidFill>
                  <a:schemeClr val="bg1"/>
                </a:solidFill>
                <a:latin typeface="Edwardian Script ITC" panose="030303020407070D0804" pitchFamily="66" charset="0"/>
              </a:rPr>
              <a:t>„Glück auf 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045159-67BE-A504-BD85-F52F3E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5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WA-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0" y="1785926"/>
            <a:ext cx="4163814" cy="1285884"/>
          </a:xfrm>
          <a:prstGeom prst="rect">
            <a:avLst/>
          </a:prstGeom>
          <a:solidFill>
            <a:schemeClr val="accent1">
              <a:alpha val="12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Unternehmensgeschichte 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00030" y="1428736"/>
            <a:ext cx="9429816" cy="458628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/>
              <a:t>1907 </a:t>
            </a:r>
            <a:r>
              <a:rPr lang="de-DE" sz="1600" b="0" kern="0" dirty="0"/>
              <a:t>- Gründung der Gießerei am Standort Arnstadt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1932 - Übernahme durch Fritz Winter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1945 - Verstaatlichung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1987 - Übernahme durch die Deutsche Reichsbahn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1994 - Übernahme durch die Deutsche Bahn AG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1999 - Gründung der Eisenwerk Arnstadt GmbH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2000 - Übernahme durch die DIHAG (Deutsche Gießerei- und Industrie- Holding GmbH, Coswig)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600" b="0" kern="0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600" b="0" kern="0" dirty="0"/>
              <a:t>2002 - Erwerb von Euro Metall GmbH (Ungarn) und </a:t>
            </a:r>
            <a:r>
              <a:rPr lang="de-DE" sz="1600" b="0" kern="0" dirty="0" err="1"/>
              <a:t>Odlewnia</a:t>
            </a:r>
            <a:r>
              <a:rPr lang="de-DE" sz="1600" b="0" kern="0" dirty="0"/>
              <a:t> </a:t>
            </a:r>
            <a:r>
              <a:rPr lang="de-DE" sz="1600" b="0" kern="0" dirty="0" err="1"/>
              <a:t>Zeliwa</a:t>
            </a:r>
            <a:r>
              <a:rPr lang="de-DE" sz="1600" b="0" kern="0" dirty="0"/>
              <a:t> Bydgoszcz </a:t>
            </a:r>
            <a:r>
              <a:rPr lang="de-DE" sz="1600" b="0" kern="0" dirty="0" err="1"/>
              <a:t>Sp</a:t>
            </a:r>
            <a:r>
              <a:rPr lang="de-DE" sz="1600" b="0" kern="0" dirty="0"/>
              <a:t>. z </a:t>
            </a:r>
            <a:r>
              <a:rPr lang="de-DE" sz="1600" b="0" kern="0" dirty="0" err="1"/>
              <a:t>o.o</a:t>
            </a:r>
            <a:r>
              <a:rPr lang="de-DE" sz="1600" b="0" kern="0" dirty="0"/>
              <a:t>. (Polen)</a:t>
            </a:r>
          </a:p>
          <a:p>
            <a:pPr marL="1257300" lvl="2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sz="1600" b="0" kern="0" dirty="0">
                <a:solidFill>
                  <a:srgbClr val="0000FF"/>
                </a:solidFill>
              </a:rPr>
              <a:t> </a:t>
            </a:r>
            <a:r>
              <a:rPr lang="de-DE" sz="1600" b="0" kern="0" dirty="0"/>
              <a:t>mit Gründung der Euro </a:t>
            </a:r>
            <a:r>
              <a:rPr lang="de-DE" sz="1600" b="0" kern="0" dirty="0" err="1"/>
              <a:t>Rail</a:t>
            </a:r>
            <a:r>
              <a:rPr lang="de-DE" sz="1600" b="0" kern="0" dirty="0"/>
              <a:t> GmbH</a:t>
            </a:r>
          </a:p>
        </p:txBody>
      </p:sp>
      <p:sp>
        <p:nvSpPr>
          <p:cNvPr id="17" name="Rechteck 6"/>
          <p:cNvSpPr>
            <a:spLocks noChangeArrowheads="1"/>
          </p:cNvSpPr>
          <p:nvPr/>
        </p:nvSpPr>
        <p:spPr bwMode="auto">
          <a:xfrm>
            <a:off x="6572260" y="3071810"/>
            <a:ext cx="33123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/>
            <a:r>
              <a:rPr lang="de-DE" b="0" dirty="0"/>
              <a:t>das Eisenwerk Arnstadt im Jahr 1959 </a:t>
            </a:r>
          </a:p>
          <a:p>
            <a:pPr lvl="1" eaLnBrk="0" hangingPunct="0"/>
            <a:endParaRPr lang="de-DE" sz="1800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E298FC-CF97-D3BE-D7DF-87F72A5E0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Organigramm (01/2024)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hteck 2"/>
          <p:cNvSpPr/>
          <p:nvPr/>
        </p:nvSpPr>
        <p:spPr bwMode="auto">
          <a:xfrm>
            <a:off x="7030580" y="841099"/>
            <a:ext cx="2664296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37FB3E2-C0B0-8434-B032-12EBFEC3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34A8C0-67C9-4E70-C80D-FB541DE7E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60"/>
          <a:stretch/>
        </p:blipFill>
        <p:spPr>
          <a:xfrm>
            <a:off x="742476" y="856334"/>
            <a:ext cx="8672989" cy="54254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220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Produktionsprofil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751012" y="1052736"/>
            <a:ext cx="770485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600" dirty="0"/>
              <a:t>Produktionskapazität</a:t>
            </a:r>
          </a:p>
          <a:p>
            <a:pPr eaLnBrk="0" hangingPunct="0"/>
            <a:endParaRPr lang="de-DE" sz="1600" b="0" dirty="0"/>
          </a:p>
          <a:p>
            <a:pPr marL="0" lvl="1" indent="446088" eaLnBrk="0" hangingPunct="0">
              <a:buSzPct val="100000"/>
              <a:buFont typeface="Wingdings" pitchFamily="2" charset="2"/>
              <a:buChar char="§"/>
            </a:pPr>
            <a:r>
              <a:rPr lang="de-DE" sz="1600" b="0" dirty="0"/>
              <a:t>3-Schichtbetrieb	</a:t>
            </a:r>
          </a:p>
          <a:p>
            <a:pPr marL="0" lvl="1" indent="446088" eaLnBrk="0" hangingPunct="0">
              <a:buSzPct val="100000"/>
              <a:buFont typeface="Wingdings" pitchFamily="2" charset="2"/>
              <a:buChar char="§"/>
            </a:pPr>
            <a:r>
              <a:rPr lang="de-DE" sz="1600" b="0" dirty="0"/>
              <a:t>max. 24.000 t guter Guss / Jahr</a:t>
            </a:r>
          </a:p>
          <a:p>
            <a:pPr marL="0" lvl="1" indent="446088" eaLnBrk="0" hangingPunct="0">
              <a:buSzPct val="100000"/>
              <a:buFont typeface="Wingdings" pitchFamily="2" charset="2"/>
              <a:buChar char="§"/>
            </a:pPr>
            <a:r>
              <a:rPr lang="de-DE" sz="1600" b="0" dirty="0"/>
              <a:t>maximale Gussstücke mit einer Größe von 700x500x400 mm</a:t>
            </a:r>
          </a:p>
          <a:p>
            <a:pPr marL="0" lvl="1" indent="446088" eaLnBrk="0" hangingPunct="0">
              <a:buSzPct val="100000"/>
              <a:buFont typeface="Wingdings" pitchFamily="2" charset="2"/>
              <a:buChar char="§"/>
            </a:pPr>
            <a:r>
              <a:rPr lang="de-DE" sz="1600" b="0" dirty="0"/>
              <a:t>maximales Stückgewicht von 90 kg</a:t>
            </a:r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endParaRPr lang="de-DE" sz="1600" b="0" dirty="0"/>
          </a:p>
          <a:p>
            <a:pPr eaLnBrk="0" hangingPunct="0"/>
            <a:r>
              <a:rPr lang="de-DE" sz="1600" dirty="0"/>
              <a:t>Werkstoffe</a:t>
            </a:r>
          </a:p>
          <a:p>
            <a:pPr eaLnBrk="0" hangingPunct="0"/>
            <a:endParaRPr lang="de-DE" sz="1600" b="0" dirty="0"/>
          </a:p>
          <a:p>
            <a:pPr marL="0" lvl="1" indent="457200" eaLnBrk="0" hangingPunct="0">
              <a:buFont typeface="Wingdings" pitchFamily="2" charset="2"/>
              <a:buChar char="§"/>
            </a:pPr>
            <a:r>
              <a:rPr lang="de-DE" sz="1600" b="0" dirty="0"/>
              <a:t>DIN EN GJL 150 - 300 nach DIN EN 1561</a:t>
            </a:r>
          </a:p>
          <a:p>
            <a:pPr marL="0" lvl="1" indent="449263" eaLnBrk="0" hangingPunct="0">
              <a:buFont typeface="Wingdings" pitchFamily="2" charset="2"/>
              <a:buChar char="§"/>
            </a:pPr>
            <a:r>
              <a:rPr lang="de-DE" sz="1600" b="0" dirty="0"/>
              <a:t>GJL - P 10 bis P30 (phosphorlegierte Sonderlegierung für Bremsklotzsohlen)</a:t>
            </a:r>
          </a:p>
          <a:p>
            <a:pPr marL="0" lvl="1" indent="449263" eaLnBrk="0" hangingPunct="0">
              <a:buFont typeface="Wingdings" pitchFamily="2" charset="2"/>
              <a:buChar char="§"/>
            </a:pPr>
            <a:r>
              <a:rPr lang="de-DE" sz="1600" b="0" dirty="0"/>
              <a:t>DIN EN GJS-400 bis -700 nach DIN EN 1563; inkl. GJS-400-18-LT</a:t>
            </a:r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A41BCC-AD51-D50E-DC7D-E4CF5C9E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8" y="404664"/>
            <a:ext cx="6001047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1.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cs typeface="+mn-cs"/>
              </a:rPr>
              <a:t>Kernmacherei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 und Sohleneisen-Fertigung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36563" y="1650035"/>
            <a:ext cx="60099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4 Kernschießmaschinen 15 – 30 Liter </a:t>
            </a:r>
          </a:p>
          <a:p>
            <a:pPr marL="914400" lvl="3" eaLnBrk="0" hangingPunct="0">
              <a:buFont typeface="Wingdings" pitchFamily="2" charset="2"/>
              <a:buChar char="§"/>
            </a:pPr>
            <a:r>
              <a:rPr lang="de-DE" sz="1600" b="0" dirty="0"/>
              <a:t> 1x DISA 30 </a:t>
            </a:r>
          </a:p>
          <a:p>
            <a:pPr marL="914400" lvl="3" eaLnBrk="0" hangingPunct="0">
              <a:buFont typeface="Wingdings" pitchFamily="2" charset="2"/>
              <a:buChar char="§"/>
            </a:pPr>
            <a:r>
              <a:rPr lang="de-DE" sz="1600" b="0" dirty="0"/>
              <a:t> 1x DISA 20 </a:t>
            </a:r>
          </a:p>
          <a:p>
            <a:pPr marL="914400" lvl="3" eaLnBrk="0" hangingPunct="0">
              <a:buFont typeface="Wingdings" pitchFamily="2" charset="2"/>
              <a:buChar char="§"/>
            </a:pPr>
            <a:r>
              <a:rPr lang="de-DE" sz="1600" b="0" dirty="0"/>
              <a:t> 1x GISAG 15</a:t>
            </a:r>
          </a:p>
          <a:p>
            <a:pPr marL="914400" lvl="3" eaLnBrk="0" hangingPunct="0">
              <a:buFont typeface="Wingdings" pitchFamily="2" charset="2"/>
              <a:buChar char="§"/>
            </a:pPr>
            <a:r>
              <a:rPr lang="de-DE" sz="1600" b="0" dirty="0"/>
              <a:t> </a:t>
            </a:r>
            <a:r>
              <a:rPr lang="de-DE" sz="1600" b="0" dirty="0" err="1"/>
              <a:t>Invest</a:t>
            </a:r>
            <a:r>
              <a:rPr lang="de-DE" sz="1600" b="0" dirty="0"/>
              <a:t>: DISA 30 in 05/2024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Verfahren: Cold-Box</a:t>
            </a:r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66588" y="1057107"/>
            <a:ext cx="18113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0" u="sng" dirty="0" err="1"/>
              <a:t>Kernmacherei</a:t>
            </a:r>
            <a:endParaRPr lang="de-DE" sz="1800" b="0" u="sng" dirty="0"/>
          </a:p>
        </p:txBody>
      </p:sp>
      <p:pic>
        <p:nvPicPr>
          <p:cNvPr id="17" name="Picture 2" descr="C:\Users\NickBauer\Pictures\disa core shoo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3580" y="1260263"/>
            <a:ext cx="3329282" cy="2080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530E717-9D58-FF43-099A-2CE2C4250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A5AEA5B-F4E3-9366-7DAD-235ACC65D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88" y="4405817"/>
            <a:ext cx="264317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800" b="0" u="sng" dirty="0"/>
              <a:t>Stahleinlagen-Fertigung</a:t>
            </a:r>
          </a:p>
        </p:txBody>
      </p:sp>
      <p:sp>
        <p:nvSpPr>
          <p:cNvPr id="5" name="Rechteck 6">
            <a:extLst>
              <a:ext uri="{FF2B5EF4-FFF2-40B4-BE49-F238E27FC236}">
                <a16:creationId xmlns:a16="http://schemas.microsoft.com/office/drawing/2014/main" id="{209868E0-ECFC-D25F-BEC2-1D97C875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11" y="4856828"/>
            <a:ext cx="6009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200 Tonnen EBU-Presse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Hängebahn-</a:t>
            </a:r>
            <a:r>
              <a:rPr lang="de-DE" sz="1600" b="0" dirty="0" err="1"/>
              <a:t>Schlichteanlage</a:t>
            </a:r>
            <a:endParaRPr lang="de-DE" sz="1800" b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2. Form- und Gießanlage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7" name="Picture 5" descr="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79" y="1087328"/>
            <a:ext cx="3312369" cy="20536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991372" y="1196752"/>
            <a:ext cx="6408738" cy="4185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vollautomatische </a:t>
            </a:r>
            <a:r>
              <a:rPr lang="de-DE" sz="1600" b="0" dirty="0" err="1"/>
              <a:t>Künkel</a:t>
            </a:r>
            <a:r>
              <a:rPr lang="de-DE" sz="1600" b="0" dirty="0"/>
              <a:t> &amp; Wagner - Formanlage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Kastengröße: 800 x 650 x 250 / 250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Leistung: 120 Kästen / Stunde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6 Kerneinlegeplätze</a:t>
            </a:r>
          </a:p>
          <a:p>
            <a:pPr eaLnBrk="0" hangingPunct="0"/>
            <a:r>
              <a:rPr lang="de-DE" sz="1800" b="0" dirty="0"/>
              <a:t> </a:t>
            </a:r>
          </a:p>
          <a:p>
            <a:pPr eaLnBrk="0" hangingPunct="0"/>
            <a:endParaRPr lang="de-DE" sz="1800" b="0" dirty="0"/>
          </a:p>
          <a:p>
            <a:pPr eaLnBrk="0" hangingPunct="0"/>
            <a:endParaRPr lang="de-DE" sz="18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vollautomatische HWS – </a:t>
            </a:r>
            <a:r>
              <a:rPr lang="de-DE" sz="1600" b="0" dirty="0" err="1"/>
              <a:t>Vergießeinrichtung</a:t>
            </a:r>
            <a:r>
              <a:rPr lang="de-DE" sz="1600" b="0" dirty="0"/>
              <a:t> (Bau: 2012) 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</a:t>
            </a:r>
            <a:r>
              <a:rPr lang="de-DE" sz="1600" b="0" dirty="0" err="1"/>
              <a:t>nachverfolgbare</a:t>
            </a:r>
            <a:r>
              <a:rPr lang="de-DE" sz="1600" b="0" dirty="0"/>
              <a:t> Position der Kästen innerhalb der Kühlbahnen</a:t>
            </a:r>
            <a:endParaRPr lang="de-DE" sz="1800" b="0" dirty="0"/>
          </a:p>
          <a:p>
            <a:pPr eaLnBrk="0" hangingPunct="0"/>
            <a:endParaRPr lang="de-DE" sz="1800" b="0" dirty="0"/>
          </a:p>
          <a:p>
            <a:pPr eaLnBrk="0" hangingPunct="0"/>
            <a:endParaRPr lang="de-DE" sz="1800" b="0" dirty="0"/>
          </a:p>
          <a:p>
            <a:pPr eaLnBrk="0" hangingPunct="0"/>
            <a:endParaRPr lang="de-DE" sz="1400" dirty="0"/>
          </a:p>
        </p:txBody>
      </p:sp>
      <p:pic>
        <p:nvPicPr>
          <p:cNvPr id="23" name="Picture 3" descr="0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2980" y="3645024"/>
            <a:ext cx="1608631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74192" y="3217325"/>
            <a:ext cx="296910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Formanlage, Kerneinlegeplätze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90972" y="5928074"/>
            <a:ext cx="288032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Gießanlage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58C5EB-CAA4-225B-3E43-FBA50B983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3. Schmelzbetrieb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62980" y="11967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449263" eaLnBrk="0" hangingPunct="0"/>
            <a:endParaRPr lang="de-DE" sz="1800" b="0" u="sng" dirty="0"/>
          </a:p>
          <a:p>
            <a:pPr lvl="1" eaLnBrk="0" hangingPunct="0"/>
            <a:endParaRPr lang="de-DE" sz="1800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9" name="Picture 5" descr="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80" y="1054912"/>
            <a:ext cx="3096345" cy="22784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Rechteck 12"/>
          <p:cNvSpPr>
            <a:spLocks noChangeArrowheads="1"/>
          </p:cNvSpPr>
          <p:nvPr/>
        </p:nvSpPr>
        <p:spPr bwMode="auto">
          <a:xfrm>
            <a:off x="4711452" y="1268760"/>
            <a:ext cx="528983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Langzeit-Heißwindkupolofen mit automatischer  </a:t>
            </a:r>
            <a:br>
              <a:rPr lang="de-DE" sz="1600" b="0" dirty="0"/>
            </a:br>
            <a:r>
              <a:rPr lang="de-DE" sz="1600" b="0" dirty="0"/>
              <a:t>   </a:t>
            </a:r>
            <a:r>
              <a:rPr lang="de-DE" sz="1600" b="0" dirty="0" err="1"/>
              <a:t>Gattierung</a:t>
            </a: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nachgeschaltete Entstaubungsanlage (Bau: 2014)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Schmelzleistung: 7 - 14 t / h 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</a:t>
            </a:r>
            <a:r>
              <a:rPr lang="de-DE" sz="1600" b="0" dirty="0" err="1"/>
              <a:t>Vorherd</a:t>
            </a:r>
            <a:r>
              <a:rPr lang="de-DE" sz="1600" b="0" dirty="0"/>
              <a:t> mit 9 t Fassungsvermögen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automatische Magnesium-Draht-</a:t>
            </a:r>
            <a:r>
              <a:rPr lang="de-DE" sz="1600" b="0" dirty="0" err="1"/>
              <a:t>Einspulung</a:t>
            </a:r>
            <a:r>
              <a:rPr lang="de-DE" sz="1600" b="0" dirty="0"/>
              <a:t> für die</a:t>
            </a:r>
            <a:br>
              <a:rPr lang="de-DE" sz="1600" b="0" dirty="0"/>
            </a:br>
            <a:r>
              <a:rPr lang="de-DE" sz="1600" b="0" dirty="0"/>
              <a:t>  Behandlung von Gusseisen mit Kugelgraphit (GJS)</a:t>
            </a:r>
            <a:br>
              <a:rPr lang="de-DE" sz="1600" b="0" dirty="0"/>
            </a:br>
            <a:r>
              <a:rPr lang="de-DE" sz="1600" b="0" dirty="0"/>
              <a:t>  (Bau: 2019)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>
              <a:buFont typeface="Wingdings" pitchFamily="2" charset="2"/>
              <a:buChar char="§"/>
            </a:pPr>
            <a:r>
              <a:rPr lang="de-DE" sz="1600" b="0" dirty="0"/>
              <a:t> Transport der Behandlungspfanne mit Gießstapler</a:t>
            </a:r>
          </a:p>
          <a:p>
            <a:pPr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eaLnBrk="0" hangingPunct="0"/>
            <a:endParaRPr lang="de-DE" sz="1800" b="0" dirty="0"/>
          </a:p>
          <a:p>
            <a:pPr eaLnBrk="0" hangingPunct="0"/>
            <a:endParaRPr lang="de-DE" sz="1800" b="0" dirty="0"/>
          </a:p>
          <a:p>
            <a:pPr eaLnBrk="0" hangingPunct="0"/>
            <a:endParaRPr lang="de-DE" sz="1800" b="0" dirty="0"/>
          </a:p>
        </p:txBody>
      </p:sp>
      <p:sp>
        <p:nvSpPr>
          <p:cNvPr id="22" name="Rechteck 12"/>
          <p:cNvSpPr>
            <a:spLocks noChangeArrowheads="1"/>
          </p:cNvSpPr>
          <p:nvPr/>
        </p:nvSpPr>
        <p:spPr bwMode="auto">
          <a:xfrm>
            <a:off x="366589" y="3365442"/>
            <a:ext cx="2977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Heißwindkupolofen mit </a:t>
            </a:r>
            <a:r>
              <a:rPr lang="de-DE" sz="1400" b="0" dirty="0" err="1"/>
              <a:t>Vorherd</a:t>
            </a:r>
            <a:endParaRPr lang="de-DE" sz="1400" b="0" dirty="0"/>
          </a:p>
        </p:txBody>
      </p:sp>
      <p:sp>
        <p:nvSpPr>
          <p:cNvPr id="18" name="Rechteck 12"/>
          <p:cNvSpPr>
            <a:spLocks noChangeArrowheads="1"/>
          </p:cNvSpPr>
          <p:nvPr/>
        </p:nvSpPr>
        <p:spPr bwMode="auto">
          <a:xfrm>
            <a:off x="366588" y="6000948"/>
            <a:ext cx="3408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Draht-</a:t>
            </a:r>
            <a:r>
              <a:rPr lang="de-DE" sz="1400" b="0" dirty="0" err="1"/>
              <a:t>Einspulung</a:t>
            </a:r>
            <a:endParaRPr lang="de-DE" sz="1400" b="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8072" r="19060" b="327"/>
          <a:stretch/>
        </p:blipFill>
        <p:spPr>
          <a:xfrm>
            <a:off x="449263" y="3889508"/>
            <a:ext cx="3119727" cy="2111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CB4DB0-AD20-55A1-88D5-A58FEA8AD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 descr="Gepunktete Rauten"/>
          <p:cNvSpPr>
            <a:spLocks noChangeArrowheads="1"/>
          </p:cNvSpPr>
          <p:nvPr/>
        </p:nvSpPr>
        <p:spPr bwMode="auto">
          <a:xfrm>
            <a:off x="914400" y="1116013"/>
            <a:ext cx="8443913" cy="5219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275" tIns="45638" rIns="91275" bIns="45638" anchor="ctr"/>
          <a:lstStyle/>
          <a:p>
            <a:pPr algn="ctr" defTabSz="912813"/>
            <a:endParaRPr lang="de-DE" altLang="de-DE" sz="500" b="0">
              <a:latin typeface="Times New Roman" pitchFamily="18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25450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6589" y="404664"/>
            <a:ext cx="4324350" cy="21082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Anlagentechnik – 4.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cs typeface="+mn-cs"/>
              </a:rPr>
              <a:t>Putzerei</a:t>
            </a:r>
            <a:endParaRPr lang="de-DE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447756" y="6400800"/>
            <a:ext cx="2143125" cy="457200"/>
          </a:xfrm>
        </p:spPr>
        <p:txBody>
          <a:bodyPr/>
          <a:lstStyle/>
          <a:p>
            <a:pPr>
              <a:defRPr/>
            </a:pPr>
            <a:fld id="{540689A6-65C2-4D88-91A2-35FB7A7E6F91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49263" y="824136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415925" y="6308725"/>
            <a:ext cx="94107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4063380" y="1268760"/>
            <a:ext cx="59046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Durchlauf-Trommelstrahlanlage T 14-638 </a:t>
            </a:r>
          </a:p>
          <a:p>
            <a:pPr marL="457200" lvl="2" eaLnBrk="0" hangingPunct="0">
              <a:buFont typeface="Wingdings" pitchFamily="2" charset="2"/>
              <a:buChar char="§"/>
            </a:pPr>
            <a:r>
              <a:rPr lang="de-DE" sz="1600" b="0" dirty="0"/>
              <a:t> Leistung: 14 t / h</a:t>
            </a:r>
          </a:p>
          <a:p>
            <a:pPr marL="457200" lvl="2" eaLnBrk="0" hangingPunct="0">
              <a:buFont typeface="Wingdings" pitchFamily="2" charset="2"/>
              <a:buChar char="§"/>
            </a:pPr>
            <a:r>
              <a:rPr lang="de-DE" sz="1600" b="0" dirty="0"/>
              <a:t> 6 Hochleistungsturbinen</a:t>
            </a:r>
          </a:p>
          <a:p>
            <a:pPr marL="457200" lvl="2" eaLnBrk="0" hangingPunct="0">
              <a:buFont typeface="Wingdings" pitchFamily="2" charset="2"/>
              <a:buChar char="§"/>
            </a:pPr>
            <a:r>
              <a:rPr lang="de-DE" sz="1600" b="0" dirty="0"/>
              <a:t> Neigung und Strahlmittelzufuhr regelbar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1 Drehtisch zum Nachstrahlen</a:t>
            </a:r>
          </a:p>
          <a:p>
            <a:pPr marL="0" lvl="1" eaLnBrk="0" hangingPunct="0"/>
            <a:r>
              <a:rPr lang="de-DE" sz="1600" b="0" dirty="0"/>
              <a:t> </a:t>
            </a:r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3 Schleifautomaten</a:t>
            </a:r>
          </a:p>
          <a:p>
            <a:pPr marL="0" lvl="1" eaLnBrk="0" hangingPunct="0">
              <a:buFont typeface="Wingdings" pitchFamily="2" charset="2"/>
              <a:buChar char="§"/>
            </a:pPr>
            <a:endParaRPr lang="de-DE" sz="1600" b="0" dirty="0"/>
          </a:p>
          <a:p>
            <a:pPr marL="0" lvl="1" eaLnBrk="0" hangingPunct="0">
              <a:buFont typeface="Wingdings" pitchFamily="2" charset="2"/>
              <a:buChar char="§"/>
            </a:pPr>
            <a:r>
              <a:rPr lang="de-DE" sz="1600" b="0" dirty="0"/>
              <a:t> 8 Putzzentren für manuelle Bearbeitung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34988" y="1268760"/>
            <a:ext cx="18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1" name="Picture 6" descr="0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80" y="1124744"/>
            <a:ext cx="3384376" cy="201598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65725" y="3158056"/>
            <a:ext cx="22431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400" b="0" dirty="0"/>
              <a:t>Durchlaufstrahlmaschine</a:t>
            </a:r>
          </a:p>
        </p:txBody>
      </p:sp>
      <p:pic>
        <p:nvPicPr>
          <p:cNvPr id="22" name="Picture 6" descr="06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2980" y="3581484"/>
            <a:ext cx="3384376" cy="218800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52909" y="5771396"/>
            <a:ext cx="342243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0" dirty="0"/>
              <a:t>Putzerei (Werkverträge)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405C6F-7803-FD3D-8B87-787456C2A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397" y="145940"/>
            <a:ext cx="2920859" cy="6224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HAG (5) - Dr.Sch">
  <a:themeElements>
    <a:clrScheme name="DIHAG (5) - Dr.Sc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HAG (5) - Dr.Sc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IHAG (5) - Dr.Sch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HAG (5) - Dr.S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HAG (5) - Dr.Sch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HAG (5) - Dr.Sch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HAG (5) - Dr.Sc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HAG (5) - Dr.Sc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HAG (5) - Dr.Sc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eyNote">
  <a:themeElements>
    <a:clrScheme name="DIHA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388"/>
      </a:accent1>
      <a:accent2>
        <a:srgbClr val="919394"/>
      </a:accent2>
      <a:accent3>
        <a:srgbClr val="A10D34"/>
      </a:accent3>
      <a:accent4>
        <a:srgbClr val="8FA7C8"/>
      </a:accent4>
      <a:accent5>
        <a:srgbClr val="E1E1E1"/>
      </a:accent5>
      <a:accent6>
        <a:srgbClr val="336B9F"/>
      </a:accent6>
      <a:hlink>
        <a:srgbClr val="B85929"/>
      </a:hlink>
      <a:folHlink>
        <a:srgbClr val="C3D8EB"/>
      </a:folHlink>
    </a:clrScheme>
    <a:fontScheme name="KeyNo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125000"/>
          <a:tabLst/>
          <a:defRPr kumimoji="0" sz="1200" i="0" u="none" strike="noStrike" cap="all" normalizeH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9525">
          <a:solidFill>
            <a:schemeClr val="accent1"/>
          </a:solidFill>
          <a:miter lim="800000"/>
          <a:headEnd/>
          <a:tailEnd type="none" w="sm" len="sm"/>
        </a:ln>
      </a:spPr>
      <a:bodyPr/>
      <a:lstStyle/>
    </a:lnDef>
  </a:objectDefaults>
  <a:extraClrSchemeLst>
    <a:extraClrScheme>
      <a:clrScheme name="KeyNote 1">
        <a:dk1>
          <a:srgbClr val="000000"/>
        </a:dk1>
        <a:lt1>
          <a:srgbClr val="FFFFFF"/>
        </a:lt1>
        <a:dk2>
          <a:srgbClr val="3D4E66"/>
        </a:dk2>
        <a:lt2>
          <a:srgbClr val="548C8C"/>
        </a:lt2>
        <a:accent1>
          <a:srgbClr val="4798B3"/>
        </a:accent1>
        <a:accent2>
          <a:srgbClr val="990026"/>
        </a:accent2>
        <a:accent3>
          <a:srgbClr val="FFFFFF"/>
        </a:accent3>
        <a:accent4>
          <a:srgbClr val="000000"/>
        </a:accent4>
        <a:accent5>
          <a:srgbClr val="B1CAD6"/>
        </a:accent5>
        <a:accent6>
          <a:srgbClr val="8A0021"/>
        </a:accent6>
        <a:hlink>
          <a:srgbClr val="B2B2B2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eyNote">
  <a:themeElements>
    <a:clrScheme name="DIHA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388"/>
      </a:accent1>
      <a:accent2>
        <a:srgbClr val="919394"/>
      </a:accent2>
      <a:accent3>
        <a:srgbClr val="A10D34"/>
      </a:accent3>
      <a:accent4>
        <a:srgbClr val="8FA7C8"/>
      </a:accent4>
      <a:accent5>
        <a:srgbClr val="E1E1E1"/>
      </a:accent5>
      <a:accent6>
        <a:srgbClr val="336B9F"/>
      </a:accent6>
      <a:hlink>
        <a:srgbClr val="B85929"/>
      </a:hlink>
      <a:folHlink>
        <a:srgbClr val="C3D8EB"/>
      </a:folHlink>
    </a:clrScheme>
    <a:fontScheme name="KeyNo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125000"/>
          <a:tabLst/>
          <a:defRPr kumimoji="0" sz="1200" i="0" u="none" strike="noStrike" cap="all" normalizeH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9525">
          <a:solidFill>
            <a:schemeClr val="accent1"/>
          </a:solidFill>
          <a:miter lim="800000"/>
          <a:headEnd/>
          <a:tailEnd type="none" w="sm" len="sm"/>
        </a:ln>
      </a:spPr>
      <a:bodyPr/>
      <a:lstStyle/>
    </a:lnDef>
  </a:objectDefaults>
  <a:extraClrSchemeLst>
    <a:extraClrScheme>
      <a:clrScheme name="KeyNote 1">
        <a:dk1>
          <a:srgbClr val="000000"/>
        </a:dk1>
        <a:lt1>
          <a:srgbClr val="FFFFFF"/>
        </a:lt1>
        <a:dk2>
          <a:srgbClr val="3D4E66"/>
        </a:dk2>
        <a:lt2>
          <a:srgbClr val="548C8C"/>
        </a:lt2>
        <a:accent1>
          <a:srgbClr val="4798B3"/>
        </a:accent1>
        <a:accent2>
          <a:srgbClr val="990026"/>
        </a:accent2>
        <a:accent3>
          <a:srgbClr val="FFFFFF"/>
        </a:accent3>
        <a:accent4>
          <a:srgbClr val="000000"/>
        </a:accent4>
        <a:accent5>
          <a:srgbClr val="B1CAD6"/>
        </a:accent5>
        <a:accent6>
          <a:srgbClr val="8A0021"/>
        </a:accent6>
        <a:hlink>
          <a:srgbClr val="B2B2B2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35-mm-Dias</PresentationFormat>
  <Paragraphs>341</Paragraphs>
  <Slides>22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Edwardian Script ITC</vt:lpstr>
      <vt:lpstr>Times New Roman</vt:lpstr>
      <vt:lpstr>Wingdings</vt:lpstr>
      <vt:lpstr>Standarddesign</vt:lpstr>
      <vt:lpstr>DIHAG (5) - Dr.Sch</vt:lpstr>
      <vt:lpstr>KeyNote</vt:lpstr>
      <vt:lpstr>1_KeyNote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DIHAG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Frau Prinz</dc:creator>
  <cp:lastModifiedBy>Nick Bauer</cp:lastModifiedBy>
  <cp:revision>885</cp:revision>
  <cp:lastPrinted>2015-08-19T11:02:30Z</cp:lastPrinted>
  <dcterms:created xsi:type="dcterms:W3CDTF">2003-03-12T09:30:50Z</dcterms:created>
  <dcterms:modified xsi:type="dcterms:W3CDTF">2024-05-14T11:59:40Z</dcterms:modified>
</cp:coreProperties>
</file>