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3" r:id="rId4"/>
    <p:sldId id="274" r:id="rId5"/>
    <p:sldId id="275" r:id="rId6"/>
    <p:sldId id="277" r:id="rId7"/>
    <p:sldId id="276" r:id="rId8"/>
    <p:sldId id="278" r:id="rId9"/>
    <p:sldId id="279" r:id="rId10"/>
    <p:sldId id="280" r:id="rId11"/>
    <p:sldId id="281" r:id="rId12"/>
    <p:sldId id="272" r:id="rId13"/>
    <p:sldId id="282" r:id="rId14"/>
  </p:sldIdLst>
  <p:sldSz cx="12192000" cy="6858000"/>
  <p:notesSz cx="7315200" cy="96012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84"/>
    <p:restoredTop sz="96327"/>
  </p:normalViewPr>
  <p:slideViewPr>
    <p:cSldViewPr snapToGrid="0">
      <p:cViewPr varScale="1">
        <p:scale>
          <a:sx n="108" d="100"/>
          <a:sy n="108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429AA-70E8-4780-9939-285571E49E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974B0E9-39CF-4945-80F8-F49DA0A2F43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Company Overview</a:t>
          </a:r>
          <a:endParaRPr lang="en-US"/>
        </a:p>
      </dgm:t>
    </dgm:pt>
    <dgm:pt modelId="{39A67002-2A36-4C1F-BB1E-92FEFFC2C778}" type="parTrans" cxnId="{4ABE6A24-03E9-40FE-B8D7-A9D6933586E2}">
      <dgm:prSet/>
      <dgm:spPr/>
      <dgm:t>
        <a:bodyPr/>
        <a:lstStyle/>
        <a:p>
          <a:endParaRPr lang="en-US"/>
        </a:p>
      </dgm:t>
    </dgm:pt>
    <dgm:pt modelId="{B6C0EFB5-86F9-4FD5-A8C6-5632636309DB}" type="sibTrans" cxnId="{4ABE6A24-03E9-40FE-B8D7-A9D6933586E2}">
      <dgm:prSet/>
      <dgm:spPr/>
      <dgm:t>
        <a:bodyPr/>
        <a:lstStyle/>
        <a:p>
          <a:endParaRPr lang="en-US"/>
        </a:p>
      </dgm:t>
    </dgm:pt>
    <dgm:pt modelId="{41775427-85CF-42DA-8129-B88E8161B0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/>
            <a:t>Machinery</a:t>
          </a:r>
        </a:p>
      </dgm:t>
    </dgm:pt>
    <dgm:pt modelId="{B952135D-C83C-41B9-80F7-4E534FA0B3CA}" type="parTrans" cxnId="{8FC44E00-0A30-46F0-82EA-DA9D6D417736}">
      <dgm:prSet/>
      <dgm:spPr/>
      <dgm:t>
        <a:bodyPr/>
        <a:lstStyle/>
        <a:p>
          <a:endParaRPr lang="en-US"/>
        </a:p>
      </dgm:t>
    </dgm:pt>
    <dgm:pt modelId="{9D0B262A-0DD0-435D-9AD1-D9F438488476}" type="sibTrans" cxnId="{8FC44E00-0A30-46F0-82EA-DA9D6D417736}">
      <dgm:prSet/>
      <dgm:spPr/>
      <dgm:t>
        <a:bodyPr/>
        <a:lstStyle/>
        <a:p>
          <a:endParaRPr lang="en-US"/>
        </a:p>
      </dgm:t>
    </dgm:pt>
    <dgm:pt modelId="{50FDC8F7-FE83-4C30-97FE-C0ADAB0682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/>
            <a:t>Products &amp; Technical Skills</a:t>
          </a:r>
        </a:p>
      </dgm:t>
    </dgm:pt>
    <dgm:pt modelId="{F63657C7-F99D-4C77-8C56-9F8583655E0A}" type="parTrans" cxnId="{47B79E66-47D3-4BF5-8F4E-FA60FD21FCA1}">
      <dgm:prSet/>
      <dgm:spPr/>
      <dgm:t>
        <a:bodyPr/>
        <a:lstStyle/>
        <a:p>
          <a:endParaRPr lang="en-US"/>
        </a:p>
      </dgm:t>
    </dgm:pt>
    <dgm:pt modelId="{A59C747A-06F0-4CA3-AE90-D0DF37ED55EE}" type="sibTrans" cxnId="{47B79E66-47D3-4BF5-8F4E-FA60FD21FCA1}">
      <dgm:prSet/>
      <dgm:spPr/>
      <dgm:t>
        <a:bodyPr/>
        <a:lstStyle/>
        <a:p>
          <a:endParaRPr lang="en-US"/>
        </a:p>
      </dgm:t>
    </dgm:pt>
    <dgm:pt modelId="{084FD461-2B50-4422-B5A5-E6302F28EE7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/>
            <a:t>Contact</a:t>
          </a:r>
          <a:r>
            <a:rPr lang="tr-TR"/>
            <a:t> Information</a:t>
          </a:r>
          <a:endParaRPr lang="en-US"/>
        </a:p>
      </dgm:t>
    </dgm:pt>
    <dgm:pt modelId="{43F35077-15D5-4E68-96B8-9ED22D54E58A}" type="parTrans" cxnId="{BBB0554F-7056-422D-AF65-55248CCC6376}">
      <dgm:prSet/>
      <dgm:spPr/>
      <dgm:t>
        <a:bodyPr/>
        <a:lstStyle/>
        <a:p>
          <a:endParaRPr lang="en-US"/>
        </a:p>
      </dgm:t>
    </dgm:pt>
    <dgm:pt modelId="{75802D8E-8829-47EE-B78B-500EBED1918F}" type="sibTrans" cxnId="{BBB0554F-7056-422D-AF65-55248CCC6376}">
      <dgm:prSet/>
      <dgm:spPr/>
      <dgm:t>
        <a:bodyPr/>
        <a:lstStyle/>
        <a:p>
          <a:endParaRPr lang="en-US"/>
        </a:p>
      </dgm:t>
    </dgm:pt>
    <dgm:pt modelId="{5B8EAF9D-F19D-4018-8076-69B7AA66A0EA}" type="pres">
      <dgm:prSet presAssocID="{C1D429AA-70E8-4780-9939-285571E49E0F}" presName="root" presStyleCnt="0">
        <dgm:presLayoutVars>
          <dgm:dir/>
          <dgm:resizeHandles val="exact"/>
        </dgm:presLayoutVars>
      </dgm:prSet>
      <dgm:spPr/>
    </dgm:pt>
    <dgm:pt modelId="{45D690D5-DD8E-4522-A942-42C729B4F348}" type="pres">
      <dgm:prSet presAssocID="{A974B0E9-39CF-4945-80F8-F49DA0A2F43C}" presName="compNode" presStyleCnt="0"/>
      <dgm:spPr/>
    </dgm:pt>
    <dgm:pt modelId="{BADE4AFF-2110-4493-AACC-6DF12C384208}" type="pres">
      <dgm:prSet presAssocID="{A974B0E9-39CF-4945-80F8-F49DA0A2F43C}" presName="bgRect" presStyleLbl="bgShp" presStyleIdx="0" presStyleCnt="4"/>
      <dgm:spPr/>
    </dgm:pt>
    <dgm:pt modelId="{665D5D4C-1BE5-4F04-A9DA-864CC863C89B}" type="pres">
      <dgm:prSet presAssocID="{A974B0E9-39CF-4945-80F8-F49DA0A2F43C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kalaşma"/>
        </a:ext>
      </dgm:extLst>
    </dgm:pt>
    <dgm:pt modelId="{990A677C-24A3-40A4-9854-3A265A0F7BC6}" type="pres">
      <dgm:prSet presAssocID="{A974B0E9-39CF-4945-80F8-F49DA0A2F43C}" presName="spaceRect" presStyleCnt="0"/>
      <dgm:spPr/>
    </dgm:pt>
    <dgm:pt modelId="{2F57A3B5-5A23-4FE6-B05F-AFAB11B778A2}" type="pres">
      <dgm:prSet presAssocID="{A974B0E9-39CF-4945-80F8-F49DA0A2F43C}" presName="parTx" presStyleLbl="revTx" presStyleIdx="0" presStyleCnt="4">
        <dgm:presLayoutVars>
          <dgm:chMax val="0"/>
          <dgm:chPref val="0"/>
        </dgm:presLayoutVars>
      </dgm:prSet>
      <dgm:spPr/>
    </dgm:pt>
    <dgm:pt modelId="{8CB48FD5-CCA4-4FC1-8D75-3D0B0FC7AD33}" type="pres">
      <dgm:prSet presAssocID="{B6C0EFB5-86F9-4FD5-A8C6-5632636309DB}" presName="sibTrans" presStyleCnt="0"/>
      <dgm:spPr/>
    </dgm:pt>
    <dgm:pt modelId="{72E1CC14-3E12-4740-9ED1-5DD946A800B3}" type="pres">
      <dgm:prSet presAssocID="{41775427-85CF-42DA-8129-B88E8161B0D4}" presName="compNode" presStyleCnt="0"/>
      <dgm:spPr/>
    </dgm:pt>
    <dgm:pt modelId="{B7D9B196-7A06-499D-A77B-4EDD612016C3}" type="pres">
      <dgm:prSet presAssocID="{41775427-85CF-42DA-8129-B88E8161B0D4}" presName="bgRect" presStyleLbl="bgShp" presStyleIdx="1" presStyleCnt="4"/>
      <dgm:spPr/>
    </dgm:pt>
    <dgm:pt modelId="{30937CF0-5B0A-4A01-9EED-174573413855}" type="pres">
      <dgm:prSet presAssocID="{41775427-85CF-42DA-8129-B88E8161B0D4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 blade"/>
        </a:ext>
      </dgm:extLst>
    </dgm:pt>
    <dgm:pt modelId="{0EBB66AF-E119-44E1-B7FC-9ADE1A583541}" type="pres">
      <dgm:prSet presAssocID="{41775427-85CF-42DA-8129-B88E8161B0D4}" presName="spaceRect" presStyleCnt="0"/>
      <dgm:spPr/>
    </dgm:pt>
    <dgm:pt modelId="{B1082054-7234-4DD1-9832-8ADF6D2E8238}" type="pres">
      <dgm:prSet presAssocID="{41775427-85CF-42DA-8129-B88E8161B0D4}" presName="parTx" presStyleLbl="revTx" presStyleIdx="1" presStyleCnt="4">
        <dgm:presLayoutVars>
          <dgm:chMax val="0"/>
          <dgm:chPref val="0"/>
        </dgm:presLayoutVars>
      </dgm:prSet>
      <dgm:spPr/>
    </dgm:pt>
    <dgm:pt modelId="{0CF0A683-76B6-4222-865B-ECB4931C107E}" type="pres">
      <dgm:prSet presAssocID="{9D0B262A-0DD0-435D-9AD1-D9F438488476}" presName="sibTrans" presStyleCnt="0"/>
      <dgm:spPr/>
    </dgm:pt>
    <dgm:pt modelId="{DFB5E6C3-106F-4230-8C8B-4404184D6F1A}" type="pres">
      <dgm:prSet presAssocID="{50FDC8F7-FE83-4C30-97FE-C0ADAB0682AD}" presName="compNode" presStyleCnt="0"/>
      <dgm:spPr/>
    </dgm:pt>
    <dgm:pt modelId="{B75E3CFD-D266-4A62-B266-E6117B19E3F2}" type="pres">
      <dgm:prSet presAssocID="{50FDC8F7-FE83-4C30-97FE-C0ADAB0682AD}" presName="bgRect" presStyleLbl="bgShp" presStyleIdx="2" presStyleCnt="4"/>
      <dgm:spPr/>
    </dgm:pt>
    <dgm:pt modelId="{E3F00E50-CA6E-445D-A0A9-64068B7AB3B1}" type="pres">
      <dgm:prSet presAssocID="{50FDC8F7-FE83-4C30-97FE-C0ADAB0682AD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açlar"/>
        </a:ext>
      </dgm:extLst>
    </dgm:pt>
    <dgm:pt modelId="{1E592620-99FA-4BBE-BA25-943B8B3F92E8}" type="pres">
      <dgm:prSet presAssocID="{50FDC8F7-FE83-4C30-97FE-C0ADAB0682AD}" presName="spaceRect" presStyleCnt="0"/>
      <dgm:spPr/>
    </dgm:pt>
    <dgm:pt modelId="{EBDD0534-EA42-4EFA-8470-603DEFC837B5}" type="pres">
      <dgm:prSet presAssocID="{50FDC8F7-FE83-4C30-97FE-C0ADAB0682AD}" presName="parTx" presStyleLbl="revTx" presStyleIdx="2" presStyleCnt="4">
        <dgm:presLayoutVars>
          <dgm:chMax val="0"/>
          <dgm:chPref val="0"/>
        </dgm:presLayoutVars>
      </dgm:prSet>
      <dgm:spPr/>
    </dgm:pt>
    <dgm:pt modelId="{49C3B4B0-CA70-4C1A-9906-BE63A6BA5767}" type="pres">
      <dgm:prSet presAssocID="{A59C747A-06F0-4CA3-AE90-D0DF37ED55EE}" presName="sibTrans" presStyleCnt="0"/>
      <dgm:spPr/>
    </dgm:pt>
    <dgm:pt modelId="{6E25DC45-92CC-4121-9A0E-E9DBFA98EEED}" type="pres">
      <dgm:prSet presAssocID="{084FD461-2B50-4422-B5A5-E6302F28EE74}" presName="compNode" presStyleCnt="0"/>
      <dgm:spPr/>
    </dgm:pt>
    <dgm:pt modelId="{CB6AE4B2-7765-4162-8966-2C2A45D0B500}" type="pres">
      <dgm:prSet presAssocID="{084FD461-2B50-4422-B5A5-E6302F28EE74}" presName="bgRect" presStyleLbl="bgShp" presStyleIdx="3" presStyleCnt="4"/>
      <dgm:spPr/>
    </dgm:pt>
    <dgm:pt modelId="{B66F0D8A-C315-400A-8A2F-E8F501C95287}" type="pres">
      <dgm:prSet presAssocID="{084FD461-2B50-4422-B5A5-E6302F28EE74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ıcı"/>
        </a:ext>
      </dgm:extLst>
    </dgm:pt>
    <dgm:pt modelId="{7BCBF231-D675-4EDB-92CF-33367092EF7C}" type="pres">
      <dgm:prSet presAssocID="{084FD461-2B50-4422-B5A5-E6302F28EE74}" presName="spaceRect" presStyleCnt="0"/>
      <dgm:spPr/>
    </dgm:pt>
    <dgm:pt modelId="{DBB1A293-37EB-4AA6-B4F6-5A348EDB9B47}" type="pres">
      <dgm:prSet presAssocID="{084FD461-2B50-4422-B5A5-E6302F28EE7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FC44E00-0A30-46F0-82EA-DA9D6D417736}" srcId="{C1D429AA-70E8-4780-9939-285571E49E0F}" destId="{41775427-85CF-42DA-8129-B88E8161B0D4}" srcOrd="1" destOrd="0" parTransId="{B952135D-C83C-41B9-80F7-4E534FA0B3CA}" sibTransId="{9D0B262A-0DD0-435D-9AD1-D9F438488476}"/>
    <dgm:cxn modelId="{4ABE6A24-03E9-40FE-B8D7-A9D6933586E2}" srcId="{C1D429AA-70E8-4780-9939-285571E49E0F}" destId="{A974B0E9-39CF-4945-80F8-F49DA0A2F43C}" srcOrd="0" destOrd="0" parTransId="{39A67002-2A36-4C1F-BB1E-92FEFFC2C778}" sibTransId="{B6C0EFB5-86F9-4FD5-A8C6-5632636309DB}"/>
    <dgm:cxn modelId="{47B79E66-47D3-4BF5-8F4E-FA60FD21FCA1}" srcId="{C1D429AA-70E8-4780-9939-285571E49E0F}" destId="{50FDC8F7-FE83-4C30-97FE-C0ADAB0682AD}" srcOrd="2" destOrd="0" parTransId="{F63657C7-F99D-4C77-8C56-9F8583655E0A}" sibTransId="{A59C747A-06F0-4CA3-AE90-D0DF37ED55EE}"/>
    <dgm:cxn modelId="{2076D66B-D5B4-2049-911A-97A52674C1E7}" type="presOf" srcId="{C1D429AA-70E8-4780-9939-285571E49E0F}" destId="{5B8EAF9D-F19D-4018-8076-69B7AA66A0EA}" srcOrd="0" destOrd="0" presId="urn:microsoft.com/office/officeart/2018/2/layout/IconVerticalSolidList"/>
    <dgm:cxn modelId="{3CD16B6E-D1D0-B649-B0E8-120FBD5FCE89}" type="presOf" srcId="{A974B0E9-39CF-4945-80F8-F49DA0A2F43C}" destId="{2F57A3B5-5A23-4FE6-B05F-AFAB11B778A2}" srcOrd="0" destOrd="0" presId="urn:microsoft.com/office/officeart/2018/2/layout/IconVerticalSolidList"/>
    <dgm:cxn modelId="{BBB0554F-7056-422D-AF65-55248CCC6376}" srcId="{C1D429AA-70E8-4780-9939-285571E49E0F}" destId="{084FD461-2B50-4422-B5A5-E6302F28EE74}" srcOrd="3" destOrd="0" parTransId="{43F35077-15D5-4E68-96B8-9ED22D54E58A}" sibTransId="{75802D8E-8829-47EE-B78B-500EBED1918F}"/>
    <dgm:cxn modelId="{A68A2297-5D2F-004E-9237-325FA016B34C}" type="presOf" srcId="{41775427-85CF-42DA-8129-B88E8161B0D4}" destId="{B1082054-7234-4DD1-9832-8ADF6D2E8238}" srcOrd="0" destOrd="0" presId="urn:microsoft.com/office/officeart/2018/2/layout/IconVerticalSolidList"/>
    <dgm:cxn modelId="{824EADEC-7CA3-CB45-B4D4-1A0E9BF4BD5C}" type="presOf" srcId="{084FD461-2B50-4422-B5A5-E6302F28EE74}" destId="{DBB1A293-37EB-4AA6-B4F6-5A348EDB9B47}" srcOrd="0" destOrd="0" presId="urn:microsoft.com/office/officeart/2018/2/layout/IconVerticalSolidList"/>
    <dgm:cxn modelId="{8E2E77F1-B409-8143-8F98-B384D8100569}" type="presOf" srcId="{50FDC8F7-FE83-4C30-97FE-C0ADAB0682AD}" destId="{EBDD0534-EA42-4EFA-8470-603DEFC837B5}" srcOrd="0" destOrd="0" presId="urn:microsoft.com/office/officeart/2018/2/layout/IconVerticalSolidList"/>
    <dgm:cxn modelId="{D2427635-8D86-714A-BB35-77ACA894F4CB}" type="presParOf" srcId="{5B8EAF9D-F19D-4018-8076-69B7AA66A0EA}" destId="{45D690D5-DD8E-4522-A942-42C729B4F348}" srcOrd="0" destOrd="0" presId="urn:microsoft.com/office/officeart/2018/2/layout/IconVerticalSolidList"/>
    <dgm:cxn modelId="{DF3A1993-D2E7-8544-BFC7-13EA15D998E2}" type="presParOf" srcId="{45D690D5-DD8E-4522-A942-42C729B4F348}" destId="{BADE4AFF-2110-4493-AACC-6DF12C384208}" srcOrd="0" destOrd="0" presId="urn:microsoft.com/office/officeart/2018/2/layout/IconVerticalSolidList"/>
    <dgm:cxn modelId="{9F6750E4-AEE2-714D-AB2D-30114FF1B4FE}" type="presParOf" srcId="{45D690D5-DD8E-4522-A942-42C729B4F348}" destId="{665D5D4C-1BE5-4F04-A9DA-864CC863C89B}" srcOrd="1" destOrd="0" presId="urn:microsoft.com/office/officeart/2018/2/layout/IconVerticalSolidList"/>
    <dgm:cxn modelId="{EFEF143A-4600-7540-AA70-4EA4FA9ED2DE}" type="presParOf" srcId="{45D690D5-DD8E-4522-A942-42C729B4F348}" destId="{990A677C-24A3-40A4-9854-3A265A0F7BC6}" srcOrd="2" destOrd="0" presId="urn:microsoft.com/office/officeart/2018/2/layout/IconVerticalSolidList"/>
    <dgm:cxn modelId="{B2317E0E-4ECB-5E44-BD3D-1EB52F90CF6C}" type="presParOf" srcId="{45D690D5-DD8E-4522-A942-42C729B4F348}" destId="{2F57A3B5-5A23-4FE6-B05F-AFAB11B778A2}" srcOrd="3" destOrd="0" presId="urn:microsoft.com/office/officeart/2018/2/layout/IconVerticalSolidList"/>
    <dgm:cxn modelId="{9F13DDC6-D597-7744-87A2-74D02726E6C1}" type="presParOf" srcId="{5B8EAF9D-F19D-4018-8076-69B7AA66A0EA}" destId="{8CB48FD5-CCA4-4FC1-8D75-3D0B0FC7AD33}" srcOrd="1" destOrd="0" presId="urn:microsoft.com/office/officeart/2018/2/layout/IconVerticalSolidList"/>
    <dgm:cxn modelId="{8C2FCD50-2FD5-A74C-BACB-BC34075F22F2}" type="presParOf" srcId="{5B8EAF9D-F19D-4018-8076-69B7AA66A0EA}" destId="{72E1CC14-3E12-4740-9ED1-5DD946A800B3}" srcOrd="2" destOrd="0" presId="urn:microsoft.com/office/officeart/2018/2/layout/IconVerticalSolidList"/>
    <dgm:cxn modelId="{7C1C3122-B723-404E-9699-E8ACB20AC354}" type="presParOf" srcId="{72E1CC14-3E12-4740-9ED1-5DD946A800B3}" destId="{B7D9B196-7A06-499D-A77B-4EDD612016C3}" srcOrd="0" destOrd="0" presId="urn:microsoft.com/office/officeart/2018/2/layout/IconVerticalSolidList"/>
    <dgm:cxn modelId="{ABD04825-586A-0246-9665-112310E8D843}" type="presParOf" srcId="{72E1CC14-3E12-4740-9ED1-5DD946A800B3}" destId="{30937CF0-5B0A-4A01-9EED-174573413855}" srcOrd="1" destOrd="0" presId="urn:microsoft.com/office/officeart/2018/2/layout/IconVerticalSolidList"/>
    <dgm:cxn modelId="{80AEA243-FA8D-A44A-AB4E-20D072EEB575}" type="presParOf" srcId="{72E1CC14-3E12-4740-9ED1-5DD946A800B3}" destId="{0EBB66AF-E119-44E1-B7FC-9ADE1A583541}" srcOrd="2" destOrd="0" presId="urn:microsoft.com/office/officeart/2018/2/layout/IconVerticalSolidList"/>
    <dgm:cxn modelId="{E32E0F79-E7BC-014E-A27E-1678AE1BD2EC}" type="presParOf" srcId="{72E1CC14-3E12-4740-9ED1-5DD946A800B3}" destId="{B1082054-7234-4DD1-9832-8ADF6D2E8238}" srcOrd="3" destOrd="0" presId="urn:microsoft.com/office/officeart/2018/2/layout/IconVerticalSolidList"/>
    <dgm:cxn modelId="{8123EE93-56D8-7242-A6FE-4B199ECC201D}" type="presParOf" srcId="{5B8EAF9D-F19D-4018-8076-69B7AA66A0EA}" destId="{0CF0A683-76B6-4222-865B-ECB4931C107E}" srcOrd="3" destOrd="0" presId="urn:microsoft.com/office/officeart/2018/2/layout/IconVerticalSolidList"/>
    <dgm:cxn modelId="{B501A7A8-EE98-FE42-965F-1BE3DB63BF11}" type="presParOf" srcId="{5B8EAF9D-F19D-4018-8076-69B7AA66A0EA}" destId="{DFB5E6C3-106F-4230-8C8B-4404184D6F1A}" srcOrd="4" destOrd="0" presId="urn:microsoft.com/office/officeart/2018/2/layout/IconVerticalSolidList"/>
    <dgm:cxn modelId="{5DF0753F-DA0C-3842-9805-46D21018ED6C}" type="presParOf" srcId="{DFB5E6C3-106F-4230-8C8B-4404184D6F1A}" destId="{B75E3CFD-D266-4A62-B266-E6117B19E3F2}" srcOrd="0" destOrd="0" presId="urn:microsoft.com/office/officeart/2018/2/layout/IconVerticalSolidList"/>
    <dgm:cxn modelId="{9D9013B6-BEB2-6F42-A0C4-B5ABDEE7E15A}" type="presParOf" srcId="{DFB5E6C3-106F-4230-8C8B-4404184D6F1A}" destId="{E3F00E50-CA6E-445D-A0A9-64068B7AB3B1}" srcOrd="1" destOrd="0" presId="urn:microsoft.com/office/officeart/2018/2/layout/IconVerticalSolidList"/>
    <dgm:cxn modelId="{10496C94-0BE2-2846-B43F-8BF73F4E3DC7}" type="presParOf" srcId="{DFB5E6C3-106F-4230-8C8B-4404184D6F1A}" destId="{1E592620-99FA-4BBE-BA25-943B8B3F92E8}" srcOrd="2" destOrd="0" presId="urn:microsoft.com/office/officeart/2018/2/layout/IconVerticalSolidList"/>
    <dgm:cxn modelId="{9E219784-7E64-964C-9FEC-14F6C872BDA6}" type="presParOf" srcId="{DFB5E6C3-106F-4230-8C8B-4404184D6F1A}" destId="{EBDD0534-EA42-4EFA-8470-603DEFC837B5}" srcOrd="3" destOrd="0" presId="urn:microsoft.com/office/officeart/2018/2/layout/IconVerticalSolidList"/>
    <dgm:cxn modelId="{96A38B43-89B7-BA4F-B60B-AFDDF222C703}" type="presParOf" srcId="{5B8EAF9D-F19D-4018-8076-69B7AA66A0EA}" destId="{49C3B4B0-CA70-4C1A-9906-BE63A6BA5767}" srcOrd="5" destOrd="0" presId="urn:microsoft.com/office/officeart/2018/2/layout/IconVerticalSolidList"/>
    <dgm:cxn modelId="{8A4A0B76-0731-6E4F-8372-9A64217F81D2}" type="presParOf" srcId="{5B8EAF9D-F19D-4018-8076-69B7AA66A0EA}" destId="{6E25DC45-92CC-4121-9A0E-E9DBFA98EEED}" srcOrd="6" destOrd="0" presId="urn:microsoft.com/office/officeart/2018/2/layout/IconVerticalSolidList"/>
    <dgm:cxn modelId="{0BA5F87D-0C1B-F644-9671-21A1DBE44782}" type="presParOf" srcId="{6E25DC45-92CC-4121-9A0E-E9DBFA98EEED}" destId="{CB6AE4B2-7765-4162-8966-2C2A45D0B500}" srcOrd="0" destOrd="0" presId="urn:microsoft.com/office/officeart/2018/2/layout/IconVerticalSolidList"/>
    <dgm:cxn modelId="{B988DEB3-102D-6F46-96FF-DD42F02D7D95}" type="presParOf" srcId="{6E25DC45-92CC-4121-9A0E-E9DBFA98EEED}" destId="{B66F0D8A-C315-400A-8A2F-E8F501C95287}" srcOrd="1" destOrd="0" presId="urn:microsoft.com/office/officeart/2018/2/layout/IconVerticalSolidList"/>
    <dgm:cxn modelId="{B5461847-66EF-A643-9891-41CC0426D586}" type="presParOf" srcId="{6E25DC45-92CC-4121-9A0E-E9DBFA98EEED}" destId="{7BCBF231-D675-4EDB-92CF-33367092EF7C}" srcOrd="2" destOrd="0" presId="urn:microsoft.com/office/officeart/2018/2/layout/IconVerticalSolidList"/>
    <dgm:cxn modelId="{14D304C9-A005-8041-B758-FB0AF82671F5}" type="presParOf" srcId="{6E25DC45-92CC-4121-9A0E-E9DBFA98EEED}" destId="{DBB1A293-37EB-4AA6-B4F6-5A348EDB9B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E4AFF-2110-4493-AACC-6DF12C384208}">
      <dsp:nvSpPr>
        <dsp:cNvPr id="0" name=""/>
        <dsp:cNvSpPr/>
      </dsp:nvSpPr>
      <dsp:spPr>
        <a:xfrm>
          <a:off x="0" y="2093"/>
          <a:ext cx="6762434" cy="1061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D5D4C-1BE5-4F04-A9DA-864CC863C89B}">
      <dsp:nvSpPr>
        <dsp:cNvPr id="0" name=""/>
        <dsp:cNvSpPr/>
      </dsp:nvSpPr>
      <dsp:spPr>
        <a:xfrm>
          <a:off x="320992" y="240848"/>
          <a:ext cx="583623" cy="58362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7A3B5-5A23-4FE6-B05F-AFAB11B778A2}">
      <dsp:nvSpPr>
        <dsp:cNvPr id="0" name=""/>
        <dsp:cNvSpPr/>
      </dsp:nvSpPr>
      <dsp:spPr>
        <a:xfrm>
          <a:off x="1225608" y="2093"/>
          <a:ext cx="5536825" cy="106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03" tIns="112303" rIns="112303" bIns="1123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Company Overview</a:t>
          </a:r>
          <a:endParaRPr lang="en-US" sz="2200" kern="1200"/>
        </a:p>
      </dsp:txBody>
      <dsp:txXfrm>
        <a:off x="1225608" y="2093"/>
        <a:ext cx="5536825" cy="1061132"/>
      </dsp:txXfrm>
    </dsp:sp>
    <dsp:sp modelId="{B7D9B196-7A06-499D-A77B-4EDD612016C3}">
      <dsp:nvSpPr>
        <dsp:cNvPr id="0" name=""/>
        <dsp:cNvSpPr/>
      </dsp:nvSpPr>
      <dsp:spPr>
        <a:xfrm>
          <a:off x="0" y="1328509"/>
          <a:ext cx="6762434" cy="1061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37CF0-5B0A-4A01-9EED-174573413855}">
      <dsp:nvSpPr>
        <dsp:cNvPr id="0" name=""/>
        <dsp:cNvSpPr/>
      </dsp:nvSpPr>
      <dsp:spPr>
        <a:xfrm>
          <a:off x="320992" y="1567264"/>
          <a:ext cx="583623" cy="583623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82054-7234-4DD1-9832-8ADF6D2E8238}">
      <dsp:nvSpPr>
        <dsp:cNvPr id="0" name=""/>
        <dsp:cNvSpPr/>
      </dsp:nvSpPr>
      <dsp:spPr>
        <a:xfrm>
          <a:off x="1225608" y="1328509"/>
          <a:ext cx="5536825" cy="106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03" tIns="112303" rIns="112303" bIns="1123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/>
            <a:t>Machinery</a:t>
          </a:r>
        </a:p>
      </dsp:txBody>
      <dsp:txXfrm>
        <a:off x="1225608" y="1328509"/>
        <a:ext cx="5536825" cy="1061132"/>
      </dsp:txXfrm>
    </dsp:sp>
    <dsp:sp modelId="{B75E3CFD-D266-4A62-B266-E6117B19E3F2}">
      <dsp:nvSpPr>
        <dsp:cNvPr id="0" name=""/>
        <dsp:cNvSpPr/>
      </dsp:nvSpPr>
      <dsp:spPr>
        <a:xfrm>
          <a:off x="0" y="2654925"/>
          <a:ext cx="6762434" cy="1061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00E50-CA6E-445D-A0A9-64068B7AB3B1}">
      <dsp:nvSpPr>
        <dsp:cNvPr id="0" name=""/>
        <dsp:cNvSpPr/>
      </dsp:nvSpPr>
      <dsp:spPr>
        <a:xfrm>
          <a:off x="320992" y="2893680"/>
          <a:ext cx="583623" cy="583623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0534-EA42-4EFA-8470-603DEFC837B5}">
      <dsp:nvSpPr>
        <dsp:cNvPr id="0" name=""/>
        <dsp:cNvSpPr/>
      </dsp:nvSpPr>
      <dsp:spPr>
        <a:xfrm>
          <a:off x="1225608" y="2654925"/>
          <a:ext cx="5536825" cy="106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03" tIns="112303" rIns="112303" bIns="1123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/>
            <a:t>Products &amp; Technical Skills</a:t>
          </a:r>
        </a:p>
      </dsp:txBody>
      <dsp:txXfrm>
        <a:off x="1225608" y="2654925"/>
        <a:ext cx="5536825" cy="1061132"/>
      </dsp:txXfrm>
    </dsp:sp>
    <dsp:sp modelId="{CB6AE4B2-7765-4162-8966-2C2A45D0B500}">
      <dsp:nvSpPr>
        <dsp:cNvPr id="0" name=""/>
        <dsp:cNvSpPr/>
      </dsp:nvSpPr>
      <dsp:spPr>
        <a:xfrm>
          <a:off x="0" y="3981341"/>
          <a:ext cx="6762434" cy="1061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F0D8A-C315-400A-8A2F-E8F501C95287}">
      <dsp:nvSpPr>
        <dsp:cNvPr id="0" name=""/>
        <dsp:cNvSpPr/>
      </dsp:nvSpPr>
      <dsp:spPr>
        <a:xfrm>
          <a:off x="320992" y="4220096"/>
          <a:ext cx="583623" cy="583623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1A293-37EB-4AA6-B4F6-5A348EDB9B47}">
      <dsp:nvSpPr>
        <dsp:cNvPr id="0" name=""/>
        <dsp:cNvSpPr/>
      </dsp:nvSpPr>
      <dsp:spPr>
        <a:xfrm>
          <a:off x="1225608" y="3981341"/>
          <a:ext cx="5536825" cy="106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03" tIns="112303" rIns="112303" bIns="1123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/>
            <a:t>Contact</a:t>
          </a:r>
          <a:r>
            <a:rPr lang="tr-TR" sz="2200" kern="1200"/>
            <a:t> Information</a:t>
          </a:r>
          <a:endParaRPr lang="en-US" sz="2200" kern="1200"/>
        </a:p>
      </dsp:txBody>
      <dsp:txXfrm>
        <a:off x="1225608" y="3981341"/>
        <a:ext cx="5536825" cy="106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99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2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7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9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7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9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05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5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3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62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5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9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ekmakina.com.tr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89B696C-7156-82F2-8F80-5DE86E590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6696" y="4756266"/>
            <a:ext cx="2909349" cy="1389390"/>
          </a:xfrm>
        </p:spPr>
        <p:txBody>
          <a:bodyPr anchor="ctr">
            <a:noAutofit/>
          </a:bodyPr>
          <a:lstStyle/>
          <a:p>
            <a:pPr algn="ctr"/>
            <a:r>
              <a:rPr lang="tr-TR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COMPANY PRESENTATION</a:t>
            </a:r>
          </a:p>
        </p:txBody>
      </p:sp>
      <p:pic>
        <p:nvPicPr>
          <p:cNvPr id="4" name="Picture 3" descr="Dumanlı soyut arka plan">
            <a:extLst>
              <a:ext uri="{FF2B5EF4-FFF2-40B4-BE49-F238E27FC236}">
                <a16:creationId xmlns:a16="http://schemas.microsoft.com/office/drawing/2014/main" id="{D9F4EA27-15F8-25E4-612B-5361F686C2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81" y="1"/>
            <a:ext cx="12198782" cy="4042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4610607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>
            <a:extLst>
              <a:ext uri="{FF2B5EF4-FFF2-40B4-BE49-F238E27FC236}">
                <a16:creationId xmlns:a16="http://schemas.microsoft.com/office/drawing/2014/main" id="{1E70FC4C-248E-5BD8-FA4D-E2BDCDE411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19" y="4955405"/>
            <a:ext cx="7560375" cy="9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0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29C4579-AF0D-BD11-C7B2-80CE5302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47" y="4906624"/>
            <a:ext cx="7202936" cy="11532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Aluminum</a:t>
            </a:r>
          </a:p>
        </p:txBody>
      </p:sp>
      <p:pic>
        <p:nvPicPr>
          <p:cNvPr id="9" name="Resim 8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87890A26-FB86-0A57-BACE-E8D1DF60D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71500" y="858102"/>
            <a:ext cx="3287698" cy="347134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79C13B-CB04-4BC6-82A7-2DD204DF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43716" y="571500"/>
            <a:ext cx="0" cy="4039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11853" y="571500"/>
            <a:ext cx="0" cy="5718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462FE2-7868-46B7-BAE4-94DC15545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76943"/>
            <a:ext cx="11055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 descr="elektronik donanım içeren bir resim&#10;&#10;Açıklama otomatik olarak oluşturuldu">
            <a:extLst>
              <a:ext uri="{FF2B5EF4-FFF2-40B4-BE49-F238E27FC236}">
                <a16:creationId xmlns:a16="http://schemas.microsoft.com/office/drawing/2014/main" id="{0A5CB47C-66AE-E96D-2848-B67665CD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300862" y="858102"/>
            <a:ext cx="3326246" cy="34713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87FC-C606-4ABE-B263-A356E3EC9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 descr="vites içeren bir resim&#10;&#10;Açıklama otomatik olarak oluşturuldu">
            <a:extLst>
              <a:ext uri="{FF2B5EF4-FFF2-40B4-BE49-F238E27FC236}">
                <a16:creationId xmlns:a16="http://schemas.microsoft.com/office/drawing/2014/main" id="{EC3AEA18-10D1-7B49-45F5-007A5639EA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0860" y="4729700"/>
            <a:ext cx="3315753" cy="14428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EF8105E-40DE-5F3C-5146-5F71EC4E23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157" y="3372743"/>
            <a:ext cx="3624066" cy="112303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8DD937C-C58C-4EC1-65E1-F8D4290AF0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156" y="857973"/>
            <a:ext cx="3624065" cy="24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8760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gökyüzü, iç mekan, birkaç içeren bir resim&#10;&#10;Açıklama otomatik olarak oluşturuldu">
            <a:extLst>
              <a:ext uri="{FF2B5EF4-FFF2-40B4-BE49-F238E27FC236}">
                <a16:creationId xmlns:a16="http://schemas.microsoft.com/office/drawing/2014/main" id="{B152EEF6-C59E-DC93-2321-4011E8E3D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23155" y="0"/>
            <a:ext cx="1983831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8DFB607-EEFC-6949-9257-5DF6E2FB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0"/>
            <a:ext cx="11049000" cy="1084101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Engineering Plastics</a:t>
            </a:r>
          </a:p>
        </p:txBody>
      </p:sp>
    </p:spTree>
    <p:extLst>
      <p:ext uri="{BB962C8B-B14F-4D97-AF65-F5344CB8AC3E}">
        <p14:creationId xmlns:p14="http://schemas.microsoft.com/office/powerpoint/2010/main" val="33442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977 0.24861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9977 0.24861 L 0.35731 -0.17773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35731 -0.17773 L -0.32297 -0.24861" pathEditMode="relative" ptsTypes="AA">
                                      <p:cBhvr>
                                        <p:cTn id="14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32297 -0.24861 L 0 0" pathEditMode="relative" ptsTypes="AA">
                                      <p:cBhvr>
                                        <p:cTn id="17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9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7BEDD1EA-B0F0-8ABC-8894-ECA5DE8D3E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54685D"/>
              </a:clrFrom>
              <a:clrTo>
                <a:srgbClr val="54685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2498"/>
            <a:ext cx="12192000" cy="812299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669"/>
              </p:ext>
            </p:extLst>
          </p:nvPr>
        </p:nvGraphicFramePr>
        <p:xfrm>
          <a:off x="685800" y="735899"/>
          <a:ext cx="10820400" cy="5481797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7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5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00" u="none" dirty="0">
                          <a:solidFill>
                            <a:srgbClr val="FFFFFF"/>
                          </a:solidFill>
                          <a:latin typeface="Open Sans Bold"/>
                        </a:rPr>
                        <a:t>S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00" u="none" dirty="0">
                          <a:solidFill>
                            <a:srgbClr val="FFFFFF"/>
                          </a:solidFill>
                          <a:latin typeface="Open Sans Bold"/>
                        </a:rPr>
                        <a:t>W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00" u="none" dirty="0">
                          <a:solidFill>
                            <a:srgbClr val="FFFFFF"/>
                          </a:solidFill>
                          <a:latin typeface="Open Sans Bold"/>
                        </a:rPr>
                        <a:t>O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00" u="none" dirty="0">
                          <a:solidFill>
                            <a:srgbClr val="FFFFFF"/>
                          </a:solidFill>
                          <a:latin typeface="Open Sans Bold"/>
                        </a:rPr>
                        <a:t>T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06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700" u="none" dirty="0">
                          <a:solidFill>
                            <a:srgbClr val="FFFFFF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STRENGTHS</a:t>
                      </a:r>
                      <a:endParaRPr lang="en-US" sz="700" dirty="0">
                        <a:latin typeface="Noto Sans" panose="020B0604020202020204" charset="0"/>
                        <a:ea typeface="Noto Sans" panose="020B0604020202020204" charset="0"/>
                      </a:endParaRPr>
                    </a:p>
                  </a:txBody>
                  <a:tcPr marL="60960" marR="60960" marT="30480" marB="30480" anchor="ctr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700" u="none" dirty="0">
                          <a:solidFill>
                            <a:srgbClr val="FFFFFF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WEAKNESSES</a:t>
                      </a:r>
                      <a:endParaRPr lang="en-US" sz="700" dirty="0">
                        <a:latin typeface="Noto Sans" panose="020B0604020202020204" charset="0"/>
                        <a:ea typeface="Noto Sans" panose="020B0604020202020204" charset="0"/>
                      </a:endParaRPr>
                    </a:p>
                  </a:txBody>
                  <a:tcPr marL="60960" marR="60960" marT="30480" marB="30480" anchor="ctr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700" u="none" dirty="0">
                          <a:solidFill>
                            <a:srgbClr val="FFFFFF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OPPORTUNITIES</a:t>
                      </a:r>
                      <a:endParaRPr lang="en-US" sz="700" dirty="0">
                        <a:latin typeface="Noto Sans" panose="020B0604020202020204" charset="0"/>
                        <a:ea typeface="Noto Sans" panose="020B0604020202020204" charset="0"/>
                      </a:endParaRPr>
                    </a:p>
                  </a:txBody>
                  <a:tcPr marL="60960" marR="60960" marT="30480" marB="30480" anchor="ctr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700" u="none" dirty="0">
                          <a:solidFill>
                            <a:srgbClr val="FFFFFF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THREATS</a:t>
                      </a:r>
                      <a:endParaRPr lang="en-US" sz="700" dirty="0">
                        <a:latin typeface="Noto Sans" panose="020B0604020202020204" charset="0"/>
                        <a:ea typeface="Noto Sans" panose="020B0604020202020204" charset="0"/>
                      </a:endParaRPr>
                    </a:p>
                  </a:txBody>
                  <a:tcPr marL="60960" marR="60960" marT="30480" marB="30480" anchor="ctr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74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u="none" kern="1200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  <a:cs typeface="+mn-cs"/>
                        </a:rPr>
                        <a:t>Mainly our company owner and General Manager Mr. </a:t>
                      </a:r>
                      <a:r>
                        <a:rPr lang="en-US" sz="1500" u="none" kern="1200" dirty="0" err="1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  <a:cs typeface="+mn-cs"/>
                        </a:rPr>
                        <a:t>Okan</a:t>
                      </a:r>
                      <a:r>
                        <a:rPr lang="en-US" sz="1500" u="none" kern="1200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  <a:cs typeface="+mn-cs"/>
                        </a:rPr>
                        <a:t> </a:t>
                      </a:r>
                      <a:r>
                        <a:rPr lang="en-US" sz="1500" u="none" kern="1200" dirty="0" err="1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  <a:cs typeface="+mn-cs"/>
                        </a:rPr>
                        <a:t>Bahceci</a:t>
                      </a:r>
                      <a:r>
                        <a:rPr lang="en-US" sz="1500" u="none" kern="1200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  <a:cs typeface="+mn-cs"/>
                        </a:rPr>
                        <a:t>, mechanical engineer from </a:t>
                      </a:r>
                      <a:r>
                        <a:rPr lang="en-US" sz="1500" u="none" kern="1200" dirty="0" err="1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  <a:cs typeface="+mn-cs"/>
                        </a:rPr>
                        <a:t>Kocaeli</a:t>
                      </a:r>
                      <a:r>
                        <a:rPr lang="en-US" sz="1500" u="none" kern="1200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  <a:cs typeface="+mn-cs"/>
                        </a:rPr>
                        <a:t> University in Turkey,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u="none" kern="1200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  <a:cs typeface="+mn-cs"/>
                        </a:rPr>
                        <a:t>Master Degree in Massachusetts – US, Worcester Polytechnic Institute,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u="none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Job experience in a Japan Automotive Company in Turkey for 3 years,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u="none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Strong capability of design and production,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u="none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Finally, launched his own business in 2007.</a:t>
                      </a:r>
                    </a:p>
                  </a:txBody>
                  <a:tcPr marL="60960" marR="60960" marT="30480" marB="30480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500" u="none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In terms of quality inspection equipment, our upcoming investment will be a 3D CMM machine which is currently missing,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500" u="none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We aim to increase our export share in total revenue which is lower than targeted,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500" u="none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We are planning to move a larger facility which will enable us to make new machinery investment. </a:t>
                      </a:r>
                    </a:p>
                  </a:txBody>
                  <a:tcPr marL="60960" marR="60960" marT="30480" marB="30480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500" u="none" noProof="0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Since we have newly exhibited in Hannover Messe 2023, we are at the starting phase of our export adventure,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500" u="none" noProof="0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Having said that our quotations will be much more aggressive and competitive,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500" u="none" noProof="0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Specialized communication and flexible approach with newcomers.</a:t>
                      </a:r>
                    </a:p>
                  </a:txBody>
                  <a:tcPr marL="60960" marR="60960" marT="30480" marB="30480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500" u="none" dirty="0">
                          <a:solidFill>
                            <a:srgbClr val="2C434E"/>
                          </a:solidFill>
                          <a:latin typeface="Noto Sans" panose="020B0604020202020204" charset="0"/>
                          <a:ea typeface="Noto Sans" panose="020B0604020202020204" charset="0"/>
                        </a:rPr>
                        <a:t>Our free capacity is about 30% and if any bulk order come with very high quantity, it will take time to handle.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500" u="none" dirty="0">
                        <a:solidFill>
                          <a:srgbClr val="2C434E"/>
                        </a:solidFill>
                        <a:latin typeface="Noto Sans" panose="020B0604020202020204" charset="0"/>
                        <a:ea typeface="Noto Sans" panose="020B0604020202020204" charset="0"/>
                      </a:endParaRPr>
                    </a:p>
                  </a:txBody>
                  <a:tcPr marL="60960" marR="60960" marT="30480" marB="30480">
                    <a:lnL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221 0.18525" pathEditMode="relative" ptsTypes="AA">
                                      <p:cBhvr>
                                        <p:cTn id="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221 0.18525 L 0.24922 0.38695" pathEditMode="relative" ptsTypes="AA">
                                      <p:cBhvr>
                                        <p:cTn id="11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0.38695 L 0.24922 -0.38695" pathEditMode="relative" ptsTypes="AA">
                                      <p:cBhvr>
                                        <p:cTn id="14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-0.38695 L 0 0" pathEditMode="relative" ptsTypes="AA">
                                      <p:cBhvr>
                                        <p:cTn id="1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9" dur="3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7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3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Message in a bottle floating in water">
            <a:extLst>
              <a:ext uri="{FF2B5EF4-FFF2-40B4-BE49-F238E27FC236}">
                <a16:creationId xmlns:a16="http://schemas.microsoft.com/office/drawing/2014/main" id="{A4915AEC-8924-C60A-C5CA-02E2332211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BE8D280-C698-5E48-0BB3-EFA982E6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08791"/>
            <a:ext cx="6108192" cy="5099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Contact</a:t>
            </a:r>
          </a:p>
        </p:txBody>
      </p: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3A8CB1B5-064D-4590-A7F2-70C6048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238" y="571500"/>
            <a:ext cx="110602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923F81E2-AE9A-4D71-87B5-D24817F3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571500"/>
            <a:ext cx="0" cy="5715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95C0F619-4F98-49B2-B92F-39B242F3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6287848"/>
            <a:ext cx="110602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D81F02-CF82-422C-198D-B7DF512C017E}"/>
              </a:ext>
            </a:extLst>
          </p:cNvPr>
          <p:cNvSpPr txBox="1"/>
          <p:nvPr/>
        </p:nvSpPr>
        <p:spPr>
          <a:xfrm>
            <a:off x="521208" y="972209"/>
            <a:ext cx="7663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tr-TR" sz="2400" b="0" i="0" u="none" strike="noStrike" dirty="0">
                <a:solidFill>
                  <a:schemeClr val="bg1"/>
                </a:solidFill>
                <a:effectLst/>
                <a:latin typeface="Tahoma, sans-serif"/>
              </a:rPr>
              <a:t>Mescit </a:t>
            </a:r>
            <a:r>
              <a:rPr lang="tr-TR" sz="2400" b="0" i="0" u="none" strike="noStrike" dirty="0" err="1">
                <a:solidFill>
                  <a:schemeClr val="bg1"/>
                </a:solidFill>
                <a:effectLst/>
                <a:latin typeface="Tahoma, sans-serif"/>
              </a:rPr>
              <a:t>Mh</a:t>
            </a:r>
            <a:r>
              <a:rPr lang="tr-TR" sz="2400" b="0" i="0" u="none" strike="noStrike" dirty="0">
                <a:solidFill>
                  <a:schemeClr val="bg1"/>
                </a:solidFill>
                <a:effectLst/>
                <a:latin typeface="Tahoma, sans-serif"/>
              </a:rPr>
              <a:t>. Demokrasi </a:t>
            </a:r>
            <a:r>
              <a:rPr lang="tr-TR" sz="2400" b="0" i="0" u="none" strike="noStrike" dirty="0" err="1">
                <a:solidFill>
                  <a:schemeClr val="bg1"/>
                </a:solidFill>
                <a:effectLst/>
                <a:latin typeface="Tahoma, sans-serif"/>
              </a:rPr>
              <a:t>Cd</a:t>
            </a:r>
            <a:r>
              <a:rPr lang="tr-TR" sz="2400" b="0" i="0" u="none" strike="noStrike" dirty="0">
                <a:solidFill>
                  <a:schemeClr val="bg1"/>
                </a:solidFill>
                <a:effectLst/>
                <a:latin typeface="Tahoma, sans-serif"/>
              </a:rPr>
              <a:t>. </a:t>
            </a:r>
            <a:endParaRPr lang="tr-TR" sz="2400" b="0" i="0" u="none" strike="noStrike" dirty="0">
              <a:solidFill>
                <a:schemeClr val="bg1"/>
              </a:solidFill>
              <a:effectLst/>
              <a:latin typeface="Tahoma" panose="020B060403050404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tr-TR" sz="2400" b="0" i="0" u="none" strike="noStrike" dirty="0" err="1">
                <a:solidFill>
                  <a:schemeClr val="bg1"/>
                </a:solidFill>
                <a:effectLst/>
                <a:latin typeface="Tahoma, sans-serif"/>
              </a:rPr>
              <a:t>Birmes</a:t>
            </a:r>
            <a:r>
              <a:rPr lang="tr-TR" sz="2400" b="0" i="0" u="none" strike="noStrike" dirty="0">
                <a:solidFill>
                  <a:schemeClr val="bg1"/>
                </a:solidFill>
                <a:effectLst/>
                <a:latin typeface="Tahoma, sans-serif"/>
              </a:rPr>
              <a:t> San. Sit. B6 Blok No.8-9-10</a:t>
            </a:r>
            <a:endParaRPr lang="tr-TR" sz="2400" b="0" i="0" u="none" strike="noStrike" dirty="0">
              <a:solidFill>
                <a:schemeClr val="bg1"/>
              </a:solidFill>
              <a:effectLst/>
              <a:latin typeface="Tahoma" panose="020B060403050404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tr-TR" sz="2400" b="0" i="0" u="none" strike="noStrike" dirty="0">
                <a:solidFill>
                  <a:schemeClr val="bg1"/>
                </a:solidFill>
                <a:effectLst/>
                <a:latin typeface="Tahoma, sans-serif"/>
              </a:rPr>
              <a:t>34956 Tuzla – İSTANBUL</a:t>
            </a:r>
          </a:p>
          <a:p>
            <a:pPr algn="l">
              <a:spcAft>
                <a:spcPts val="0"/>
              </a:spcAft>
            </a:pPr>
            <a:endParaRPr lang="tr-TR" sz="2400" b="0" i="0" u="none" strike="noStrike" dirty="0">
              <a:solidFill>
                <a:schemeClr val="bg1"/>
              </a:solidFill>
              <a:effectLst/>
              <a:latin typeface="Tahoma" panose="020B060403050404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tr-TR" sz="2400" b="0" i="0" u="none" strike="noStrike" dirty="0">
                <a:solidFill>
                  <a:srgbClr val="BFBFBF"/>
                </a:solidFill>
                <a:effectLst/>
                <a:latin typeface="Tahoma" panose="020B0604030504040204" pitchFamily="34" charset="0"/>
              </a:rPr>
              <a:t>Tel:   +90 (216) 394 02 36</a:t>
            </a:r>
            <a:endParaRPr lang="tr-TR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tr-TR" sz="2400" b="0" i="0" u="none" strike="noStrike" dirty="0" err="1">
                <a:solidFill>
                  <a:srgbClr val="BFBFBF"/>
                </a:solidFill>
                <a:effectLst/>
                <a:latin typeface="Tahoma" panose="020B0604030504040204" pitchFamily="34" charset="0"/>
              </a:rPr>
              <a:t>Fax</a:t>
            </a:r>
            <a:r>
              <a:rPr lang="tr-TR" sz="2400" b="0" i="0" u="none" strike="noStrike" dirty="0">
                <a:solidFill>
                  <a:srgbClr val="BFBFBF"/>
                </a:solidFill>
                <a:effectLst/>
                <a:latin typeface="Tahoma" panose="020B0604030504040204" pitchFamily="34" charset="0"/>
              </a:rPr>
              <a:t>:  +90 (216) 394 93 28</a:t>
            </a:r>
          </a:p>
          <a:p>
            <a:pPr algn="l">
              <a:spcAft>
                <a:spcPts val="0"/>
              </a:spcAft>
            </a:pPr>
            <a:endParaRPr lang="tr-TR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tr-TR" sz="2400" b="0" i="0" u="none" strike="noStrike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www.protekmakina.com.tr</a:t>
            </a:r>
            <a:r>
              <a:rPr lang="tr-TR" sz="2400" b="0" i="0" u="none" strike="noStrike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</a:p>
          <a:p>
            <a:endParaRPr lang="en-GB" sz="24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C637552-C971-2CA4-FC26-6701F63C0530}"/>
              </a:ext>
            </a:extLst>
          </p:cNvPr>
          <p:cNvSpPr txBox="1"/>
          <p:nvPr/>
        </p:nvSpPr>
        <p:spPr>
          <a:xfrm>
            <a:off x="7583555" y="6390861"/>
            <a:ext cx="41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Thanks for your patience and attention</a:t>
            </a:r>
          </a:p>
        </p:txBody>
      </p:sp>
    </p:spTree>
    <p:extLst>
      <p:ext uri="{BB962C8B-B14F-4D97-AF65-F5344CB8AC3E}">
        <p14:creationId xmlns:p14="http://schemas.microsoft.com/office/powerpoint/2010/main" val="167676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B593B728-EF8E-4747-9825-F8D7FEEE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39C981A-625C-349F-AF4D-1419690C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3863"/>
            <a:ext cx="3448812" cy="5048339"/>
          </a:xfrm>
        </p:spPr>
        <p:txBody>
          <a:bodyPr anchor="t">
            <a:normAutofit/>
          </a:bodyPr>
          <a:lstStyle/>
          <a:p>
            <a:r>
              <a:rPr lang="tr-TR" dirty="0"/>
              <a:t>Content</a:t>
            </a:r>
          </a:p>
        </p:txBody>
      </p:sp>
      <p:cxnSp>
        <p:nvCxnSpPr>
          <p:cNvPr id="43" name="Straight Connector 35">
            <a:extLst>
              <a:ext uri="{FF2B5EF4-FFF2-40B4-BE49-F238E27FC236}">
                <a16:creationId xmlns:a16="http://schemas.microsoft.com/office/drawing/2014/main" id="{D138B8C1-129C-418D-BEA5-984B1F6A3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6286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7">
            <a:extLst>
              <a:ext uri="{FF2B5EF4-FFF2-40B4-BE49-F238E27FC236}">
                <a16:creationId xmlns:a16="http://schemas.microsoft.com/office/drawing/2014/main" id="{EEE0F901-22C5-405D-919A-D48167CE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9">
            <a:extLst>
              <a:ext uri="{FF2B5EF4-FFF2-40B4-BE49-F238E27FC236}">
                <a16:creationId xmlns:a16="http://schemas.microsoft.com/office/drawing/2014/main" id="{587C62E1-2E42-4DD6-9ECF-39FB001D5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İçerik Yer Tutucusu 2">
            <a:extLst>
              <a:ext uri="{FF2B5EF4-FFF2-40B4-BE49-F238E27FC236}">
                <a16:creationId xmlns:a16="http://schemas.microsoft.com/office/drawing/2014/main" id="{5B62DEB6-2587-5EE0-0B8E-E0E0AB8EA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347536"/>
              </p:ext>
            </p:extLst>
          </p:nvPr>
        </p:nvGraphicFramePr>
        <p:xfrm>
          <a:off x="4869180" y="899033"/>
          <a:ext cx="6762434" cy="50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51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272B07-07B5-1839-F479-E247B4ED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6384"/>
            <a:ext cx="6233755" cy="1707775"/>
          </a:xfrm>
        </p:spPr>
        <p:txBody>
          <a:bodyPr anchor="t">
            <a:normAutofit/>
          </a:bodyPr>
          <a:lstStyle/>
          <a:p>
            <a:r>
              <a:rPr lang="tr-TR" b="1" spc="0">
                <a:ln w="22225">
                  <a:solidFill>
                    <a:schemeClr val="accent2"/>
                  </a:solidFill>
                  <a:prstDash val="solid"/>
                </a:ln>
              </a:rPr>
              <a:t>Profile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CC2D68-13C1-8A84-F32B-571172C4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6" y="1467775"/>
            <a:ext cx="7127279" cy="4446005"/>
          </a:xfrm>
        </p:spPr>
        <p:txBody>
          <a:bodyPr anchor="b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2400" b="1" dirty="0"/>
              <a:t>Our company is established in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2007</a:t>
            </a:r>
          </a:p>
          <a:p>
            <a:pPr>
              <a:lnSpc>
                <a:spcPct val="110000"/>
              </a:lnSpc>
            </a:pPr>
            <a:r>
              <a:rPr lang="en-GB" sz="2400" b="1" dirty="0"/>
              <a:t>Factory Area: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700 m</a:t>
            </a:r>
            <a:r>
              <a:rPr lang="en-GB" sz="2400" b="1" baseline="30000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en-GB" sz="2400" b="1" dirty="0"/>
              <a:t># of Employees: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en-GB" sz="2400" b="1" dirty="0"/>
              <a:t> (4 white collars &amp; </a:t>
            </a:r>
            <a:r>
              <a:rPr lang="tr-TR" sz="2400" b="1" dirty="0"/>
              <a:t>11</a:t>
            </a:r>
            <a:r>
              <a:rPr lang="en-GB" sz="2400" b="1" dirty="0"/>
              <a:t> blue collars)</a:t>
            </a:r>
          </a:p>
          <a:p>
            <a:pPr>
              <a:lnSpc>
                <a:spcPct val="110000"/>
              </a:lnSpc>
            </a:pPr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 Machines </a:t>
            </a:r>
            <a:r>
              <a:rPr lang="en-GB" sz="2400" b="1" dirty="0"/>
              <a:t>with different specifications, turning &amp; milling machines with automatic bar feeder</a:t>
            </a:r>
          </a:p>
          <a:p>
            <a:pPr>
              <a:lnSpc>
                <a:spcPct val="110000"/>
              </a:lnSpc>
            </a:pP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30%</a:t>
            </a:r>
            <a:r>
              <a:rPr lang="en-GB" sz="2400" b="1" dirty="0"/>
              <a:t> of total turnover is coming from exports to EU (mainly Germany)</a:t>
            </a:r>
          </a:p>
          <a:p>
            <a:pPr>
              <a:lnSpc>
                <a:spcPct val="110000"/>
              </a:lnSpc>
            </a:pPr>
            <a:r>
              <a:rPr lang="en-GB" sz="2400" b="1" dirty="0"/>
              <a:t>Total Turnover: </a:t>
            </a:r>
            <a:r>
              <a:rPr lang="en-GB" sz="2400" b="1" dirty="0">
                <a:solidFill>
                  <a:schemeClr val="accent4"/>
                </a:solidFill>
              </a:rPr>
              <a:t>650K.€</a:t>
            </a:r>
          </a:p>
          <a:p>
            <a:pPr>
              <a:lnSpc>
                <a:spcPct val="110000"/>
              </a:lnSpc>
            </a:pPr>
            <a:r>
              <a:rPr lang="en-GB" sz="2400" b="1" dirty="0"/>
              <a:t>Manufacturing all kinds of steel, stainless steel, </a:t>
            </a:r>
            <a:r>
              <a:rPr lang="tr-TR" sz="2400" b="1" dirty="0" err="1"/>
              <a:t>plastics</a:t>
            </a:r>
            <a:r>
              <a:rPr lang="tr-TR" sz="2400" b="1" dirty="0"/>
              <a:t>, </a:t>
            </a:r>
            <a:r>
              <a:rPr lang="en-GB" sz="2400" b="1" dirty="0"/>
              <a:t>brass, aluminium</a:t>
            </a:r>
            <a:r>
              <a:rPr lang="tr-TR" sz="2400" b="1" dirty="0"/>
              <a:t>, </a:t>
            </a:r>
            <a:r>
              <a:rPr lang="en-GB" sz="2400" b="1" dirty="0"/>
              <a:t>metal bars, pipes, rods and tubes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576201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 descr="değirmenci içeren bir resim&#10;&#10;Açıklama otomatik olarak oluşturuldu">
            <a:extLst>
              <a:ext uri="{FF2B5EF4-FFF2-40B4-BE49-F238E27FC236}">
                <a16:creationId xmlns:a16="http://schemas.microsoft.com/office/drawing/2014/main" id="{BDCA025E-0707-18F3-4187-3E537BB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732" y="853712"/>
            <a:ext cx="3583768" cy="515056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33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70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72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74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2" name="Rectangle 76">
            <a:extLst>
              <a:ext uri="{FF2B5EF4-FFF2-40B4-BE49-F238E27FC236}">
                <a16:creationId xmlns:a16="http://schemas.microsoft.com/office/drawing/2014/main" id="{7D2EF33D-68BD-428C-B26E-2F496240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3" y="-12879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C7823E-3863-340E-4E96-3013FCE4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1"/>
            <a:ext cx="3474487" cy="35429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Machinery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3" name="Straight Connector 78">
            <a:extLst>
              <a:ext uri="{FF2B5EF4-FFF2-40B4-BE49-F238E27FC236}">
                <a16:creationId xmlns:a16="http://schemas.microsoft.com/office/drawing/2014/main" id="{BB0822C5-45F8-48C5-867F-0DE853868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6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80">
            <a:extLst>
              <a:ext uri="{FF2B5EF4-FFF2-40B4-BE49-F238E27FC236}">
                <a16:creationId xmlns:a16="http://schemas.microsoft.com/office/drawing/2014/main" id="{A91E38C7-3164-416B-A453-D3B6F612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Resim 29" descr="cihaz, değirmenci içeren bir resim&#10;&#10;Açıklama otomatik olarak oluşturuldu">
            <a:extLst>
              <a:ext uri="{FF2B5EF4-FFF2-40B4-BE49-F238E27FC236}">
                <a16:creationId xmlns:a16="http://schemas.microsoft.com/office/drawing/2014/main" id="{C56CA594-F6EF-1872-E74F-B7545864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967" y="3495931"/>
            <a:ext cx="3661388" cy="2492211"/>
          </a:xfrm>
          <a:prstGeom prst="rect">
            <a:avLst/>
          </a:prstGeom>
        </p:spPr>
      </p:pic>
      <p:pic>
        <p:nvPicPr>
          <p:cNvPr id="24" name="Resim 23" descr="elektronik donanım içeren bir resim&#10;&#10;Açıklama otomatik olarak oluşturuldu">
            <a:extLst>
              <a:ext uri="{FF2B5EF4-FFF2-40B4-BE49-F238E27FC236}">
                <a16:creationId xmlns:a16="http://schemas.microsoft.com/office/drawing/2014/main" id="{AF0D0B15-F7DD-FC8E-BDDB-FC2B3FF35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527" y="702243"/>
            <a:ext cx="2708284" cy="2485341"/>
          </a:xfrm>
          <a:prstGeom prst="rect">
            <a:avLst/>
          </a:prstGeom>
        </p:spPr>
      </p:pic>
      <p:cxnSp>
        <p:nvCxnSpPr>
          <p:cNvPr id="95" name="Straight Connector 82">
            <a:extLst>
              <a:ext uri="{FF2B5EF4-FFF2-40B4-BE49-F238E27FC236}">
                <a16:creationId xmlns:a16="http://schemas.microsoft.com/office/drawing/2014/main" id="{EC3B131B-2BD8-4155-8C64-85668842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4291" y="6287701"/>
            <a:ext cx="11023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E6C2E59F-D5D0-1AF1-E62A-C0551A14ACB7}"/>
              </a:ext>
            </a:extLst>
          </p:cNvPr>
          <p:cNvSpPr txBox="1"/>
          <p:nvPr/>
        </p:nvSpPr>
        <p:spPr>
          <a:xfrm>
            <a:off x="4755855" y="5945454"/>
            <a:ext cx="272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0" i="0" dirty="0">
                <a:solidFill>
                  <a:srgbClr val="9B9B9B"/>
                </a:solidFill>
                <a:effectLst/>
                <a:latin typeface="Krona One"/>
              </a:rPr>
              <a:t>TAKISAWA EX 108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B9D33600-90E1-6EA8-8CC3-CBC0843609E6}"/>
              </a:ext>
            </a:extLst>
          </p:cNvPr>
          <p:cNvSpPr txBox="1"/>
          <p:nvPr/>
        </p:nvSpPr>
        <p:spPr>
          <a:xfrm>
            <a:off x="8527356" y="5945454"/>
            <a:ext cx="272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b="0" i="0" dirty="0">
                <a:solidFill>
                  <a:srgbClr val="9B9B9B"/>
                </a:solidFill>
                <a:effectLst/>
                <a:latin typeface="Krona One"/>
              </a:rPr>
              <a:t>DMC DL 21MA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60281313-1866-C363-5E59-2720F2F69122}"/>
              </a:ext>
            </a:extLst>
          </p:cNvPr>
          <p:cNvSpPr txBox="1"/>
          <p:nvPr/>
        </p:nvSpPr>
        <p:spPr>
          <a:xfrm>
            <a:off x="8337909" y="3129021"/>
            <a:ext cx="272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b="0" i="0" dirty="0">
                <a:solidFill>
                  <a:srgbClr val="9B9B9B"/>
                </a:solidFill>
                <a:effectLst/>
                <a:latin typeface="Krona One"/>
              </a:rPr>
              <a:t>DMC DL 6T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3EA85E6-4772-0465-1A78-3DFBF61D6D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67" y="695374"/>
            <a:ext cx="3661388" cy="249221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D9AB211B-2C86-5DAA-0DA0-4229E3594942}"/>
              </a:ext>
            </a:extLst>
          </p:cNvPr>
          <p:cNvSpPr txBox="1"/>
          <p:nvPr/>
        </p:nvSpPr>
        <p:spPr>
          <a:xfrm>
            <a:off x="4664767" y="3142233"/>
            <a:ext cx="272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9B9B9B"/>
                </a:solidFill>
                <a:latin typeface="Krona One"/>
              </a:rPr>
              <a:t>DOOSAN 2100B</a:t>
            </a:r>
            <a:endParaRPr lang="tr-TR" b="0" i="0" dirty="0">
              <a:solidFill>
                <a:srgbClr val="9B9B9B"/>
              </a:solidFill>
              <a:effectLst/>
              <a:latin typeface="Krona One"/>
            </a:endParaRPr>
          </a:p>
        </p:txBody>
      </p:sp>
      <p:pic>
        <p:nvPicPr>
          <p:cNvPr id="5" name="İçerik Yer Tutucusu 5" descr="elektronik donanım içeren bir resim&#10;&#10;Açıklama otomatik olarak oluşturuldu">
            <a:extLst>
              <a:ext uri="{FF2B5EF4-FFF2-40B4-BE49-F238E27FC236}">
                <a16:creationId xmlns:a16="http://schemas.microsoft.com/office/drawing/2014/main" id="{4CD25330-91FB-F45C-18FA-967B1A046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8" t="4367" r="5751" b="15323"/>
          <a:stretch/>
        </p:blipFill>
        <p:spPr>
          <a:xfrm>
            <a:off x="8546527" y="3519938"/>
            <a:ext cx="3012262" cy="2468204"/>
          </a:xfrm>
          <a:prstGeom prst="rect">
            <a:avLst/>
          </a:prstGeom>
        </p:spPr>
      </p:pic>
      <p:pic>
        <p:nvPicPr>
          <p:cNvPr id="7" name="Resim 6" descr="beyaz, cihaz, değirmenci içeren bir resim&#10;&#10;Açıklama otomatik olarak oluşturuldu">
            <a:extLst>
              <a:ext uri="{FF2B5EF4-FFF2-40B4-BE49-F238E27FC236}">
                <a16:creationId xmlns:a16="http://schemas.microsoft.com/office/drawing/2014/main" id="{AE7E4241-BFAA-2ECF-D1EF-732C72FF0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364" y="3495931"/>
            <a:ext cx="3279089" cy="249221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9B1D53C-CCFB-210C-869D-B7A5E2B05E57}"/>
              </a:ext>
            </a:extLst>
          </p:cNvPr>
          <p:cNvSpPr txBox="1"/>
          <p:nvPr/>
        </p:nvSpPr>
        <p:spPr>
          <a:xfrm>
            <a:off x="1173055" y="5945454"/>
            <a:ext cx="272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0" i="0" dirty="0">
                <a:solidFill>
                  <a:srgbClr val="9B9B9B"/>
                </a:solidFill>
                <a:effectLst/>
                <a:latin typeface="Krona One"/>
              </a:rPr>
              <a:t>NAITO MD42</a:t>
            </a:r>
          </a:p>
        </p:txBody>
      </p:sp>
    </p:spTree>
    <p:extLst>
      <p:ext uri="{BB962C8B-B14F-4D97-AF65-F5344CB8AC3E}">
        <p14:creationId xmlns:p14="http://schemas.microsoft.com/office/powerpoint/2010/main" val="361857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37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9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41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43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D865580-850E-2A4F-0FDB-1657F628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47" y="4834371"/>
            <a:ext cx="6914252" cy="12155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Machinery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45E6FF4B-76E1-C9EA-2272-AC500EC505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3762012" y="934885"/>
            <a:ext cx="3604950" cy="335010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3CC11F8-0432-E21A-4D73-121C049D1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844" y="934885"/>
            <a:ext cx="4133079" cy="3333652"/>
          </a:xfrm>
          <a:prstGeom prst="rect">
            <a:avLst/>
          </a:prstGeom>
        </p:spPr>
      </p:pic>
      <p:cxnSp>
        <p:nvCxnSpPr>
          <p:cNvPr id="56" name="Straight Connector 45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47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49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87451762-1147-CC40-C262-285CC1C88C9B}"/>
              </a:ext>
            </a:extLst>
          </p:cNvPr>
          <p:cNvSpPr txBox="1"/>
          <p:nvPr/>
        </p:nvSpPr>
        <p:spPr>
          <a:xfrm>
            <a:off x="501829" y="4284990"/>
            <a:ext cx="1108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0" i="0" dirty="0">
                <a:solidFill>
                  <a:srgbClr val="9B9B9B"/>
                </a:solidFill>
                <a:effectLst/>
                <a:latin typeface="Krona One"/>
              </a:rPr>
              <a:t>               STAR SR 32-J 		FANUC ROBODRILL D21MIB5                      BRIDGEPORT CONQUEST V1000</a:t>
            </a:r>
          </a:p>
        </p:txBody>
      </p:sp>
      <p:pic>
        <p:nvPicPr>
          <p:cNvPr id="3" name="Resim 2" descr="metin, iç mekan, yazıcı, beyaz içeren bir resim">
            <a:extLst>
              <a:ext uri="{FF2B5EF4-FFF2-40B4-BE49-F238E27FC236}">
                <a16:creationId xmlns:a16="http://schemas.microsoft.com/office/drawing/2014/main" id="{FD5D4CCF-6B5E-DD8E-CA48-86C0D9F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30" y="978646"/>
            <a:ext cx="3169899" cy="33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677361D-2732-CB2A-A1BE-9F3EB971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/>
          </a:bodyPr>
          <a:lstStyle/>
          <a:p>
            <a:r>
              <a:rPr lang="en-GB" b="1" spc="0">
                <a:ln w="22225">
                  <a:solidFill>
                    <a:schemeClr val="accent2"/>
                  </a:solidFill>
                  <a:prstDash val="solid"/>
                </a:ln>
              </a:rPr>
              <a:t>Quality</a:t>
            </a:r>
            <a:endParaRPr lang="en-GB" b="1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7C8639-612F-F8BE-ABA9-92626ED4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3066892"/>
            <a:ext cx="3276598" cy="285647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500" b="1" dirty="0"/>
              <a:t>Optical Measurement Device</a:t>
            </a:r>
          </a:p>
          <a:p>
            <a:pPr>
              <a:lnSpc>
                <a:spcPct val="110000"/>
              </a:lnSpc>
            </a:pPr>
            <a:r>
              <a:rPr lang="en-GB" sz="1500" b="1" dirty="0"/>
              <a:t>Mitutoyo Surface Roughness</a:t>
            </a:r>
          </a:p>
          <a:p>
            <a:pPr>
              <a:lnSpc>
                <a:spcPct val="110000"/>
              </a:lnSpc>
            </a:pPr>
            <a:r>
              <a:rPr lang="en-GB" sz="1500" b="1" dirty="0" err="1"/>
              <a:t>Micrometer</a:t>
            </a:r>
            <a:r>
              <a:rPr lang="tr-TR" sz="1500" b="1" dirty="0"/>
              <a:t>s</a:t>
            </a:r>
            <a:endParaRPr lang="en-GB" sz="1500" b="1" dirty="0"/>
          </a:p>
          <a:p>
            <a:pPr>
              <a:lnSpc>
                <a:spcPct val="110000"/>
              </a:lnSpc>
            </a:pPr>
            <a:r>
              <a:rPr lang="en-GB" sz="1500" b="1" dirty="0"/>
              <a:t>Hole Comparator</a:t>
            </a:r>
            <a:r>
              <a:rPr lang="tr-TR" sz="1500" b="1" dirty="0"/>
              <a:t>s</a:t>
            </a:r>
            <a:endParaRPr lang="en-GB" sz="1500" b="1" dirty="0"/>
          </a:p>
          <a:p>
            <a:pPr>
              <a:lnSpc>
                <a:spcPct val="110000"/>
              </a:lnSpc>
            </a:pPr>
            <a:r>
              <a:rPr lang="en-GB" sz="1500" b="1" dirty="0"/>
              <a:t>Callipers</a:t>
            </a:r>
          </a:p>
          <a:p>
            <a:pPr>
              <a:lnSpc>
                <a:spcPct val="110000"/>
              </a:lnSpc>
            </a:pPr>
            <a:r>
              <a:rPr lang="en-GB" sz="1500" b="1" dirty="0"/>
              <a:t>Check gauges</a:t>
            </a:r>
          </a:p>
          <a:p>
            <a:pPr>
              <a:lnSpc>
                <a:spcPct val="110000"/>
              </a:lnSpc>
            </a:pPr>
            <a:r>
              <a:rPr lang="en-GB" sz="1500" b="1" dirty="0"/>
              <a:t>Upcoming investment: 3D CMM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2321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 descr="motor, vites içeren bir resim&#10;&#10;Açıklama otomatik olarak oluşturuldu">
            <a:extLst>
              <a:ext uri="{FF2B5EF4-FFF2-40B4-BE49-F238E27FC236}">
                <a16:creationId xmlns:a16="http://schemas.microsoft.com/office/drawing/2014/main" id="{E5DFD922-D805-5996-9610-FEEDC1179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641" y="857123"/>
            <a:ext cx="3328860" cy="2443019"/>
          </a:xfrm>
          <a:prstGeom prst="rect">
            <a:avLst/>
          </a:prstGeom>
        </p:spPr>
      </p:pic>
      <p:pic>
        <p:nvPicPr>
          <p:cNvPr id="9" name="Resim 8" descr="metin, duvar, kişi, şahıs, adam, insan içeren bir resim&#10;&#10;Açıklama otomatik olarak oluşturuldu">
            <a:extLst>
              <a:ext uri="{FF2B5EF4-FFF2-40B4-BE49-F238E27FC236}">
                <a16:creationId xmlns:a16="http://schemas.microsoft.com/office/drawing/2014/main" id="{3794B50E-1B87-34E4-BF6B-96F0ECF783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638" y="857123"/>
            <a:ext cx="3328860" cy="2443019"/>
          </a:xfrm>
          <a:prstGeom prst="rect">
            <a:avLst/>
          </a:prstGeom>
        </p:spPr>
      </p:pic>
      <p:pic>
        <p:nvPicPr>
          <p:cNvPr id="4" name="Resim 3" descr="duvar, iç mekan, kişi, şahıs içeren bir resim&#10;&#10;Açıklama otomatik olarak oluşturuldu">
            <a:extLst>
              <a:ext uri="{FF2B5EF4-FFF2-40B4-BE49-F238E27FC236}">
                <a16:creationId xmlns:a16="http://schemas.microsoft.com/office/drawing/2014/main" id="{227FB5EB-CE75-E579-4959-D35369279D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692641" y="3581063"/>
            <a:ext cx="3328860" cy="2426902"/>
          </a:xfrm>
          <a:prstGeom prst="rect">
            <a:avLst/>
          </a:prstGeom>
        </p:spPr>
      </p:pic>
      <p:pic>
        <p:nvPicPr>
          <p:cNvPr id="7" name="Resim 6" descr="çömlek, demlik, lazımlık, maden, çelik, tava içeren bir resim&#10;&#10;Açıklama otomatik olarak oluşturuldu">
            <a:extLst>
              <a:ext uri="{FF2B5EF4-FFF2-40B4-BE49-F238E27FC236}">
                <a16:creationId xmlns:a16="http://schemas.microsoft.com/office/drawing/2014/main" id="{38ECD046-0443-B2FA-EC31-320FE6281F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291638" y="3581063"/>
            <a:ext cx="3328860" cy="2426902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31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1E4871-0E92-8854-F7D3-696FC4F0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693753"/>
            <a:ext cx="10956558" cy="9676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Certificates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57375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018C4D71-03BA-D006-6D7A-00442ACA16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33" y="1988916"/>
            <a:ext cx="2079530" cy="294968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3A02310-D41C-0594-EDD7-E273A37D50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955" y="1988916"/>
            <a:ext cx="2086904" cy="294968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90F9795-E9B7-10F1-2F3D-7806890FF4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339" y="1988916"/>
            <a:ext cx="2094279" cy="294968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649B8DA-74B3-E4AB-0185-3DBFA4BFA1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066" y="1988916"/>
            <a:ext cx="2101653" cy="294968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9A2A06-A424-4BBD-A8A4-293F16F1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240579"/>
            <a:ext cx="110362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9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1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7D2EF33D-68BD-428C-B26E-2F496240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03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FB3F49A-7AE7-8C89-F8CB-43F0F528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1"/>
            <a:ext cx="7158227" cy="8044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Steel &amp; Stainless Steel</a:t>
            </a:r>
          </a:p>
        </p:txBody>
      </p:sp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A91E38C7-3164-416B-A453-D3B6F612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7">
            <a:extLst>
              <a:ext uri="{FF2B5EF4-FFF2-40B4-BE49-F238E27FC236}">
                <a16:creationId xmlns:a16="http://schemas.microsoft.com/office/drawing/2014/main" id="{EC3B131B-2BD8-4155-8C64-85668842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4291" y="6287701"/>
            <a:ext cx="11023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B75EF027-68BE-425B-A594-5FA059519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571500"/>
            <a:ext cx="0" cy="5716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2D6FD0-782D-4D17-9233-C43DB64DF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6366" y="4012345"/>
            <a:ext cx="11055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sim 20">
            <a:extLst>
              <a:ext uri="{FF2B5EF4-FFF2-40B4-BE49-F238E27FC236}">
                <a16:creationId xmlns:a16="http://schemas.microsoft.com/office/drawing/2014/main" id="{452957D0-9615-5846-945A-F2FEA1CF5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427" y="1721506"/>
            <a:ext cx="2892126" cy="217711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00C54AA-FDCA-9709-51E5-CDA24A498B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75" y="1721506"/>
            <a:ext cx="3265674" cy="217711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7AD0BA6-21CE-E7EF-C258-C0A2E84F06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638" y="4298016"/>
            <a:ext cx="2545371" cy="16969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AA67392-8CE7-5702-B1A0-F80F6F7BF7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305" y="4280416"/>
            <a:ext cx="2602547" cy="1735031"/>
          </a:xfrm>
          <a:prstGeom prst="rect">
            <a:avLst/>
          </a:prstGeom>
        </p:spPr>
      </p:pic>
      <p:pic>
        <p:nvPicPr>
          <p:cNvPr id="10" name="Resim 9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D48275D2-BC7A-ED5C-930E-A11907717D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89" y="4278958"/>
            <a:ext cx="2602546" cy="173503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13D16D3-24D3-D4D6-56F7-30E27A692D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033" y="4284952"/>
            <a:ext cx="2611263" cy="174084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446DD30-F35D-25A6-9D0A-2E479DC54B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81" y="996523"/>
            <a:ext cx="272251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85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E2FCBDF-9F6D-A25F-743C-7985B812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01" y="4840264"/>
            <a:ext cx="8044280" cy="12155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/>
              <a:t>Copper Alloys (Brass &amp; Bronze)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E2D7533-B900-0A0F-1447-0220D8F0F6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81" y="8547"/>
            <a:ext cx="12198782" cy="40421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4610607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 descr="madeni eşya, vites içeren bir resim&#10;&#10;Açıklama otomatik olarak oluşturuldu">
            <a:extLst>
              <a:ext uri="{FF2B5EF4-FFF2-40B4-BE49-F238E27FC236}">
                <a16:creationId xmlns:a16="http://schemas.microsoft.com/office/drawing/2014/main" id="{27932A79-CA76-1A37-C94E-BEB806CEF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83" y="2589376"/>
            <a:ext cx="1219692" cy="1287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BEDBEE7-4837-760E-C584-E824C7DC79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83" y="-5994"/>
            <a:ext cx="1735361" cy="1179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Resim 18" descr="fincan, kupa, madeni eşya, vites içeren bir resim&#10;&#10;Açıklama otomatik olarak oluşturuldu">
            <a:extLst>
              <a:ext uri="{FF2B5EF4-FFF2-40B4-BE49-F238E27FC236}">
                <a16:creationId xmlns:a16="http://schemas.microsoft.com/office/drawing/2014/main" id="{90B7D618-F9B9-1DD6-9165-A2C6BFA384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422" y="0"/>
            <a:ext cx="1569577" cy="1242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Resim 22" descr="iç mekan, madeni eşya, vites içeren bir resim&#10;&#10;Açıklama otomatik olarak oluşturuldu">
            <a:extLst>
              <a:ext uri="{FF2B5EF4-FFF2-40B4-BE49-F238E27FC236}">
                <a16:creationId xmlns:a16="http://schemas.microsoft.com/office/drawing/2014/main" id="{48E43164-73AB-7193-7BA0-2F5ADCE610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752" y="4567876"/>
            <a:ext cx="2890261" cy="179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88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ignment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403</Words>
  <Application>Microsoft Office PowerPoint</Application>
  <PresentationFormat>Geniş ekran</PresentationFormat>
  <Paragraphs>65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3" baseType="lpstr">
      <vt:lpstr>Batang</vt:lpstr>
      <vt:lpstr>Arial</vt:lpstr>
      <vt:lpstr>Avenir Next LT Pro Light</vt:lpstr>
      <vt:lpstr>Calibri</vt:lpstr>
      <vt:lpstr>Krona One</vt:lpstr>
      <vt:lpstr>Noto Sans</vt:lpstr>
      <vt:lpstr>Open Sans Bold</vt:lpstr>
      <vt:lpstr>Tahoma</vt:lpstr>
      <vt:lpstr>Tahoma, sans-serif</vt:lpstr>
      <vt:lpstr>AlignmentVTI</vt:lpstr>
      <vt:lpstr>PowerPoint Sunusu</vt:lpstr>
      <vt:lpstr>Content</vt:lpstr>
      <vt:lpstr>Profile</vt:lpstr>
      <vt:lpstr>Machinery</vt:lpstr>
      <vt:lpstr>Machinery</vt:lpstr>
      <vt:lpstr>Quality</vt:lpstr>
      <vt:lpstr>Certificates</vt:lpstr>
      <vt:lpstr>Steel &amp; Stainless Steel</vt:lpstr>
      <vt:lpstr>Copper Alloys (Brass &amp; Bronze)</vt:lpstr>
      <vt:lpstr>Aluminum</vt:lpstr>
      <vt:lpstr>Engineering Plastics</vt:lpstr>
      <vt:lpstr>PowerPoint Sunusu</vt:lpstr>
      <vt:lpstr>Contact</vt:lpstr>
    </vt:vector>
  </TitlesOfParts>
  <Company>PROTEK MAKINA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Fırat OĞUZTÜRK</dc:creator>
  <cp:lastModifiedBy>Okan Bahçeci</cp:lastModifiedBy>
  <cp:revision>24</cp:revision>
  <cp:lastPrinted>2023-04-29T12:00:53Z</cp:lastPrinted>
  <dcterms:created xsi:type="dcterms:W3CDTF">2023-03-27T09:47:42Z</dcterms:created>
  <dcterms:modified xsi:type="dcterms:W3CDTF">2023-04-29T12:02:37Z</dcterms:modified>
</cp:coreProperties>
</file>