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72" r:id="rId2"/>
    <p:sldId id="265" r:id="rId3"/>
    <p:sldId id="257" r:id="rId4"/>
    <p:sldId id="258" r:id="rId5"/>
    <p:sldId id="319" r:id="rId6"/>
    <p:sldId id="321" r:id="rId7"/>
    <p:sldId id="293" r:id="rId8"/>
    <p:sldId id="276" r:id="rId9"/>
    <p:sldId id="277" r:id="rId10"/>
    <p:sldId id="278" r:id="rId11"/>
    <p:sldId id="266" r:id="rId12"/>
    <p:sldId id="267" r:id="rId13"/>
    <p:sldId id="305" r:id="rId14"/>
    <p:sldId id="294" r:id="rId15"/>
    <p:sldId id="295" r:id="rId16"/>
    <p:sldId id="296" r:id="rId17"/>
    <p:sldId id="301" r:id="rId18"/>
    <p:sldId id="322" r:id="rId19"/>
    <p:sldId id="310" r:id="rId20"/>
    <p:sldId id="311" r:id="rId21"/>
    <p:sldId id="312" r:id="rId22"/>
    <p:sldId id="320" r:id="rId23"/>
    <p:sldId id="324" r:id="rId24"/>
    <p:sldId id="323" r:id="rId25"/>
    <p:sldId id="302" r:id="rId26"/>
    <p:sldId id="325" r:id="rId27"/>
    <p:sldId id="32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29B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66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95-4B7D-80C6-5200464023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95-4B7D-80C6-5200464023D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95-4B7D-80C6-5200464023D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95-4B7D-80C6-5200464023D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B95-4B7D-80C6-5200464023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Tabelle1!$A$2:$A$6</c:f>
              <c:strCache>
                <c:ptCount val="5"/>
                <c:pt idx="0">
                  <c:v>Spritzguss</c:v>
                </c:pt>
                <c:pt idx="1">
                  <c:v>Vakuumguss</c:v>
                </c:pt>
                <c:pt idx="2">
                  <c:v>3-D Druck</c:v>
                </c:pt>
                <c:pt idx="3">
                  <c:v>Verbund und PU Schäume</c:v>
                </c:pt>
                <c:pt idx="4">
                  <c:v>Baugruppenmontage</c:v>
                </c:pt>
              </c:strCache>
            </c:strRef>
          </c:cat>
          <c:val>
            <c:numRef>
              <c:f>Tabelle1!$B$2:$B$6</c:f>
              <c:numCache>
                <c:formatCode>0%</c:formatCode>
                <c:ptCount val="5"/>
                <c:pt idx="0">
                  <c:v>0.4</c:v>
                </c:pt>
                <c:pt idx="1">
                  <c:v>0.38</c:v>
                </c:pt>
                <c:pt idx="2">
                  <c:v>0.08</c:v>
                </c:pt>
                <c:pt idx="3">
                  <c:v>0.05</c:v>
                </c:pt>
                <c:pt idx="4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B95-4B7D-80C6-5200464023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11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74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324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1628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0067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628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831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639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42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54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29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3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821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56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12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534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32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6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25.01.2023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129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0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protocon.eu/" TargetMode="External"/><Relationship Id="rId2" Type="http://schemas.openxmlformats.org/officeDocument/2006/relationships/hyperlink" Target="mailto:Boro.loncarevic@protocon.e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8E541E-F46D-4823-8DB2-872BC4A72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DFA58F-DE6F-4232-907E-6B5DB371D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8DB971D8-C6E3-4485-8895-8ABD7A9AB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2835162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526474A-480D-4539-BBC4-C39D5B71B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0824"/>
            <a:ext cx="12191695" cy="1487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 5">
            <a:extLst>
              <a:ext uri="{FF2B5EF4-FFF2-40B4-BE49-F238E27FC236}">
                <a16:creationId xmlns:a16="http://schemas.microsoft.com/office/drawing/2014/main" id="{1BBBFF8E-A51B-4081-B134-B1E893A89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3136999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93462" y="1551189"/>
            <a:ext cx="9149350" cy="179339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solidFill>
                  <a:srgbClr val="3399FF"/>
                </a:solidFill>
              </a:rPr>
              <a:t>…</a:t>
            </a:r>
            <a:r>
              <a:rPr lang="en-US" sz="4800" dirty="0" err="1">
                <a:solidFill>
                  <a:srgbClr val="3399FF"/>
                </a:solidFill>
              </a:rPr>
              <a:t>wir</a:t>
            </a:r>
            <a:r>
              <a:rPr lang="en-US" sz="4800" dirty="0">
                <a:solidFill>
                  <a:srgbClr val="3399FF"/>
                </a:solidFill>
              </a:rPr>
              <a:t> </a:t>
            </a:r>
            <a:r>
              <a:rPr lang="en-US" sz="4800" dirty="0" err="1">
                <a:solidFill>
                  <a:srgbClr val="3399FF"/>
                </a:solidFill>
              </a:rPr>
              <a:t>lieben</a:t>
            </a:r>
            <a:r>
              <a:rPr lang="en-US" sz="4800" dirty="0">
                <a:solidFill>
                  <a:srgbClr val="3399FF"/>
                </a:solidFill>
              </a:rPr>
              <a:t> </a:t>
            </a:r>
            <a:r>
              <a:rPr lang="en-US" sz="4800" dirty="0" err="1">
                <a:solidFill>
                  <a:srgbClr val="3399FF"/>
                </a:solidFill>
              </a:rPr>
              <a:t>Prototypen</a:t>
            </a:r>
            <a:r>
              <a:rPr lang="en-US" sz="4800" dirty="0">
                <a:solidFill>
                  <a:srgbClr val="3399FF"/>
                </a:solidFill>
              </a:rPr>
              <a:t>.</a:t>
            </a:r>
          </a:p>
        </p:txBody>
      </p:sp>
      <p:pic>
        <p:nvPicPr>
          <p:cNvPr id="7" name="Inhaltsplatzhalter 6" descr="C:\Users\Wolfi\Desktop\PC\logo.pn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1939" y="918109"/>
            <a:ext cx="8406311" cy="1141408"/>
          </a:xfrm>
          <a:prstGeom prst="rect">
            <a:avLst/>
          </a:prstGeom>
          <a:noFill/>
          <a:effectLst/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CAAEA1A8-A2E0-6EC8-935B-CD308016A705}"/>
              </a:ext>
            </a:extLst>
          </p:cNvPr>
          <p:cNvSpPr txBox="1">
            <a:spLocks/>
          </p:cNvSpPr>
          <p:nvPr/>
        </p:nvSpPr>
        <p:spPr>
          <a:xfrm>
            <a:off x="252144" y="4164230"/>
            <a:ext cx="4166510" cy="162232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b="1" u="sng" dirty="0" err="1"/>
              <a:t>Vertriebszentrum</a:t>
            </a:r>
            <a:r>
              <a:rPr lang="en-US" sz="1800" b="1" u="sng" dirty="0"/>
              <a:t>:</a:t>
            </a:r>
          </a:p>
          <a:p>
            <a:r>
              <a:rPr lang="en-US" sz="1800" dirty="0" err="1"/>
              <a:t>Robinienstraße</a:t>
            </a:r>
            <a:r>
              <a:rPr lang="en-US" sz="1800" dirty="0"/>
              <a:t> 72</a:t>
            </a:r>
          </a:p>
          <a:p>
            <a:r>
              <a:rPr lang="en-US" sz="1800" dirty="0"/>
              <a:t>80935 München</a:t>
            </a:r>
          </a:p>
          <a:p>
            <a:endParaRPr lang="en-US" sz="1800" dirty="0"/>
          </a:p>
          <a:p>
            <a:r>
              <a:rPr lang="en-US" sz="1800" b="1" u="sng" dirty="0" err="1"/>
              <a:t>Produtkionsstandort</a:t>
            </a:r>
            <a:r>
              <a:rPr lang="en-US" sz="1800" b="1" u="sng" dirty="0"/>
              <a:t>:</a:t>
            </a:r>
          </a:p>
          <a:p>
            <a:r>
              <a:rPr lang="en-US" sz="1800" dirty="0"/>
              <a:t>Zagreb - </a:t>
            </a:r>
            <a:r>
              <a:rPr lang="en-US" sz="1800" dirty="0" err="1"/>
              <a:t>Kroatien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773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CD36F3-86D7-4FE0-B754-8B33D424F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1839" y="1454964"/>
            <a:ext cx="3342460" cy="330884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 err="1"/>
              <a:t>Zusammenbau</a:t>
            </a:r>
            <a:r>
              <a:rPr lang="en-US" sz="3300" dirty="0"/>
              <a:t> </a:t>
            </a:r>
            <a:r>
              <a:rPr lang="en-US" sz="3300" dirty="0" err="1"/>
              <a:t>Endmontage</a:t>
            </a:r>
            <a:endParaRPr lang="en-US" sz="33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83D54E-3235-19E5-4AA8-7A3C129697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566530"/>
            <a:ext cx="7554140" cy="6291470"/>
          </a:xfrm>
          <a:prstGeom prst="rect">
            <a:avLst/>
          </a:prstGeom>
        </p:spPr>
      </p:pic>
      <p:pic>
        <p:nvPicPr>
          <p:cNvPr id="2" name="Inhaltsplatzhalter 6" descr="C:\Users\Wolfi\Desktop\PC\logo.png">
            <a:extLst>
              <a:ext uri="{FF2B5EF4-FFF2-40B4-BE49-F238E27FC236}">
                <a16:creationId xmlns:a16="http://schemas.microsoft.com/office/drawing/2014/main" id="{7B88E36B-D1C2-EA91-5E11-9A374ACE1C5F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74812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D2E20686-BA27-44D3-8886-87E4DB95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46141683-172F-422B-8E85-E2BAF9A3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2" name="Oval 111">
            <a:extLst>
              <a:ext uri="{FF2B5EF4-FFF2-40B4-BE49-F238E27FC236}">
                <a16:creationId xmlns:a16="http://schemas.microsoft.com/office/drawing/2014/main" id="{56C8FBEC-2227-4822-B955-4D40B2A7A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E2FD85A9-DD91-4BD5-A893-D9048D39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3DC4D3AE-6612-4A24-A4EE-D305432AA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E9036EB8-50BA-47CB-9685-84CEA1CC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CD36F3-86D7-4FE0-B754-8B33D424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/>
              <a:t>Fertigungsbau</a:t>
            </a:r>
            <a:endParaRPr lang="en-US" sz="3300" dirty="0"/>
          </a:p>
        </p:txBody>
      </p:sp>
      <p:pic>
        <p:nvPicPr>
          <p:cNvPr id="4" name="Grafik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C463B81E-B3A1-BE60-746D-21DBDA909E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48" y="609601"/>
            <a:ext cx="4137660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1" name="Grafik 10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A9ACCD51-54BA-3353-662E-C6FF00B915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4896384" y="609601"/>
            <a:ext cx="2657754" cy="27439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A61F5F0-83B7-F43E-7A85-00C5A0C789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384" y="3504436"/>
            <a:ext cx="2657754" cy="2743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4" name="Inhaltsplatzhalter 6" descr="C:\Users\Wolfi\Desktop\PC\logo.png">
            <a:extLst>
              <a:ext uri="{FF2B5EF4-FFF2-40B4-BE49-F238E27FC236}">
                <a16:creationId xmlns:a16="http://schemas.microsoft.com/office/drawing/2014/main" id="{3C4F1636-DBF9-5205-DBFE-4C42A9F1462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056851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D2E20686-BA27-44D3-8886-87E4DB95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6141683-172F-422B-8E85-E2BAF9A3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56C8FBEC-2227-4822-B955-4D40B2A7A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E2FD85A9-DD91-4BD5-A893-D9048D39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DC4D3AE-6612-4A24-A4EE-D305432AA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E9036EB8-50BA-47CB-9685-84CEA1CC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CD36F3-86D7-4FE0-B754-8B33D424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/>
              <a:t>Vakuumguss</a:t>
            </a:r>
            <a:endParaRPr lang="en-US" sz="3800" dirty="0"/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93457124-AD4E-4F4C-BB18-3603523A16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48" y="609601"/>
            <a:ext cx="4137660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A78A79C-1283-4B18-A020-FACDF4842A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384" y="609601"/>
            <a:ext cx="2657754" cy="27439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78EDB76-F0AD-4B2B-812A-8E09DDD6A2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384" y="3504436"/>
            <a:ext cx="2657754" cy="2743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2" name="Inhaltsplatzhalter 6" descr="C:\Users\Wolfi\Desktop\PC\logo.png">
            <a:extLst>
              <a:ext uri="{FF2B5EF4-FFF2-40B4-BE49-F238E27FC236}">
                <a16:creationId xmlns:a16="http://schemas.microsoft.com/office/drawing/2014/main" id="{4B6B0C74-337B-7BEC-88F4-18AB71F1CFA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096986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5">
            <a:extLst>
              <a:ext uri="{FF2B5EF4-FFF2-40B4-BE49-F238E27FC236}">
                <a16:creationId xmlns:a16="http://schemas.microsoft.com/office/drawing/2014/main" id="{D2E20686-BA27-44D3-8886-87E4DB95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46141683-172F-422B-8E85-E2BAF9A3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8" name="Oval 19">
            <a:extLst>
              <a:ext uri="{FF2B5EF4-FFF2-40B4-BE49-F238E27FC236}">
                <a16:creationId xmlns:a16="http://schemas.microsoft.com/office/drawing/2014/main" id="{56C8FBEC-2227-4822-B955-4D40B2A7A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E2FD85A9-DD91-4BD5-A893-D9048D39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DC4D3AE-6612-4A24-A4EE-D305432AA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1" name="Rectangle 25">
            <a:extLst>
              <a:ext uri="{FF2B5EF4-FFF2-40B4-BE49-F238E27FC236}">
                <a16:creationId xmlns:a16="http://schemas.microsoft.com/office/drawing/2014/main" id="{E9036EB8-50BA-47CB-9685-84CEA1CC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…wir lieben Prototypen.</a:t>
            </a:r>
          </a:p>
        </p:txBody>
      </p:sp>
      <p:pic>
        <p:nvPicPr>
          <p:cNvPr id="11" name="Grafik 10" descr="Ein Bild, das elektronisch, silbern enthält.&#10;&#10;Automatisch generierte Beschreibung">
            <a:extLst>
              <a:ext uri="{FF2B5EF4-FFF2-40B4-BE49-F238E27FC236}">
                <a16:creationId xmlns:a16="http://schemas.microsoft.com/office/drawing/2014/main" id="{1018B6EF-E8FF-EB0D-211C-505217EC06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06" r="-5" b="906"/>
          <a:stretch/>
        </p:blipFill>
        <p:spPr>
          <a:xfrm>
            <a:off x="3702863" y="652715"/>
            <a:ext cx="295351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Grafik 8" descr="Ein Bild, das drinnen, Boden enthält.&#10;&#10;Automatisch generierte Beschreibung">
            <a:extLst>
              <a:ext uri="{FF2B5EF4-FFF2-40B4-BE49-F238E27FC236}">
                <a16:creationId xmlns:a16="http://schemas.microsoft.com/office/drawing/2014/main" id="{B0CA6A0D-F7DA-C3AB-A064-E3C5DCA3F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565418" y="637032"/>
            <a:ext cx="295351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Grafik 5" descr="Ein Bild, das drinnen, Wand, Boden, zugemüllt enthält.&#10;&#10;Automatisch generierte Beschreibung">
            <a:extLst>
              <a:ext uri="{FF2B5EF4-FFF2-40B4-BE49-F238E27FC236}">
                <a16:creationId xmlns:a16="http://schemas.microsoft.com/office/drawing/2014/main" id="{60CA2F7B-44BA-113D-1A90-6BBA62D697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805" y="637032"/>
            <a:ext cx="295351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68273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3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…wir lieben Prototypen.</a:t>
            </a:r>
          </a:p>
        </p:txBody>
      </p:sp>
      <p:pic>
        <p:nvPicPr>
          <p:cNvPr id="9" name="Grafik 8" descr="Ein Bild, das Text, drinnen, Boden, Arbeitstisch enthält.&#10;&#10;Automatisch generierte Beschreibung">
            <a:extLst>
              <a:ext uri="{FF2B5EF4-FFF2-40B4-BE49-F238E27FC236}">
                <a16:creationId xmlns:a16="http://schemas.microsoft.com/office/drawing/2014/main" id="{F78ED7DF-487F-38D1-C175-8398607F0C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0" r="18762"/>
          <a:stretch/>
        </p:blipFill>
        <p:spPr>
          <a:xfrm>
            <a:off x="607848" y="609601"/>
            <a:ext cx="341980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Grafik 5" descr="Ein Bild, das Text, Boden, drinnen, Wand enthält.&#10;&#10;Automatisch generierte Beschreibung">
            <a:extLst>
              <a:ext uri="{FF2B5EF4-FFF2-40B4-BE49-F238E27FC236}">
                <a16:creationId xmlns:a16="http://schemas.microsoft.com/office/drawing/2014/main" id="{F61D3CBC-7599-5931-923B-17A70ABAF6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2589" y="609601"/>
            <a:ext cx="341442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785102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…wir lieben Prototypen.</a:t>
            </a:r>
          </a:p>
        </p:txBody>
      </p:sp>
      <p:pic>
        <p:nvPicPr>
          <p:cNvPr id="7" name="Grafik 6" descr="Ein Bild, das Boden, drinnen, Raum, Spielzeug enthält.&#10;&#10;Automatisch generierte Beschreibung">
            <a:extLst>
              <a:ext uri="{FF2B5EF4-FFF2-40B4-BE49-F238E27FC236}">
                <a16:creationId xmlns:a16="http://schemas.microsoft.com/office/drawing/2014/main" id="{63BF4C06-5443-A635-217B-85F29D8820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762" y="1407243"/>
            <a:ext cx="2910838" cy="50083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Grafik 8" descr="Ein Bild, das drinnen, gelb, Haushaltsgerät enthält.&#10;&#10;Automatisch generierte Beschreibung">
            <a:extLst>
              <a:ext uri="{FF2B5EF4-FFF2-40B4-BE49-F238E27FC236}">
                <a16:creationId xmlns:a16="http://schemas.microsoft.com/office/drawing/2014/main" id="{211A1FEB-52C1-9495-B2E1-540E23A6A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r="12963" b="-4"/>
          <a:stretch/>
        </p:blipFill>
        <p:spPr>
          <a:xfrm>
            <a:off x="7988118" y="1407243"/>
            <a:ext cx="2910837" cy="4998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461060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6246093" cy="16759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…</a:t>
            </a:r>
            <a:r>
              <a:rPr lang="en-US" err="1"/>
              <a:t>wir</a:t>
            </a:r>
            <a:r>
              <a:rPr lang="en-US"/>
              <a:t> </a:t>
            </a:r>
            <a:r>
              <a:rPr lang="en-US" err="1"/>
              <a:t>lieben</a:t>
            </a:r>
            <a:r>
              <a:rPr lang="en-US"/>
              <a:t> </a:t>
            </a:r>
            <a:r>
              <a:rPr lang="en-US" err="1"/>
              <a:t>Prototypen</a:t>
            </a:r>
            <a:r>
              <a:rPr lang="en-US"/>
              <a:t>.</a:t>
            </a:r>
          </a:p>
        </p:txBody>
      </p:sp>
      <p:pic>
        <p:nvPicPr>
          <p:cNvPr id="7" name="Grafik 6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4D85EF09-2B36-D325-2033-9EC80497AB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018" y="571500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F20134-8670-48FF-9998-F16C28219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Grafik 2" descr="Ein Bild, das drinnen, zugemüllt enthält.&#10;&#10;Automatisch generierte Beschreibung">
            <a:extLst>
              <a:ext uri="{FF2B5EF4-FFF2-40B4-BE49-F238E27FC236}">
                <a16:creationId xmlns:a16="http://schemas.microsoft.com/office/drawing/2014/main" id="{CA6F942C-FFF2-2C4D-D492-BCAFDDB66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5959017" y="3482109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92716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…wir lieben Prototypen.</a:t>
            </a:r>
          </a:p>
        </p:txBody>
      </p:sp>
      <p:pic>
        <p:nvPicPr>
          <p:cNvPr id="9" name="Grafik 8" descr="Ein Bild, das drinnen, Boden, Tisch, Arbeitstisch enthält.&#10;&#10;Automatisch generierte Beschreibung">
            <a:extLst>
              <a:ext uri="{FF2B5EF4-FFF2-40B4-BE49-F238E27FC236}">
                <a16:creationId xmlns:a16="http://schemas.microsoft.com/office/drawing/2014/main" id="{1B9059A2-D9D3-7904-16F3-B0376FF5EA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48" y="609601"/>
            <a:ext cx="341980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Grafik 5" descr="Ein Bild, das Text, Boden, drinnen, Computer enthält.&#10;&#10;Automatisch generierte Beschreibung">
            <a:extLst>
              <a:ext uri="{FF2B5EF4-FFF2-40B4-BE49-F238E27FC236}">
                <a16:creationId xmlns:a16="http://schemas.microsoft.com/office/drawing/2014/main" id="{E5AD078D-302E-4970-CD58-6C8BCFE853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205107" y="609601"/>
            <a:ext cx="341442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423410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…wir lieben Prototypen.</a:t>
            </a:r>
          </a:p>
        </p:txBody>
      </p:sp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  <p:pic>
        <p:nvPicPr>
          <p:cNvPr id="24" name="Grafik 23" descr="Ein Bild, das drinnen, Waffe, Kochen enthält.&#10;&#10;Automatisch generierte Beschreibung">
            <a:extLst>
              <a:ext uri="{FF2B5EF4-FFF2-40B4-BE49-F238E27FC236}">
                <a16:creationId xmlns:a16="http://schemas.microsoft.com/office/drawing/2014/main" id="{90CDA539-183E-D882-D474-027489592E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27" y="1642558"/>
            <a:ext cx="3594250" cy="4196333"/>
          </a:xfrm>
          <a:prstGeom prst="rect">
            <a:avLst/>
          </a:prstGeom>
        </p:spPr>
      </p:pic>
      <p:pic>
        <p:nvPicPr>
          <p:cNvPr id="26" name="Grafik 25" descr="Ein Bild, das drinnen, Boden enthält.&#10;&#10;Automatisch generierte Beschreibung">
            <a:extLst>
              <a:ext uri="{FF2B5EF4-FFF2-40B4-BE49-F238E27FC236}">
                <a16:creationId xmlns:a16="http://schemas.microsoft.com/office/drawing/2014/main" id="{80239096-315E-C859-B9F1-C91682C25C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640" y="1645600"/>
            <a:ext cx="3594249" cy="4193291"/>
          </a:xfrm>
          <a:prstGeom prst="rect">
            <a:avLst/>
          </a:prstGeom>
        </p:spPr>
      </p:pic>
      <p:pic>
        <p:nvPicPr>
          <p:cNvPr id="30" name="Grafik 29" descr="Ein Bild, das Flugzeug, bewölkt enthält.&#10;&#10;Automatisch generierte Beschreibung">
            <a:extLst>
              <a:ext uri="{FF2B5EF4-FFF2-40B4-BE49-F238E27FC236}">
                <a16:creationId xmlns:a16="http://schemas.microsoft.com/office/drawing/2014/main" id="{1F0B264C-0569-5492-8FDD-CFAF11939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108" y="2685649"/>
            <a:ext cx="3479501" cy="21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84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…wir lieben Prototypen.</a:t>
            </a:r>
          </a:p>
        </p:txBody>
      </p:sp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  <p:pic>
        <p:nvPicPr>
          <p:cNvPr id="3" name="Grafik 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2015526C-DB6E-81AD-6915-27676CFBEE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169" y="1853247"/>
            <a:ext cx="2804403" cy="4157915"/>
          </a:xfrm>
          <a:prstGeom prst="rect">
            <a:avLst/>
          </a:prstGeom>
        </p:spPr>
      </p:pic>
      <p:pic>
        <p:nvPicPr>
          <p:cNvPr id="7" name="Grafik 6" descr="Ein Bild, das drinnen, offen, Fräse enthält.&#10;&#10;Automatisch generierte Beschreibung">
            <a:extLst>
              <a:ext uri="{FF2B5EF4-FFF2-40B4-BE49-F238E27FC236}">
                <a16:creationId xmlns:a16="http://schemas.microsoft.com/office/drawing/2014/main" id="{28F837E1-DEE3-54D3-5D29-BB6CC9E797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063" y="1853248"/>
            <a:ext cx="2794665" cy="4157915"/>
          </a:xfrm>
          <a:prstGeom prst="rect">
            <a:avLst/>
          </a:prstGeom>
        </p:spPr>
      </p:pic>
      <p:pic>
        <p:nvPicPr>
          <p:cNvPr id="9" name="Grafik 8" descr="Ein Bild, das drinnen, Wand enthält.&#10;&#10;Automatisch generierte Beschreibung">
            <a:extLst>
              <a:ext uri="{FF2B5EF4-FFF2-40B4-BE49-F238E27FC236}">
                <a16:creationId xmlns:a16="http://schemas.microsoft.com/office/drawing/2014/main" id="{08D706D0-6B94-6756-B2DF-7D32147FF0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874" y="4082003"/>
            <a:ext cx="3205439" cy="1929160"/>
          </a:xfrm>
          <a:prstGeom prst="rect">
            <a:avLst/>
          </a:prstGeom>
        </p:spPr>
      </p:pic>
      <p:pic>
        <p:nvPicPr>
          <p:cNvPr id="13" name="Grafik 12" descr="Ein Bild, das drinnen, Boden, Ausguss, Haushaltsgerät enthält.&#10;&#10;Automatisch generierte Beschreibung">
            <a:extLst>
              <a:ext uri="{FF2B5EF4-FFF2-40B4-BE49-F238E27FC236}">
                <a16:creationId xmlns:a16="http://schemas.microsoft.com/office/drawing/2014/main" id="{2555B15C-86DD-53AD-07E6-2C4CF317D5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874" y="1859182"/>
            <a:ext cx="3177815" cy="21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0A01F2A2-AEDD-47DC-AFB5-B97CEB9A5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CD36F3-86D7-4FE0-B754-8B33D424F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7"/>
            <a:ext cx="9252154" cy="1016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 err="1">
                <a:ea typeface="+mj-lt"/>
                <a:cs typeface="+mj-lt"/>
              </a:rPr>
              <a:t>Unternehmen</a:t>
            </a:r>
            <a:endParaRPr lang="en-US" sz="4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5AF5F3-AD0A-4EFA-854A-47C780F26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1E3D6D6C-E192-4135-B1DB-17C71EEBC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35DF83-5637-4478-B66D-A8E94610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930" y="3117125"/>
            <a:ext cx="10897447" cy="365868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600" dirty="0">
                <a:latin typeface="Calibri Light"/>
                <a:ea typeface="+mn-lt"/>
                <a:cs typeface="+mn-lt"/>
              </a:rPr>
              <a:t>Seit der Unternehmensgründung im Jahr 2020 fertigen wir zusammen mit unseren motivierten Mitarbeitern und Partnern Prototypen für die Automobilindustrie.</a:t>
            </a:r>
            <a:endParaRPr lang="de-DE" sz="1600" dirty="0">
              <a:latin typeface="Calibri Light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b="1" dirty="0">
                <a:latin typeface="Calibri Light"/>
                <a:ea typeface="+mn-lt"/>
                <a:cs typeface="+mn-lt"/>
              </a:rPr>
              <a:t>Unsere Philosophie – Kunde im Mittelpunkt des magischen Dreiecks:</a:t>
            </a:r>
            <a:r>
              <a:rPr lang="de-DE" sz="1600" dirty="0">
                <a:latin typeface="Calibri Light"/>
                <a:ea typeface="+mn-lt"/>
                <a:cs typeface="+mn-lt"/>
              </a:rPr>
              <a:t> </a:t>
            </a:r>
            <a:endParaRPr lang="de-DE" sz="1600" dirty="0">
              <a:latin typeface="Calibri Light"/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dirty="0">
                <a:latin typeface="Calibri Light"/>
                <a:ea typeface="+mn-lt"/>
                <a:cs typeface="+mn-lt"/>
              </a:rPr>
              <a:t>Was uns auszeichnet, ist die Fähigkeit Ihnen das </a:t>
            </a:r>
            <a:r>
              <a:rPr lang="de-DE" sz="1600" b="1" u="sng" dirty="0">
                <a:latin typeface="Calibri Light"/>
                <a:ea typeface="+mn-lt"/>
                <a:cs typeface="+mn-lt"/>
              </a:rPr>
              <a:t>kosten</a:t>
            </a:r>
            <a:r>
              <a:rPr lang="de-DE" sz="1600" dirty="0">
                <a:latin typeface="Calibri Light"/>
                <a:ea typeface="+mn-lt"/>
                <a:cs typeface="+mn-lt"/>
              </a:rPr>
              <a:t>optimale Angebote mit kurzer Liefer</a:t>
            </a:r>
            <a:r>
              <a:rPr lang="de-DE" sz="1600" b="1" u="sng" dirty="0">
                <a:latin typeface="Calibri Light"/>
                <a:ea typeface="+mn-lt"/>
                <a:cs typeface="+mn-lt"/>
              </a:rPr>
              <a:t>zeit</a:t>
            </a:r>
            <a:r>
              <a:rPr lang="de-DE" sz="1600" dirty="0">
                <a:latin typeface="Calibri Light"/>
                <a:ea typeface="+mn-lt"/>
                <a:cs typeface="+mn-lt"/>
              </a:rPr>
              <a:t> und entsprechend der geforderten </a:t>
            </a:r>
            <a:r>
              <a:rPr lang="de-DE" sz="1600" b="1" u="sng" dirty="0">
                <a:latin typeface="Calibri Light"/>
                <a:ea typeface="+mn-lt"/>
                <a:cs typeface="+mn-lt"/>
              </a:rPr>
              <a:t>Qualität</a:t>
            </a:r>
            <a:r>
              <a:rPr lang="de-DE" sz="1600" dirty="0">
                <a:latin typeface="Calibri Light"/>
                <a:ea typeface="+mn-lt"/>
                <a:cs typeface="+mn-lt"/>
              </a:rPr>
              <a:t> zu bieten.</a:t>
            </a:r>
            <a:endParaRPr lang="de-DE" sz="1600" dirty="0">
              <a:latin typeface="Calibri Light"/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dirty="0">
                <a:latin typeface="Calibri Light"/>
                <a:ea typeface="+mn-lt"/>
                <a:cs typeface="+mn-lt"/>
              </a:rPr>
              <a:t>Dabei stimmen wir uns eng mit unseren Kunden ab, um den von Ihnen präferierten Fokus im Spannungsfeld zwischen Kosten, Zeit und Qualität punktgenau zu treffen. </a:t>
            </a:r>
            <a:endParaRPr lang="de-DE" sz="1600" dirty="0">
              <a:latin typeface="Calibri Light"/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600" dirty="0">
                <a:latin typeface="Calibri Light"/>
                <a:ea typeface="+mn-lt"/>
                <a:cs typeface="+mn-lt"/>
              </a:rPr>
              <a:t>Dies können wir Ihnen bereits nach kurzer Zeit ermöglichen, da wir erfahrene Mitarbeiter mit Prozess- und Entwicklungs-</a:t>
            </a:r>
            <a:r>
              <a:rPr lang="de-DE" sz="1600" dirty="0" err="1">
                <a:latin typeface="Calibri Light"/>
                <a:ea typeface="+mn-lt"/>
                <a:cs typeface="+mn-lt"/>
              </a:rPr>
              <a:t>Know-How</a:t>
            </a:r>
            <a:r>
              <a:rPr lang="de-DE" sz="1600" dirty="0">
                <a:latin typeface="Calibri Light"/>
                <a:ea typeface="+mn-lt"/>
                <a:cs typeface="+mn-lt"/>
              </a:rPr>
              <a:t> aus der Automobilindustrie akquiriert haben.</a:t>
            </a:r>
            <a:endParaRPr lang="de-DE" sz="1600" dirty="0">
              <a:latin typeface="Calibri Light"/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None/>
            </a:pPr>
            <a:endParaRPr lang="de-DE" sz="1600" dirty="0">
              <a:latin typeface="Calibri Light"/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sz="1600" dirty="0">
              <a:cs typeface="Calibri"/>
            </a:endParaRPr>
          </a:p>
          <a:p>
            <a:pPr>
              <a:buFont typeface="Wingdings 3" charset="2"/>
              <a:buChar char=""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62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6063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…wir lieben Prototypen.</a:t>
            </a:r>
          </a:p>
        </p:txBody>
      </p:sp>
      <p:pic>
        <p:nvPicPr>
          <p:cNvPr id="10" name="Grafik 9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E2610B05-6EF6-F45A-58FE-2A87E644B4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635458" y="640080"/>
            <a:ext cx="3432201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Grafik 5" descr="Ein Bild, das Boden, drinnen, silbern enthält.&#10;&#10;Automatisch generierte Beschreibung">
            <a:extLst>
              <a:ext uri="{FF2B5EF4-FFF2-40B4-BE49-F238E27FC236}">
                <a16:creationId xmlns:a16="http://schemas.microsoft.com/office/drawing/2014/main" id="{AAE82E82-C028-FE91-FFE8-BB7BB57874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657" y="640080"/>
            <a:ext cx="5607864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667971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…wir lieben Prototypen.</a:t>
            </a:r>
          </a:p>
        </p:txBody>
      </p:sp>
      <p:pic>
        <p:nvPicPr>
          <p:cNvPr id="3" name="Grafik 2" descr="Ein Bild, das Schere, drinnen, Schlagring enthält.&#10;&#10;Automatisch generierte Beschreibung">
            <a:extLst>
              <a:ext uri="{FF2B5EF4-FFF2-40B4-BE49-F238E27FC236}">
                <a16:creationId xmlns:a16="http://schemas.microsoft.com/office/drawing/2014/main" id="{E5238810-B2A0-92E6-6781-666034E3E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12" y="2052917"/>
            <a:ext cx="2670808" cy="204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3" name="Grafik 1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1C533490-7625-7023-C0AE-6917CB8650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6" r="-2" b="-2"/>
          <a:stretch/>
        </p:blipFill>
        <p:spPr>
          <a:xfrm>
            <a:off x="646112" y="4203998"/>
            <a:ext cx="2670808" cy="204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6" name="Grafik 15" descr="Ein Bild, das drinnen, Elektronik enthält.&#10;&#10;Automatisch generierte Beschreibung">
            <a:extLst>
              <a:ext uri="{FF2B5EF4-FFF2-40B4-BE49-F238E27FC236}">
                <a16:creationId xmlns:a16="http://schemas.microsoft.com/office/drawing/2014/main" id="{5C4868B1-34BB-924D-9D28-643B627FBA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433" y="2052917"/>
            <a:ext cx="2672628" cy="41954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497980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…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lieben</a:t>
            </a:r>
            <a:r>
              <a:rPr lang="en-US" dirty="0"/>
              <a:t> </a:t>
            </a:r>
            <a:r>
              <a:rPr lang="en-US" dirty="0" err="1"/>
              <a:t>Prototypen</a:t>
            </a:r>
            <a:r>
              <a:rPr lang="en-US" dirty="0"/>
              <a:t>.</a:t>
            </a:r>
          </a:p>
        </p:txBody>
      </p:sp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  <p:pic>
        <p:nvPicPr>
          <p:cNvPr id="11" name="Grafik 10" descr="Ein Bild, das drinnen, Gestell, Badezimmer enthält.&#10;&#10;Automatisch generierte Beschreibung">
            <a:extLst>
              <a:ext uri="{FF2B5EF4-FFF2-40B4-BE49-F238E27FC236}">
                <a16:creationId xmlns:a16="http://schemas.microsoft.com/office/drawing/2014/main" id="{D400388C-0EAF-60F9-548C-6B010612A9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958" y="1422245"/>
            <a:ext cx="3604572" cy="4808637"/>
          </a:xfrm>
          <a:prstGeom prst="rect">
            <a:avLst/>
          </a:prstGeom>
        </p:spPr>
      </p:pic>
      <p:pic>
        <p:nvPicPr>
          <p:cNvPr id="13" name="Grafik 1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C7C63E18-17E1-3FE4-1EF5-FB530D0278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318" y="1422245"/>
            <a:ext cx="3753290" cy="48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82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6063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…wir lieben Prototypen.</a:t>
            </a:r>
          </a:p>
        </p:txBody>
      </p:sp>
      <p:pic>
        <p:nvPicPr>
          <p:cNvPr id="10" name="Grafik 9" descr="Ein Bild, das drinnen, mehrere enthält.&#10;&#10;Automatisch generierte Beschreibung">
            <a:extLst>
              <a:ext uri="{FF2B5EF4-FFF2-40B4-BE49-F238E27FC236}">
                <a16:creationId xmlns:a16="http://schemas.microsoft.com/office/drawing/2014/main" id="{9680B1C1-1EC5-0923-319E-FA65240B03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58" y="640080"/>
            <a:ext cx="3432201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Grafik 5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1F69D08D-3798-6F20-2E4D-42C2EA7412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657" y="640080"/>
            <a:ext cx="5607864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42072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…wir lieben Prototypen.</a:t>
            </a:r>
          </a:p>
        </p:txBody>
      </p:sp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  <p:pic>
        <p:nvPicPr>
          <p:cNvPr id="3" name="Grafik 2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39B829BD-A7BC-9019-8203-21B1A8BEBB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71" y="1411401"/>
            <a:ext cx="5106963" cy="2951878"/>
          </a:xfrm>
          <a:prstGeom prst="rect">
            <a:avLst/>
          </a:prstGeom>
        </p:spPr>
      </p:pic>
      <p:pic>
        <p:nvPicPr>
          <p:cNvPr id="7" name="Grafik 6" descr="Ein Bild, das Text, drinnen, Küchengerät enthält.&#10;&#10;Automatisch generierte Beschreibung">
            <a:extLst>
              <a:ext uri="{FF2B5EF4-FFF2-40B4-BE49-F238E27FC236}">
                <a16:creationId xmlns:a16="http://schemas.microsoft.com/office/drawing/2014/main" id="{39C48C04-92E2-395E-6816-306DB9403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174" y="3733919"/>
            <a:ext cx="6274259" cy="2951878"/>
          </a:xfrm>
          <a:prstGeom prst="rect">
            <a:avLst/>
          </a:prstGeom>
        </p:spPr>
      </p:pic>
      <p:pic>
        <p:nvPicPr>
          <p:cNvPr id="9" name="Grafik 8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6C94B02F-A41D-A724-11ED-4DC41BA2D2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174" y="1411401"/>
            <a:ext cx="3657917" cy="2209992"/>
          </a:xfrm>
          <a:prstGeom prst="rect">
            <a:avLst/>
          </a:prstGeom>
        </p:spPr>
      </p:pic>
      <p:pic>
        <p:nvPicPr>
          <p:cNvPr id="11" name="Grafik 10" descr="Ein Bild, das Wand, drinnen, angeordnet enthält.&#10;&#10;Automatisch generierte Beschreibung">
            <a:extLst>
              <a:ext uri="{FF2B5EF4-FFF2-40B4-BE49-F238E27FC236}">
                <a16:creationId xmlns:a16="http://schemas.microsoft.com/office/drawing/2014/main" id="{0013C8A1-1F06-0BD1-F9B8-962CD29CC5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555" y="4498667"/>
            <a:ext cx="3680779" cy="2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24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78" y="-79911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…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lieben</a:t>
            </a:r>
            <a:r>
              <a:rPr lang="en-US" dirty="0"/>
              <a:t> </a:t>
            </a:r>
            <a:r>
              <a:rPr lang="en-US" dirty="0" err="1"/>
              <a:t>Prototypen</a:t>
            </a:r>
            <a:r>
              <a:rPr lang="en-US" dirty="0"/>
              <a:t>.</a:t>
            </a:r>
          </a:p>
        </p:txBody>
      </p:sp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  <p:pic>
        <p:nvPicPr>
          <p:cNvPr id="3" name="Grafik 2" descr="Ein Bild, das drinnen, Wand enthält.&#10;&#10;Automatisch generierte Beschreibung">
            <a:extLst>
              <a:ext uri="{FF2B5EF4-FFF2-40B4-BE49-F238E27FC236}">
                <a16:creationId xmlns:a16="http://schemas.microsoft.com/office/drawing/2014/main" id="{2FBED157-D3BE-E8C1-2A75-987C7D8E83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611" y="1278414"/>
            <a:ext cx="3779235" cy="2243546"/>
          </a:xfrm>
          <a:prstGeom prst="rect">
            <a:avLst/>
          </a:prstGeom>
        </p:spPr>
      </p:pic>
      <p:pic>
        <p:nvPicPr>
          <p:cNvPr id="8" name="Grafik 7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F55C51E7-6BDC-AE23-9844-360F1A25C8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611" y="3691194"/>
            <a:ext cx="3320692" cy="2559633"/>
          </a:xfrm>
          <a:prstGeom prst="rect">
            <a:avLst/>
          </a:prstGeom>
        </p:spPr>
      </p:pic>
      <p:pic>
        <p:nvPicPr>
          <p:cNvPr id="11" name="Grafik 10" descr="Ein Bild, das Wand, drinnen, schwarz enthält.&#10;&#10;Automatisch generierte Beschreibung">
            <a:extLst>
              <a:ext uri="{FF2B5EF4-FFF2-40B4-BE49-F238E27FC236}">
                <a16:creationId xmlns:a16="http://schemas.microsoft.com/office/drawing/2014/main" id="{FDA2D9D1-458B-B2BC-DFD3-9970BC4A268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501" y="595604"/>
            <a:ext cx="2688911" cy="2903220"/>
          </a:xfrm>
          <a:prstGeom prst="rect">
            <a:avLst/>
          </a:prstGeom>
        </p:spPr>
      </p:pic>
      <p:pic>
        <p:nvPicPr>
          <p:cNvPr id="13" name="Grafik 12" descr="Ein Bild, das Wand, drinnen, Waffe enthält.&#10;&#10;Automatisch generierte Beschreibung">
            <a:extLst>
              <a:ext uri="{FF2B5EF4-FFF2-40B4-BE49-F238E27FC236}">
                <a16:creationId xmlns:a16="http://schemas.microsoft.com/office/drawing/2014/main" id="{03A6B583-74C7-E202-6517-71EA56D3CD9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501" y="3679627"/>
            <a:ext cx="2688910" cy="25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66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0" y="740820"/>
            <a:ext cx="9859446" cy="2162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dirty="0"/>
              <a:t>…</a:t>
            </a:r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lieben</a:t>
            </a:r>
            <a:r>
              <a:rPr lang="en-US" sz="2400" dirty="0"/>
              <a:t> </a:t>
            </a:r>
            <a:r>
              <a:rPr lang="en-US" sz="2400" dirty="0" err="1"/>
              <a:t>Prototypen</a:t>
            </a:r>
            <a:r>
              <a:rPr lang="en-US" sz="2400" dirty="0"/>
              <a:t>.</a:t>
            </a:r>
          </a:p>
        </p:txBody>
      </p:sp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  <p:pic>
        <p:nvPicPr>
          <p:cNvPr id="8" name="Grafik 7" descr="Ein Bild, das Waffe, verschieden enthält.&#10;&#10;Automatisch generierte Beschreibung">
            <a:extLst>
              <a:ext uri="{FF2B5EF4-FFF2-40B4-BE49-F238E27FC236}">
                <a16:creationId xmlns:a16="http://schemas.microsoft.com/office/drawing/2014/main" id="{8CAEAE4B-E493-D37B-7625-E0DCE3B840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741" y="4632897"/>
            <a:ext cx="2019475" cy="1966130"/>
          </a:xfrm>
          <a:prstGeom prst="rect">
            <a:avLst/>
          </a:prstGeom>
        </p:spPr>
      </p:pic>
      <p:pic>
        <p:nvPicPr>
          <p:cNvPr id="11" name="Grafik 10" descr="Ein Bild, das elektronisch, angeordnet enthält.&#10;&#10;Automatisch generierte Beschreibung">
            <a:extLst>
              <a:ext uri="{FF2B5EF4-FFF2-40B4-BE49-F238E27FC236}">
                <a16:creationId xmlns:a16="http://schemas.microsoft.com/office/drawing/2014/main" id="{1519F2D1-26C6-F792-3436-17995CC9E1A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16" y="1421559"/>
            <a:ext cx="2263336" cy="2941575"/>
          </a:xfrm>
          <a:prstGeom prst="rect">
            <a:avLst/>
          </a:prstGeom>
        </p:spPr>
      </p:pic>
      <p:pic>
        <p:nvPicPr>
          <p:cNvPr id="13" name="Grafik 12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71047183-B7A4-AACB-D83C-530CA89F50B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479" y="1432352"/>
            <a:ext cx="2443001" cy="2941573"/>
          </a:xfrm>
          <a:prstGeom prst="rect">
            <a:avLst/>
          </a:prstGeom>
        </p:spPr>
      </p:pic>
      <p:pic>
        <p:nvPicPr>
          <p:cNvPr id="24" name="Grafik 23" descr="Ein Bild, das drinnen, elektronisch enthält.&#10;&#10;Automatisch generierte Beschreibung">
            <a:extLst>
              <a:ext uri="{FF2B5EF4-FFF2-40B4-BE49-F238E27FC236}">
                <a16:creationId xmlns:a16="http://schemas.microsoft.com/office/drawing/2014/main" id="{5BB31F23-0374-1F43-8440-C5874009B6F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920" y="1432351"/>
            <a:ext cx="2314391" cy="2941574"/>
          </a:xfrm>
          <a:prstGeom prst="rect">
            <a:avLst/>
          </a:prstGeom>
        </p:spPr>
      </p:pic>
      <p:pic>
        <p:nvPicPr>
          <p:cNvPr id="27" name="Grafik 26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0BE0C789-7CCE-4673-B6EF-D58C766A8AA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48" y="1432351"/>
            <a:ext cx="2351641" cy="29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10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62F8B5-6A3C-2E8F-431D-B7BC725E0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5919503" cy="4470821"/>
          </a:xfrm>
        </p:spPr>
        <p:txBody>
          <a:bodyPr>
            <a:normAutofit/>
          </a:bodyPr>
          <a:lstStyle/>
          <a:p>
            <a:r>
              <a:rPr lang="de-DE" b="1" dirty="0"/>
              <a:t>Protocon GmbH</a:t>
            </a:r>
          </a:p>
          <a:p>
            <a:r>
              <a:rPr lang="de-DE" dirty="0"/>
              <a:t>Boro Loncarevic</a:t>
            </a:r>
          </a:p>
          <a:p>
            <a:r>
              <a:rPr lang="de-DE" dirty="0"/>
              <a:t>Key-Account-Manager</a:t>
            </a:r>
          </a:p>
          <a:p>
            <a:r>
              <a:rPr lang="de-DE" dirty="0"/>
              <a:t>Robinienstraße 72</a:t>
            </a:r>
          </a:p>
          <a:p>
            <a:r>
              <a:rPr lang="de-DE" dirty="0"/>
              <a:t>80935 München</a:t>
            </a:r>
          </a:p>
          <a:p>
            <a:r>
              <a:rPr lang="de-DE" dirty="0"/>
              <a:t>Email: </a:t>
            </a:r>
            <a:r>
              <a:rPr lang="de-DE" dirty="0">
                <a:hlinkClick r:id="rId2"/>
              </a:rPr>
              <a:t>Boro.loncarevic@protocon.eu</a:t>
            </a:r>
            <a:endParaRPr lang="de-DE" dirty="0"/>
          </a:p>
          <a:p>
            <a:r>
              <a:rPr lang="de-DE" dirty="0"/>
              <a:t>Mobil:  +49 151 29 50 91 76</a:t>
            </a:r>
          </a:p>
          <a:p>
            <a:r>
              <a:rPr lang="de-DE" dirty="0"/>
              <a:t>Fax:	    +49 89 35 89 83 38 20</a:t>
            </a:r>
          </a:p>
          <a:p>
            <a:r>
              <a:rPr lang="de-DE" dirty="0"/>
              <a:t>Homepage: </a:t>
            </a:r>
            <a:r>
              <a:rPr lang="de-DE" dirty="0">
                <a:hlinkClick r:id="rId3"/>
              </a:rPr>
              <a:t>http://protocon.eu</a:t>
            </a:r>
            <a:endParaRPr lang="de-DE" dirty="0"/>
          </a:p>
          <a:p>
            <a:endParaRPr lang="de-DE" dirty="0"/>
          </a:p>
        </p:txBody>
      </p:sp>
      <p:pic>
        <p:nvPicPr>
          <p:cNvPr id="4" name="Inhaltsplatzhalter 6" descr="C:\Users\Wolfi\Desktop\PC\logo.png">
            <a:extLst>
              <a:ext uri="{FF2B5EF4-FFF2-40B4-BE49-F238E27FC236}">
                <a16:creationId xmlns:a16="http://schemas.microsoft.com/office/drawing/2014/main" id="{3C344D2A-ED06-3ACE-CA18-B18EF7CC25AC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1560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615204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35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6" name="Picture 37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7" name="Oval 39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8" name="Picture 41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9" name="Picture 43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60" name="Rectangle 45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CD36F3-86D7-4FE0-B754-8B33D424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31" y="634181"/>
            <a:ext cx="416651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Philosophie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35DF83-5637-4478-B66D-A8E946107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680" y="3072581"/>
            <a:ext cx="502624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500" dirty="0"/>
              <a:t>Der Kunde </a:t>
            </a:r>
            <a:r>
              <a:rPr lang="en-US" sz="1500" dirty="0" err="1"/>
              <a:t>im</a:t>
            </a:r>
            <a:r>
              <a:rPr lang="en-US" sz="1500" dirty="0"/>
              <a:t> </a:t>
            </a:r>
            <a:r>
              <a:rPr lang="en-US" sz="1500" dirty="0" err="1"/>
              <a:t>Mittelpunkt</a:t>
            </a:r>
            <a:r>
              <a:rPr lang="en-US" sz="1500" dirty="0"/>
              <a:t> des </a:t>
            </a:r>
            <a:r>
              <a:rPr lang="en-US" sz="1500" dirty="0" err="1"/>
              <a:t>magischen</a:t>
            </a:r>
            <a:r>
              <a:rPr lang="en-US" sz="1500" dirty="0"/>
              <a:t> </a:t>
            </a:r>
            <a:r>
              <a:rPr lang="en-US" sz="1500" dirty="0" err="1"/>
              <a:t>Dreiecks</a:t>
            </a:r>
            <a:r>
              <a:rPr lang="en-US" sz="1500" dirty="0"/>
              <a:t>: </a:t>
            </a:r>
          </a:p>
          <a:p>
            <a:pPr marL="0" indent="0" algn="ctr">
              <a:lnSpc>
                <a:spcPct val="150000"/>
              </a:lnSpc>
              <a:buNone/>
            </a:pPr>
            <a:br>
              <a:rPr lang="en-US" sz="1500" dirty="0"/>
            </a:br>
            <a:r>
              <a:rPr lang="en-US" sz="1500" dirty="0"/>
              <a:t>Was </a:t>
            </a:r>
            <a:r>
              <a:rPr lang="en-US" sz="1500" dirty="0" err="1"/>
              <a:t>uns</a:t>
            </a:r>
            <a:r>
              <a:rPr lang="en-US" sz="1500" dirty="0"/>
              <a:t> </a:t>
            </a:r>
            <a:r>
              <a:rPr lang="en-US" sz="1500" dirty="0" err="1"/>
              <a:t>auszeichnet</a:t>
            </a:r>
            <a:r>
              <a:rPr lang="en-US" sz="1500" dirty="0"/>
              <a:t>, </a:t>
            </a:r>
            <a:r>
              <a:rPr lang="en-US" sz="1500" dirty="0" err="1"/>
              <a:t>ist</a:t>
            </a:r>
            <a:r>
              <a:rPr lang="en-US" sz="1500" dirty="0"/>
              <a:t> die </a:t>
            </a:r>
            <a:r>
              <a:rPr lang="en-US" sz="1500" dirty="0" err="1"/>
              <a:t>Fähigkeit</a:t>
            </a:r>
            <a:r>
              <a:rPr lang="en-US" sz="1500" dirty="0"/>
              <a:t> </a:t>
            </a:r>
            <a:r>
              <a:rPr lang="en-US" sz="1500" dirty="0" err="1"/>
              <a:t>Ihnen</a:t>
            </a:r>
            <a:r>
              <a:rPr lang="en-US" sz="1500" dirty="0"/>
              <a:t> das </a:t>
            </a:r>
            <a:r>
              <a:rPr lang="en-US" sz="1500" dirty="0" err="1"/>
              <a:t>kostenoptimale</a:t>
            </a:r>
            <a:r>
              <a:rPr lang="en-US" sz="1500" dirty="0"/>
              <a:t> </a:t>
            </a:r>
            <a:r>
              <a:rPr lang="en-US" sz="1500" dirty="0" err="1"/>
              <a:t>Angebote</a:t>
            </a:r>
            <a:r>
              <a:rPr lang="en-US" sz="1500" dirty="0"/>
              <a:t> </a:t>
            </a:r>
            <a:r>
              <a:rPr lang="en-US" sz="1500" dirty="0" err="1"/>
              <a:t>mit</a:t>
            </a:r>
            <a:r>
              <a:rPr lang="en-US" sz="1500" dirty="0"/>
              <a:t> </a:t>
            </a:r>
            <a:r>
              <a:rPr lang="en-US" sz="1500" dirty="0" err="1"/>
              <a:t>kurzer</a:t>
            </a:r>
            <a:r>
              <a:rPr lang="en-US" sz="1500" dirty="0"/>
              <a:t> </a:t>
            </a:r>
            <a:r>
              <a:rPr lang="en-US" sz="1500" dirty="0" err="1"/>
              <a:t>Lieferzeit</a:t>
            </a:r>
            <a:r>
              <a:rPr lang="en-US" sz="1500" dirty="0"/>
              <a:t> und </a:t>
            </a:r>
            <a:r>
              <a:rPr lang="en-US" sz="1500" dirty="0" err="1"/>
              <a:t>entsprechend</a:t>
            </a:r>
            <a:r>
              <a:rPr lang="en-US" sz="1500" dirty="0"/>
              <a:t> der </a:t>
            </a:r>
            <a:r>
              <a:rPr lang="en-US" sz="1500" dirty="0" err="1"/>
              <a:t>geforderten</a:t>
            </a:r>
            <a:r>
              <a:rPr lang="en-US" sz="1500" dirty="0"/>
              <a:t> </a:t>
            </a:r>
            <a:r>
              <a:rPr lang="en-US" sz="1500" dirty="0" err="1"/>
              <a:t>Qualität</a:t>
            </a:r>
            <a:r>
              <a:rPr lang="en-US" sz="1500" dirty="0"/>
              <a:t> </a:t>
            </a:r>
            <a:r>
              <a:rPr lang="en-US" sz="1500" dirty="0" err="1"/>
              <a:t>zu</a:t>
            </a:r>
            <a:r>
              <a:rPr lang="en-US" sz="1500" dirty="0"/>
              <a:t> </a:t>
            </a:r>
            <a:r>
              <a:rPr lang="en-US" sz="1500" dirty="0" err="1"/>
              <a:t>bieten</a:t>
            </a:r>
            <a:r>
              <a:rPr lang="en-US" sz="1500" dirty="0"/>
              <a:t>.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6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49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33D8210-5E02-44B0-B67B-AAB3346518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701042" y="2437564"/>
            <a:ext cx="4652757" cy="3047558"/>
          </a:xfrm>
          <a:prstGeom prst="rect">
            <a:avLst/>
          </a:prstGeom>
          <a:effectLst/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4380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0A01F2A2-AEDD-47DC-AFB5-B97CEB9A5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CD36F3-86D7-4FE0-B754-8B33D424F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7"/>
            <a:ext cx="9252154" cy="1016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dirty="0"/>
              <a:t>Unser </a:t>
            </a:r>
            <a:r>
              <a:rPr lang="en-US" sz="4200" dirty="0" err="1"/>
              <a:t>Fertigungsprofil</a:t>
            </a:r>
            <a:endParaRPr lang="en-US" sz="4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5AF5F3-AD0A-4EFA-854A-47C780F26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1E3D6D6C-E192-4135-B1DB-17C71EEBC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35DF83-5637-4478-B66D-A8E94610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106" y="2934541"/>
            <a:ext cx="5122606" cy="365868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 err="1">
                <a:solidFill>
                  <a:schemeClr val="bg1"/>
                </a:solidFill>
              </a:rPr>
              <a:t>Spritzguss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2K </a:t>
            </a:r>
            <a:r>
              <a:rPr lang="en-US" dirty="0" err="1">
                <a:solidFill>
                  <a:schemeClr val="bg1"/>
                </a:solidFill>
              </a:rPr>
              <a:t>Spritzguss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 err="1">
                <a:solidFill>
                  <a:schemeClr val="bg1"/>
                </a:solidFill>
              </a:rPr>
              <a:t>Vakuumguss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 err="1">
                <a:solidFill>
                  <a:schemeClr val="bg1"/>
                </a:solidFill>
              </a:rPr>
              <a:t>Baugruppenmontage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3D </a:t>
            </a:r>
            <a:r>
              <a:rPr lang="en-US" dirty="0" err="1">
                <a:solidFill>
                  <a:schemeClr val="bg1"/>
                </a:solidFill>
              </a:rPr>
              <a:t>Druck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 err="1">
                <a:solidFill>
                  <a:schemeClr val="bg1"/>
                </a:solidFill>
              </a:rPr>
              <a:t>Verbund</a:t>
            </a:r>
            <a:r>
              <a:rPr lang="en-US" dirty="0">
                <a:solidFill>
                  <a:schemeClr val="bg1"/>
                </a:solidFill>
              </a:rPr>
              <a:t> und PU </a:t>
            </a:r>
            <a:r>
              <a:rPr lang="en-US" dirty="0" err="1">
                <a:solidFill>
                  <a:schemeClr val="bg1"/>
                </a:solidFill>
              </a:rPr>
              <a:t>Schäume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 err="1">
                <a:solidFill>
                  <a:schemeClr val="bg1"/>
                </a:solidFill>
              </a:rPr>
              <a:t>Pressen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 err="1">
                <a:solidFill>
                  <a:schemeClr val="bg1"/>
                </a:solidFill>
              </a:rPr>
              <a:t>Stanzen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umformen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3873623462"/>
              </p:ext>
            </p:extLst>
          </p:nvPr>
        </p:nvGraphicFramePr>
        <p:xfrm>
          <a:off x="4737539" y="2286162"/>
          <a:ext cx="6901194" cy="422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9685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35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6" name="Picture 37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7" name="Oval 39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8" name="Picture 41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9" name="Picture 43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60" name="Rectangle 45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CD36F3-86D7-4FE0-B754-8B33D424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5" y="303493"/>
            <a:ext cx="4555382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4400" b="1" dirty="0">
                <a:solidFill>
                  <a:schemeClr val="tx1"/>
                </a:solidFill>
              </a:rPr>
              <a:t>Boro</a:t>
            </a:r>
            <a:br>
              <a:rPr lang="de-DE" sz="4400" b="1" dirty="0">
                <a:solidFill>
                  <a:schemeClr val="tx1"/>
                </a:solidFill>
              </a:rPr>
            </a:br>
            <a:r>
              <a:rPr lang="de-DE" sz="4400" b="1" dirty="0">
                <a:solidFill>
                  <a:schemeClr val="tx1"/>
                </a:solidFill>
              </a:rPr>
              <a:t>Loncarevic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49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EE9B790-E127-4E68-4238-5E239F5C4646}"/>
              </a:ext>
            </a:extLst>
          </p:cNvPr>
          <p:cNvSpPr txBox="1"/>
          <p:nvPr/>
        </p:nvSpPr>
        <p:spPr>
          <a:xfrm>
            <a:off x="7838954" y="751383"/>
            <a:ext cx="1951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Foto von i bin der Boro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472791-7A8B-E036-472B-7211287E4F27}"/>
              </a:ext>
            </a:extLst>
          </p:cNvPr>
          <p:cNvSpPr txBox="1"/>
          <p:nvPr/>
        </p:nvSpPr>
        <p:spPr>
          <a:xfrm>
            <a:off x="138471" y="2190753"/>
            <a:ext cx="455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K</a:t>
            </a:r>
            <a:r>
              <a:rPr lang="de-DE" dirty="0"/>
              <a:t>ey </a:t>
            </a:r>
            <a:r>
              <a:rPr lang="de-DE" sz="2800" b="1" dirty="0"/>
              <a:t>A</a:t>
            </a:r>
            <a:r>
              <a:rPr lang="de-DE" dirty="0"/>
              <a:t>ccount </a:t>
            </a:r>
            <a:r>
              <a:rPr lang="de-DE" sz="2800" b="1" dirty="0"/>
              <a:t>M</a:t>
            </a:r>
            <a:r>
              <a:rPr lang="de-DE" dirty="0"/>
              <a:t>anager </a:t>
            </a:r>
            <a:endParaRPr lang="de-DE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4644A8-AF5A-2B55-83A6-EA29007B5720}"/>
              </a:ext>
            </a:extLst>
          </p:cNvPr>
          <p:cNvSpPr txBox="1"/>
          <p:nvPr/>
        </p:nvSpPr>
        <p:spPr>
          <a:xfrm>
            <a:off x="104061" y="3376629"/>
            <a:ext cx="63798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dirty="0"/>
              <a:t>2022  Key Account Manager Protocon</a:t>
            </a:r>
            <a:endParaRPr lang="de-DE" b="1" dirty="0"/>
          </a:p>
          <a:p>
            <a:endParaRPr lang="de-DE" dirty="0"/>
          </a:p>
          <a:p>
            <a:r>
              <a:rPr lang="de-DE" dirty="0"/>
              <a:t>    2020    On-Site Manager Amazon</a:t>
            </a:r>
          </a:p>
          <a:p>
            <a:endParaRPr lang="de-DE" dirty="0"/>
          </a:p>
          <a:p>
            <a:r>
              <a:rPr lang="de-DE" dirty="0"/>
              <a:t>      2019    Versuchsteilesteuerer für BMW </a:t>
            </a:r>
          </a:p>
          <a:p>
            <a:endParaRPr lang="de-DE" dirty="0"/>
          </a:p>
          <a:p>
            <a:r>
              <a:rPr lang="de-DE" dirty="0"/>
              <a:t>        2015     Meister Zerspanungstechnik</a:t>
            </a:r>
          </a:p>
          <a:p>
            <a:endParaRPr lang="de-DE" dirty="0"/>
          </a:p>
          <a:p>
            <a:r>
              <a:rPr lang="de-DE" dirty="0"/>
              <a:t>          2013      Zerspanungsmechaniker </a:t>
            </a:r>
          </a:p>
          <a:p>
            <a:endParaRPr lang="de-DE" dirty="0"/>
          </a:p>
          <a:p>
            <a:r>
              <a:rPr lang="de-DE" dirty="0"/>
              <a:t>             </a:t>
            </a:r>
            <a:endParaRPr lang="de-DE" dirty="0">
              <a:solidFill>
                <a:srgbClr val="35629B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4541555-8337-FF3F-69DC-9D64808C8C0E}"/>
              </a:ext>
            </a:extLst>
          </p:cNvPr>
          <p:cNvSpPr txBox="1"/>
          <p:nvPr/>
        </p:nvSpPr>
        <p:spPr>
          <a:xfrm>
            <a:off x="8157695" y="4459993"/>
            <a:ext cx="2587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400" b="1" dirty="0"/>
          </a:p>
          <a:p>
            <a:r>
              <a:rPr lang="de-DE" sz="1400" b="1" dirty="0"/>
              <a:t>  BMW             Protocon</a:t>
            </a:r>
          </a:p>
        </p:txBody>
      </p:sp>
      <p:sp>
        <p:nvSpPr>
          <p:cNvPr id="16" name="Pfeil: nach links und rechts 15">
            <a:extLst>
              <a:ext uri="{FF2B5EF4-FFF2-40B4-BE49-F238E27FC236}">
                <a16:creationId xmlns:a16="http://schemas.microsoft.com/office/drawing/2014/main" id="{7823CC69-B2AE-316C-5B80-8C5B7458A7E4}"/>
              </a:ext>
            </a:extLst>
          </p:cNvPr>
          <p:cNvSpPr/>
          <p:nvPr/>
        </p:nvSpPr>
        <p:spPr>
          <a:xfrm>
            <a:off x="9000647" y="4783972"/>
            <a:ext cx="265062" cy="11529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A8BCBA-FAB0-F9A7-83D5-82F88A77F2D2}"/>
              </a:ext>
            </a:extLst>
          </p:cNvPr>
          <p:cNvSpPr txBox="1"/>
          <p:nvPr/>
        </p:nvSpPr>
        <p:spPr>
          <a:xfrm>
            <a:off x="7720765" y="4381842"/>
            <a:ext cx="2905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Arial Nova" panose="020B0504020202020204" pitchFamily="34" charset="0"/>
              </a:rPr>
              <a:t>Ihr Ansprechpartner von A-Z</a:t>
            </a:r>
          </a:p>
          <a:p>
            <a:pPr algn="ctr"/>
            <a:endParaRPr lang="de-DE" sz="16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2E557AC-4B9C-CDCD-7310-4C00F939D92E}"/>
              </a:ext>
            </a:extLst>
          </p:cNvPr>
          <p:cNvSpPr/>
          <p:nvPr/>
        </p:nvSpPr>
        <p:spPr>
          <a:xfrm>
            <a:off x="6872261" y="2991083"/>
            <a:ext cx="4602953" cy="3461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DD42EA-EEE0-4B77-3385-EA9C075F2AC4}"/>
              </a:ext>
            </a:extLst>
          </p:cNvPr>
          <p:cNvSpPr txBox="1"/>
          <p:nvPr/>
        </p:nvSpPr>
        <p:spPr>
          <a:xfrm>
            <a:off x="8646015" y="2724922"/>
            <a:ext cx="99437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Arial Nova" panose="020B0504020202020204" pitchFamily="34" charset="0"/>
              </a:rPr>
              <a:t>Einkauf &amp;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Arial Nova" panose="020B0504020202020204" pitchFamily="34" charset="0"/>
              </a:rPr>
              <a:t>Vertrieb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2B53AE7-019D-19D5-2960-E41BD132311B}"/>
              </a:ext>
            </a:extLst>
          </p:cNvPr>
          <p:cNvSpPr txBox="1"/>
          <p:nvPr/>
        </p:nvSpPr>
        <p:spPr>
          <a:xfrm>
            <a:off x="10529710" y="3547073"/>
            <a:ext cx="126583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de-DE" dirty="0"/>
              <a:t>Entwicklung/</a:t>
            </a:r>
          </a:p>
          <a:p>
            <a:r>
              <a:rPr lang="de-DE" dirty="0"/>
              <a:t>Konstruktion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F5F1D74-F2AE-210E-1792-67230E12C8CC}"/>
              </a:ext>
            </a:extLst>
          </p:cNvPr>
          <p:cNvSpPr txBox="1"/>
          <p:nvPr/>
        </p:nvSpPr>
        <p:spPr>
          <a:xfrm>
            <a:off x="10526831" y="5393145"/>
            <a:ext cx="113299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de-DE" dirty="0"/>
              <a:t>Produktion/</a:t>
            </a:r>
          </a:p>
          <a:p>
            <a:r>
              <a:rPr lang="de-DE" dirty="0"/>
              <a:t>Fertigung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5F36F2C-5284-386C-7579-8C93252DFBAE}"/>
              </a:ext>
            </a:extLst>
          </p:cNvPr>
          <p:cNvSpPr txBox="1"/>
          <p:nvPr/>
        </p:nvSpPr>
        <p:spPr>
          <a:xfrm>
            <a:off x="6764598" y="5393145"/>
            <a:ext cx="9014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de-DE" dirty="0"/>
              <a:t>Qualität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DF58E50-92C1-E0F1-2404-1A628AFEB930}"/>
              </a:ext>
            </a:extLst>
          </p:cNvPr>
          <p:cNvSpPr txBox="1"/>
          <p:nvPr/>
        </p:nvSpPr>
        <p:spPr>
          <a:xfrm>
            <a:off x="6875428" y="3569979"/>
            <a:ext cx="8058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de-DE" dirty="0"/>
              <a:t>Logistik</a:t>
            </a:r>
          </a:p>
        </p:txBody>
      </p:sp>
      <p:pic>
        <p:nvPicPr>
          <p:cNvPr id="20" name="Grafik 19" descr="Ein Bild, das Person, Mann, Wand, drinnen enthält.&#10;&#10;Automatisch generierte Beschreibung">
            <a:extLst>
              <a:ext uri="{FF2B5EF4-FFF2-40B4-BE49-F238E27FC236}">
                <a16:creationId xmlns:a16="http://schemas.microsoft.com/office/drawing/2014/main" id="{7D620EE4-AEAF-3074-D5C1-BF8A1086D6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987" y="112212"/>
            <a:ext cx="2067715" cy="207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07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8E541E-F46D-4823-8DB2-872BC4A72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DFA58F-DE6F-4232-907E-6B5DB371D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8DB971D8-C6E3-4485-8895-8ABD7A9AB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2835162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526474A-480D-4539-BBC4-C39D5B71B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0824"/>
            <a:ext cx="12191695" cy="1487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 5">
            <a:extLst>
              <a:ext uri="{FF2B5EF4-FFF2-40B4-BE49-F238E27FC236}">
                <a16:creationId xmlns:a16="http://schemas.microsoft.com/office/drawing/2014/main" id="{1BBBFF8E-A51B-4081-B134-B1E893A89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3136999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44CCD502-FBAE-9DCE-E15C-CDB84957492D}"/>
              </a:ext>
            </a:extLst>
          </p:cNvPr>
          <p:cNvSpPr txBox="1">
            <a:spLocks/>
          </p:cNvSpPr>
          <p:nvPr/>
        </p:nvSpPr>
        <p:spPr>
          <a:xfrm>
            <a:off x="2090533" y="2407919"/>
            <a:ext cx="9252154" cy="101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>
                <a:solidFill>
                  <a:srgbClr val="35629B"/>
                </a:solidFill>
                <a:ea typeface="+mj-lt"/>
                <a:cs typeface="+mj-lt"/>
              </a:rPr>
              <a:t>                      – </a:t>
            </a:r>
            <a:r>
              <a:rPr lang="en-US" sz="4400" b="1" dirty="0" err="1">
                <a:solidFill>
                  <a:srgbClr val="35629B"/>
                </a:solidFill>
              </a:rPr>
              <a:t>Jetzt</a:t>
            </a:r>
            <a:r>
              <a:rPr lang="en-US" sz="4400" b="1" dirty="0">
                <a:solidFill>
                  <a:srgbClr val="35629B"/>
                </a:solidFill>
              </a:rPr>
              <a:t> neu </a:t>
            </a:r>
            <a:r>
              <a:rPr lang="en-US" sz="4400" b="1" dirty="0" err="1">
                <a:solidFill>
                  <a:srgbClr val="35629B"/>
                </a:solidFill>
              </a:rPr>
              <a:t>im</a:t>
            </a:r>
            <a:r>
              <a:rPr lang="en-US" sz="4400" b="1" dirty="0">
                <a:solidFill>
                  <a:srgbClr val="35629B"/>
                </a:solidFill>
              </a:rPr>
              <a:t> </a:t>
            </a:r>
            <a:r>
              <a:rPr lang="en-US" sz="4400" b="1" dirty="0" err="1">
                <a:solidFill>
                  <a:srgbClr val="35629B"/>
                </a:solidFill>
              </a:rPr>
              <a:t>Sortiment</a:t>
            </a:r>
            <a:endParaRPr lang="en-US" dirty="0">
              <a:solidFill>
                <a:srgbClr val="35629B"/>
              </a:solidFill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19B58976-50D3-AC53-9EF5-0906CF1F3BBD}"/>
              </a:ext>
            </a:extLst>
          </p:cNvPr>
          <p:cNvSpPr txBox="1">
            <a:spLocks/>
          </p:cNvSpPr>
          <p:nvPr/>
        </p:nvSpPr>
        <p:spPr>
          <a:xfrm>
            <a:off x="302604" y="3834780"/>
            <a:ext cx="10219094" cy="3658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de-DE" sz="1800" dirty="0">
                <a:latin typeface="Calibri Light"/>
                <a:cs typeface="Times New Roman"/>
              </a:rPr>
              <a:t>Um sämtliche Ansprüche unserer Kunden erfüllen zu können erweitern wir ständig unser Sortiment. Seit kurzer Zeit bieten wir Ihnen auch folgende Dienste an: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de-DE" sz="1800" dirty="0">
                <a:latin typeface="Calibri Light"/>
                <a:cs typeface="Times New Roman"/>
              </a:rPr>
              <a:t>Aluminium Druckguss (Sandguss sowie Aluminium-Magnesium-Zink)</a:t>
            </a:r>
          </a:p>
          <a:p>
            <a:r>
              <a:rPr lang="de-DE" sz="1800" dirty="0">
                <a:latin typeface="Calibri Light"/>
                <a:cs typeface="Times New Roman"/>
              </a:rPr>
              <a:t> SLS/3D-Stereolithographie</a:t>
            </a:r>
          </a:p>
          <a:p>
            <a:r>
              <a:rPr lang="de-DE" sz="1800" dirty="0">
                <a:latin typeface="Calibri Light"/>
                <a:cs typeface="Times New Roman"/>
              </a:rPr>
              <a:t> Schwerkraftguss</a:t>
            </a:r>
          </a:p>
          <a:p>
            <a:endParaRPr lang="de-DE" sz="1800" dirty="0">
              <a:latin typeface="Calibri Light"/>
              <a:cs typeface="Times New Roman"/>
            </a:endParaRPr>
          </a:p>
          <a:p>
            <a:endParaRPr lang="de-DE" sz="1800" dirty="0">
              <a:latin typeface="Calibri Light"/>
              <a:cs typeface="Times New Roman"/>
            </a:endParaRPr>
          </a:p>
          <a:p>
            <a:endParaRPr lang="de-DE" sz="1800" dirty="0">
              <a:latin typeface="Calibri Light"/>
              <a:cs typeface="Times New Roman"/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Inhaltsplatzhalter 6" descr="C:\Users\Wolfi\Desktop\PC\logo.png">
            <a:extLst>
              <a:ext uri="{FF2B5EF4-FFF2-40B4-BE49-F238E27FC236}">
                <a16:creationId xmlns:a16="http://schemas.microsoft.com/office/drawing/2014/main" id="{D3A36013-9CB5-34A6-82A5-96E62543DE9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1206" y="1302822"/>
            <a:ext cx="7671716" cy="94574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95223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4CBFE88-7924-1B9E-0596-27C6F10D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…wir lieben Prototypen.</a:t>
            </a:r>
          </a:p>
        </p:txBody>
      </p:sp>
      <p:pic>
        <p:nvPicPr>
          <p:cNvPr id="11" name="Grafik 10" descr="Ein Bild, das drinnen, Boden, Möbel, zugemüllt enthält.&#10;&#10;Automatisch generierte Beschreibung">
            <a:extLst>
              <a:ext uri="{FF2B5EF4-FFF2-40B4-BE49-F238E27FC236}">
                <a16:creationId xmlns:a16="http://schemas.microsoft.com/office/drawing/2014/main" id="{C739E01B-4E9A-1ECD-11BF-0E66D1455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8" r="3" b="7237"/>
          <a:stretch/>
        </p:blipFill>
        <p:spPr>
          <a:xfrm>
            <a:off x="607848" y="609601"/>
            <a:ext cx="341980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Grafik 8" descr="Ein Bild, das Boden, drinnen, zugemüllt, Fräse enthält.&#10;&#10;Automatisch generierte Beschreibung">
            <a:extLst>
              <a:ext uri="{FF2B5EF4-FFF2-40B4-BE49-F238E27FC236}">
                <a16:creationId xmlns:a16="http://schemas.microsoft.com/office/drawing/2014/main" id="{19AA0D64-F4FC-2830-22A2-C8D6CE4ACD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5107" y="609601"/>
            <a:ext cx="341442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nhaltsplatzhalter 6" descr="C:\Users\Wolfi\Desktop\PC\logo.png">
            <a:extLst>
              <a:ext uri="{FF2B5EF4-FFF2-40B4-BE49-F238E27FC236}">
                <a16:creationId xmlns:a16="http://schemas.microsoft.com/office/drawing/2014/main" id="{0F1365AC-63EA-889A-F490-F1797DCEAF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93" y="127751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975091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CD36F3-86D7-4FE0-B754-8B33D424F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5609" y="1447800"/>
            <a:ext cx="6258690" cy="332958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100" dirty="0" err="1"/>
              <a:t>Spritzguss</a:t>
            </a:r>
            <a:r>
              <a:rPr lang="en-US" sz="6100" dirty="0"/>
              <a:t>  &amp;</a:t>
            </a:r>
            <a:br>
              <a:rPr lang="en-US" sz="6100" dirty="0"/>
            </a:br>
            <a:r>
              <a:rPr lang="en-US" sz="6100" dirty="0" err="1"/>
              <a:t>Zusammenbau</a:t>
            </a:r>
            <a:endParaRPr lang="en-US" sz="6100" dirty="0"/>
          </a:p>
        </p:txBody>
      </p:sp>
      <p:pic>
        <p:nvPicPr>
          <p:cNvPr id="14" name="Grafik 13" descr="Ein Bild, das Boden, drinnen enthält.&#10;&#10;Automatisch generierte Beschreibung">
            <a:extLst>
              <a:ext uri="{FF2B5EF4-FFF2-40B4-BE49-F238E27FC236}">
                <a16:creationId xmlns:a16="http://schemas.microsoft.com/office/drawing/2014/main" id="{9291AD5F-E171-5379-0950-DFE5014A75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87626"/>
            <a:ext cx="4634681" cy="3041374"/>
          </a:xfrm>
          <a:prstGeom prst="rect">
            <a:avLst/>
          </a:prstGeom>
        </p:spPr>
      </p:pic>
      <p:pic>
        <p:nvPicPr>
          <p:cNvPr id="23" name="Grafik 22" descr="Ein Bild, das drinnen, Regal enthält.&#10;&#10;Automatisch generierte Beschreibung">
            <a:extLst>
              <a:ext uri="{FF2B5EF4-FFF2-40B4-BE49-F238E27FC236}">
                <a16:creationId xmlns:a16="http://schemas.microsoft.com/office/drawing/2014/main" id="{80351B0D-B393-FA89-6C26-FB857457E7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222" y="3429000"/>
            <a:ext cx="4634681" cy="3185160"/>
          </a:xfrm>
          <a:prstGeom prst="rect">
            <a:avLst/>
          </a:prstGeom>
        </p:spPr>
      </p:pic>
      <p:pic>
        <p:nvPicPr>
          <p:cNvPr id="24" name="Inhaltsplatzhalter 6" descr="C:\Users\Wolfi\Desktop\PC\logo.png">
            <a:extLst>
              <a:ext uri="{FF2B5EF4-FFF2-40B4-BE49-F238E27FC236}">
                <a16:creationId xmlns:a16="http://schemas.microsoft.com/office/drawing/2014/main" id="{352256DD-C3E0-DA22-49B3-8A4BAC2299F3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113" y="106303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40006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CD36F3-86D7-4FE0-B754-8B33D424F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300" dirty="0" err="1"/>
              <a:t>Stanz</a:t>
            </a:r>
            <a:r>
              <a:rPr lang="en-US" sz="3300" dirty="0"/>
              <a:t>- &amp; </a:t>
            </a:r>
            <a:r>
              <a:rPr lang="en-US" sz="3300" dirty="0" err="1"/>
              <a:t>Umformtechnik</a:t>
            </a:r>
            <a:endParaRPr lang="en-US" sz="33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7034F80-AB1A-75D9-F842-62EED9216F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4" y="436880"/>
            <a:ext cx="7534275" cy="6103572"/>
          </a:xfrm>
          <a:prstGeom prst="rect">
            <a:avLst/>
          </a:prstGeom>
        </p:spPr>
      </p:pic>
      <p:pic>
        <p:nvPicPr>
          <p:cNvPr id="2" name="Inhaltsplatzhalter 6" descr="C:\Users\Wolfi\Desktop\PC\logo.png">
            <a:extLst>
              <a:ext uri="{FF2B5EF4-FFF2-40B4-BE49-F238E27FC236}">
                <a16:creationId xmlns:a16="http://schemas.microsoft.com/office/drawing/2014/main" id="{120A6A32-B672-F99E-5A09-B830559235EC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453"/>
            <a:ext cx="1988014" cy="28132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5173104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399</Words>
  <Application>Microsoft Office PowerPoint</Application>
  <PresentationFormat>Breitbild</PresentationFormat>
  <Paragraphs>91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Arial Nova</vt:lpstr>
      <vt:lpstr>Calibri Light</vt:lpstr>
      <vt:lpstr>Century Gothic</vt:lpstr>
      <vt:lpstr>Wingdings 3</vt:lpstr>
      <vt:lpstr>Ion</vt:lpstr>
      <vt:lpstr>…wir lieben Prototypen.</vt:lpstr>
      <vt:lpstr>Unternehmen</vt:lpstr>
      <vt:lpstr>Philosophie</vt:lpstr>
      <vt:lpstr>Unser Fertigungsprofil</vt:lpstr>
      <vt:lpstr>Boro Loncarevic</vt:lpstr>
      <vt:lpstr>PowerPoint-Präsentation</vt:lpstr>
      <vt:lpstr>…wir lieben Prototypen.</vt:lpstr>
      <vt:lpstr>Spritzguss  &amp; Zusammenbau</vt:lpstr>
      <vt:lpstr>Stanz- &amp; Umformtechnik</vt:lpstr>
      <vt:lpstr>Zusammenbau Endmontage</vt:lpstr>
      <vt:lpstr>Fertigungsbau</vt:lpstr>
      <vt:lpstr>Vakuumguss</vt:lpstr>
      <vt:lpstr>…wir lieben Prototypen.</vt:lpstr>
      <vt:lpstr>…wir lieben Prototypen.</vt:lpstr>
      <vt:lpstr>…wir lieben Prototypen.</vt:lpstr>
      <vt:lpstr>…wir lieben Prototypen.</vt:lpstr>
      <vt:lpstr>…wir lieben Prototypen.</vt:lpstr>
      <vt:lpstr>…wir lieben Prototypen.</vt:lpstr>
      <vt:lpstr>…wir lieben Prototypen.</vt:lpstr>
      <vt:lpstr>…wir lieben Prototypen.</vt:lpstr>
      <vt:lpstr>…wir lieben Prototypen.</vt:lpstr>
      <vt:lpstr>…wir lieben Prototypen.</vt:lpstr>
      <vt:lpstr>…wir lieben Prototypen.</vt:lpstr>
      <vt:lpstr>…wir lieben Prototypen.</vt:lpstr>
      <vt:lpstr>…wir lieben Prototypen.</vt:lpstr>
      <vt:lpstr>…wir lieben Prototypen.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 Treitzschke</dc:creator>
  <cp:lastModifiedBy>mario1</cp:lastModifiedBy>
  <cp:revision>305</cp:revision>
  <dcterms:created xsi:type="dcterms:W3CDTF">2012-07-30T21:06:50Z</dcterms:created>
  <dcterms:modified xsi:type="dcterms:W3CDTF">2023-01-25T11:16:30Z</dcterms:modified>
</cp:coreProperties>
</file>