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sldIdLst>
    <p:sldId id="271" r:id="rId2"/>
    <p:sldId id="274" r:id="rId3"/>
    <p:sldId id="275" r:id="rId4"/>
    <p:sldId id="289" r:id="rId5"/>
    <p:sldId id="290" r:id="rId6"/>
    <p:sldId id="295" r:id="rId7"/>
    <p:sldId id="297" r:id="rId8"/>
    <p:sldId id="305" r:id="rId9"/>
    <p:sldId id="306" r:id="rId10"/>
    <p:sldId id="307" r:id="rId11"/>
    <p:sldId id="294" r:id="rId12"/>
    <p:sldId id="282" r:id="rId13"/>
    <p:sldId id="303" r:id="rId14"/>
  </p:sldIdLst>
  <p:sldSz cx="9906000" cy="6858000" type="A4"/>
  <p:notesSz cx="6794500" cy="9931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29402"/>
    <a:srgbClr val="8C8C8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9" autoAdjust="0"/>
    <p:restoredTop sz="99822" autoAdjust="0"/>
  </p:normalViewPr>
  <p:slideViewPr>
    <p:cSldViewPr snapToGrid="0">
      <p:cViewPr>
        <p:scale>
          <a:sx n="70" d="100"/>
          <a:sy n="70" d="100"/>
        </p:scale>
        <p:origin x="-1218" y="-16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44538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EB99F68-0862-4FC1-AD0B-3F215E09B4F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35457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48100" y="9432925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 defTabSz="874713"/>
            <a:fld id="{4ED036AD-4F12-4E49-A0C1-11B7E493D51B}" type="slidenum">
              <a:rPr lang="tr-TR" sz="1300">
                <a:solidFill>
                  <a:srgbClr val="000000"/>
                </a:solidFill>
              </a:rPr>
              <a:pPr algn="r" defTabSz="874713"/>
              <a:t>1</a:t>
            </a:fld>
            <a:endParaRPr lang="tr-TR" sz="130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70512" cy="3719513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84750" cy="44704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2253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1F190B-AA05-4168-829C-5A3869A59530}" type="slidenum">
              <a:rPr lang="fr-FR" smtClean="0">
                <a:latin typeface="Arial" pitchFamily="34" charset="0"/>
              </a:rPr>
              <a:pPr/>
              <a:t>3</a:t>
            </a:fld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B1E9C0-4849-48BF-9F68-35687343EB15}" type="slidenum">
              <a:rPr lang="fr-FR" smtClean="0">
                <a:latin typeface="Arial" pitchFamily="34" charset="0"/>
              </a:rPr>
              <a:pPr/>
              <a:t>4</a:t>
            </a:fld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42950" y="2129939"/>
            <a:ext cx="8420100" cy="147051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85900" y="3886202"/>
            <a:ext cx="6934200" cy="175296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06C99-6F33-4AD6-A96E-17508D51963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8AA1A-E0FF-45DC-8364-EE97346E493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058029" y="1"/>
            <a:ext cx="2352675" cy="63282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" y="1"/>
            <a:ext cx="6837892" cy="63282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B707A-60AE-49F4-919E-A62093D8395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07664-27A7-47AE-8509-45D0A6C5C80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81933" y="4407147"/>
            <a:ext cx="8420100" cy="13617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81933" y="2906960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F9898-AE9C-4077-B7EE-EA82E17D0FA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0" y="435220"/>
            <a:ext cx="4595283" cy="5893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815417" y="435220"/>
            <a:ext cx="4595283" cy="5893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435DD-28CF-470C-98EE-D3428209EC3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95300" y="274760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95300" y="1535358"/>
            <a:ext cx="4377444" cy="6396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95300" y="2174997"/>
            <a:ext cx="4377444" cy="39510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5033261" y="1535358"/>
            <a:ext cx="4377442" cy="6396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033261" y="2174997"/>
            <a:ext cx="4377442" cy="39510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FE03B-627B-4A1B-BB65-8AC9D0FB8B4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1C182-1A73-40AC-9076-7573E28E44E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CB732-0868-4233-BF32-CD258D724E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95300" y="272564"/>
            <a:ext cx="3258433" cy="11627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872972" y="272564"/>
            <a:ext cx="5537728" cy="58534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95300" y="1435344"/>
            <a:ext cx="3258433" cy="46906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4D71F-41D8-41FC-8A14-879FBB63F8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42219" y="4800600"/>
            <a:ext cx="5943600" cy="5671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942219" y="613263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942219" y="5367704"/>
            <a:ext cx="5943600" cy="8044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1317B-CAEE-4ED1-B5A2-57753D871FD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8150" y="6619875"/>
            <a:ext cx="76993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6969A"/>
                </a:solidFill>
                <a:latin typeface="+mn-lt"/>
              </a:defRPr>
            </a:lvl1pPr>
          </a:lstStyle>
          <a:p>
            <a:pPr>
              <a:defRPr/>
            </a:pPr>
            <a:fld id="{A0CB43C2-478B-4BFD-873E-135DBDE8F6A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42" name="Line 18"/>
          <p:cNvSpPr>
            <a:spLocks noChangeShapeType="1"/>
          </p:cNvSpPr>
          <p:nvPr userDrawn="1"/>
        </p:nvSpPr>
        <p:spPr bwMode="auto">
          <a:xfrm>
            <a:off x="9520238" y="6629400"/>
            <a:ext cx="0" cy="149225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pic>
        <p:nvPicPr>
          <p:cNvPr id="1028" name="Picture 19" descr="voiturebis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6350" y="6357938"/>
            <a:ext cx="18494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WordArt 20"/>
          <p:cNvSpPr>
            <a:spLocks noChangeArrowheads="1" noChangeShapeType="1" noTextEdit="1"/>
          </p:cNvSpPr>
          <p:nvPr userDrawn="1"/>
        </p:nvSpPr>
        <p:spPr bwMode="auto">
          <a:xfrm rot="-5400000">
            <a:off x="7864475" y="4540250"/>
            <a:ext cx="3249613" cy="722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9525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EAEAEA"/>
                </a:solidFill>
                <a:latin typeface="Franklin Gothic Book"/>
              </a:rPr>
              <a:t>confidential</a:t>
            </a:r>
          </a:p>
        </p:txBody>
      </p:sp>
      <p:sp>
        <p:nvSpPr>
          <p:cNvPr id="1030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915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31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434975"/>
            <a:ext cx="94107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C8C8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C8C8C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C8C8C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C8C8C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C8C8C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8C8C8C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8C8C8C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8C8C8C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8C8C8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29402"/>
        </a:buClr>
        <a:buFont typeface="Tahoma" pitchFamily="34" charset="0"/>
        <a:buChar char="+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jpe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59564" y="3233738"/>
            <a:ext cx="3122611" cy="449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79979" tIns="39990" rIns="79979" bIns="39990">
            <a:spAutoFit/>
          </a:bodyPr>
          <a:lstStyle/>
          <a:p>
            <a:pPr algn="ctr" defTabSz="912305">
              <a:defRPr/>
            </a:pPr>
            <a:r>
              <a:rPr lang="tr-TR" sz="2400" i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General </a:t>
            </a:r>
            <a:r>
              <a:rPr lang="tr-TR" sz="2400" i="1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Presentation</a:t>
            </a:r>
            <a:endParaRPr lang="tr-TR" sz="2400" i="1" dirty="0">
              <a:solidFill>
                <a:schemeClr val="tx2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3" name="Picture 2" descr="D:\SULEYMAN_11\FIRMALAR\BM\BM&amp;INOVA\inova bilgileri\amblem\inova_amblem_rev01.jpg"/>
          <p:cNvPicPr>
            <a:picLocks noChangeAspect="1" noChangeArrowheads="1"/>
          </p:cNvPicPr>
          <p:nvPr/>
        </p:nvPicPr>
        <p:blipFill>
          <a:blip r:embed="rId3"/>
          <a:srcRect l="9164" t="34264" r="68414" b="32468"/>
          <a:stretch>
            <a:fillRect/>
          </a:stretch>
        </p:blipFill>
        <p:spPr bwMode="auto">
          <a:xfrm>
            <a:off x="808038" y="2944813"/>
            <a:ext cx="1062037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79663" y="3108775"/>
            <a:ext cx="2054225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tr-TR" sz="3600" b="1" i="1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inova</a:t>
            </a:r>
            <a:r>
              <a:rPr lang="tr-TR" sz="3600" b="1" i="1" dirty="0" err="1" smtClean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Plus</a:t>
            </a:r>
            <a:endParaRPr lang="tr-TR" sz="3600" b="1" i="1" dirty="0">
              <a:solidFill>
                <a:srgbClr val="CC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9136062" y="6540500"/>
            <a:ext cx="769938" cy="317500"/>
          </a:xfrm>
        </p:spPr>
        <p:txBody>
          <a:bodyPr/>
          <a:lstStyle/>
          <a:p>
            <a:pPr>
              <a:defRPr/>
            </a:pPr>
            <a:fld id="{D05CB732-0868-4233-BF32-CD258D724E4C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  <p:cxnSp>
        <p:nvCxnSpPr>
          <p:cNvPr id="10" name="Düz Bağlayıcı 4"/>
          <p:cNvCxnSpPr/>
          <p:nvPr/>
        </p:nvCxnSpPr>
        <p:spPr>
          <a:xfrm>
            <a:off x="573088" y="4425060"/>
            <a:ext cx="8947943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4"/>
          <p:cNvCxnSpPr/>
          <p:nvPr/>
        </p:nvCxnSpPr>
        <p:spPr>
          <a:xfrm>
            <a:off x="589008" y="2530260"/>
            <a:ext cx="8947943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82475" y="152401"/>
            <a:ext cx="9088437" cy="3999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  <a:miter lim="800000"/>
            <a:headEnd/>
            <a:tailEnd/>
          </a:ln>
        </p:spPr>
        <p:txBody>
          <a:bodyPr lIns="91280" tIns="45640" rIns="91280" bIns="45640">
            <a:spAutoFit/>
          </a:bodyPr>
          <a:lstStyle/>
          <a:p>
            <a:pPr marL="177487" indent="-177487" eaLnBrk="0" hangingPunct="0">
              <a:tabLst>
                <a:tab pos="266230" algn="l"/>
              </a:tabLst>
              <a:defRPr/>
            </a:pPr>
            <a:r>
              <a:rPr lang="tr-TR" sz="2000" i="1" dirty="0" smtClean="0">
                <a:solidFill>
                  <a:schemeClr val="bg1"/>
                </a:solidFill>
                <a:latin typeface="Calibri" pitchFamily="34" charset="0"/>
              </a:rPr>
              <a:t>Aviation </a:t>
            </a:r>
            <a:r>
              <a:rPr lang="tr-TR" sz="2000" i="1" dirty="0">
                <a:solidFill>
                  <a:schemeClr val="bg1"/>
                </a:solidFill>
                <a:latin typeface="Calibri" pitchFamily="34" charset="0"/>
              </a:rPr>
              <a:t>S</a:t>
            </a:r>
            <a:r>
              <a:rPr lang="tr-TR" sz="2000" i="1" dirty="0" smtClean="0">
                <a:solidFill>
                  <a:schemeClr val="bg1"/>
                </a:solidFill>
                <a:latin typeface="Calibri" pitchFamily="34" charset="0"/>
              </a:rPr>
              <a:t>eating </a:t>
            </a:r>
            <a:r>
              <a:rPr lang="tr-TR" sz="2000" i="1" dirty="0" err="1">
                <a:solidFill>
                  <a:schemeClr val="bg1"/>
                </a:solidFill>
                <a:latin typeface="Calibri" pitchFamily="34" charset="0"/>
              </a:rPr>
              <a:t>G</a:t>
            </a:r>
            <a:r>
              <a:rPr lang="tr-TR" sz="2000" i="1" dirty="0" err="1" smtClean="0">
                <a:solidFill>
                  <a:schemeClr val="bg1"/>
                </a:solidFill>
                <a:latin typeface="Calibri" pitchFamily="34" charset="0"/>
              </a:rPr>
              <a:t>roup</a:t>
            </a:r>
            <a:r>
              <a:rPr lang="tr-TR" sz="20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tr-TR" sz="2000" i="1" dirty="0" err="1" smtClean="0">
                <a:solidFill>
                  <a:schemeClr val="bg1"/>
                </a:solidFill>
                <a:latin typeface="Calibri" pitchFamily="34" charset="0"/>
              </a:rPr>
              <a:t>Design</a:t>
            </a:r>
            <a:r>
              <a:rPr lang="tr-TR" sz="2000" i="1" dirty="0" smtClean="0">
                <a:solidFill>
                  <a:schemeClr val="bg1"/>
                </a:solidFill>
                <a:latin typeface="Calibri" pitchFamily="34" charset="0"/>
              </a:rPr>
              <a:t>,</a:t>
            </a:r>
            <a:r>
              <a:rPr lang="tr-TR" sz="2000" i="1" dirty="0" err="1" smtClean="0">
                <a:solidFill>
                  <a:schemeClr val="bg1"/>
                </a:solidFill>
                <a:latin typeface="Calibri" pitchFamily="34" charset="0"/>
              </a:rPr>
              <a:t>Engineering</a:t>
            </a:r>
            <a:r>
              <a:rPr lang="tr-TR" sz="2000" i="1" dirty="0" smtClean="0">
                <a:solidFill>
                  <a:schemeClr val="bg1"/>
                </a:solidFill>
                <a:latin typeface="Calibri" pitchFamily="34" charset="0"/>
              </a:rPr>
              <a:t>&amp;</a:t>
            </a:r>
            <a:r>
              <a:rPr lang="tr-TR" sz="2000" i="1" dirty="0" err="1" smtClean="0">
                <a:solidFill>
                  <a:schemeClr val="bg1"/>
                </a:solidFill>
                <a:latin typeface="Calibri" pitchFamily="34" charset="0"/>
              </a:rPr>
              <a:t>Prototype</a:t>
            </a:r>
            <a:r>
              <a:rPr lang="tr-TR" sz="2000" b="1" i="1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endParaRPr lang="tr-TR" sz="20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9136062" y="6540500"/>
            <a:ext cx="769938" cy="317500"/>
          </a:xfrm>
        </p:spPr>
        <p:txBody>
          <a:bodyPr/>
          <a:lstStyle/>
          <a:p>
            <a:pPr>
              <a:defRPr/>
            </a:pPr>
            <a:fld id="{D05CB732-0868-4233-BF32-CD258D724E4C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grpSp>
        <p:nvGrpSpPr>
          <p:cNvPr id="2" name="13 Grup"/>
          <p:cNvGrpSpPr/>
          <p:nvPr/>
        </p:nvGrpSpPr>
        <p:grpSpPr>
          <a:xfrm>
            <a:off x="538222" y="809625"/>
            <a:ext cx="8586728" cy="5191125"/>
            <a:chOff x="1470745" y="1470581"/>
            <a:chExt cx="6714136" cy="4130480"/>
          </a:xfrm>
        </p:grpSpPr>
        <p:pic>
          <p:nvPicPr>
            <p:cNvPr id="1026" name="Picture 2" descr="D:\SULEYMAN_12\inovaPlus_\inovaPlus\inovaplus_sunum\katalog\TSIUCAK.2018.0014_2019 masa takvim2.jpg"/>
            <p:cNvPicPr>
              <a:picLocks noChangeAspect="1" noChangeArrowheads="1"/>
            </p:cNvPicPr>
            <p:nvPr/>
          </p:nvPicPr>
          <p:blipFill>
            <a:blip r:embed="rId2" cstate="print"/>
            <a:srcRect l="4220" t="6983" r="7627" b="15488"/>
            <a:stretch>
              <a:fillRect/>
            </a:stretch>
          </p:blipFill>
          <p:spPr bwMode="auto">
            <a:xfrm>
              <a:off x="1520717" y="1470581"/>
              <a:ext cx="6664164" cy="4130480"/>
            </a:xfrm>
            <a:prstGeom prst="rect">
              <a:avLst/>
            </a:prstGeom>
            <a:noFill/>
          </p:spPr>
        </p:pic>
        <p:pic>
          <p:nvPicPr>
            <p:cNvPr id="5" name="Picture 3" descr="D:\ARCHIVE\ARCHIVE_TSI\RENDER_PROJECT\3_EPIANKA_MILIGRAM\MILI_20180226\miligram_REAR.jpg"/>
            <p:cNvPicPr>
              <a:picLocks noChangeAspect="1" noChangeArrowheads="1"/>
            </p:cNvPicPr>
            <p:nvPr/>
          </p:nvPicPr>
          <p:blipFill>
            <a:blip r:embed="rId3" cstate="print"/>
            <a:srcRect l="14167" t="4861" r="21667" b="5729"/>
            <a:stretch>
              <a:fillRect/>
            </a:stretch>
          </p:blipFill>
          <p:spPr bwMode="auto">
            <a:xfrm>
              <a:off x="6515581" y="4343400"/>
              <a:ext cx="1503878" cy="1257300"/>
            </a:xfrm>
            <a:prstGeom prst="rect">
              <a:avLst/>
            </a:prstGeom>
            <a:noFill/>
          </p:spPr>
        </p:pic>
        <p:pic>
          <p:nvPicPr>
            <p:cNvPr id="12" name="Picture 2" descr="C:\Users\Dell\Downloads\business1.jpg"/>
            <p:cNvPicPr>
              <a:picLocks noChangeAspect="1" noChangeArrowheads="1"/>
            </p:cNvPicPr>
            <p:nvPr/>
          </p:nvPicPr>
          <p:blipFill>
            <a:blip r:embed="rId4" cstate="print"/>
            <a:srcRect l="23214" t="1172" r="18192" b="5078"/>
            <a:stretch>
              <a:fillRect/>
            </a:stretch>
          </p:blipFill>
          <p:spPr bwMode="auto">
            <a:xfrm>
              <a:off x="1470745" y="1476376"/>
              <a:ext cx="1354336" cy="1238250"/>
            </a:xfrm>
            <a:prstGeom prst="rect">
              <a:avLst/>
            </a:prstGeom>
            <a:noFill/>
          </p:spPr>
        </p:pic>
      </p:grpSp>
      <p:pic>
        <p:nvPicPr>
          <p:cNvPr id="1027" name="Picture 3" descr="D:\SULEYMAN_12\inovaPlus_\inovaPlus\inovaplus_sunum\katalog\TSIUCAK.2018.0014_2019 masa takvim2.jpg"/>
          <p:cNvPicPr>
            <a:picLocks noChangeAspect="1" noChangeArrowheads="1"/>
          </p:cNvPicPr>
          <p:nvPr/>
        </p:nvPicPr>
        <p:blipFill>
          <a:blip r:embed="rId5" cstate="print"/>
          <a:srcRect l="4893" t="7092" r="79357" b="74136"/>
          <a:stretch>
            <a:fillRect/>
          </a:stretch>
        </p:blipFill>
        <p:spPr bwMode="auto">
          <a:xfrm>
            <a:off x="371475" y="5381625"/>
            <a:ext cx="1190625" cy="1000125"/>
          </a:xfrm>
          <a:prstGeom prst="rect">
            <a:avLst/>
          </a:prstGeom>
          <a:noFill/>
        </p:spPr>
      </p:pic>
      <p:cxnSp>
        <p:nvCxnSpPr>
          <p:cNvPr id="10" name="Düz Bağlayıcı 26"/>
          <p:cNvCxnSpPr/>
          <p:nvPr/>
        </p:nvCxnSpPr>
        <p:spPr>
          <a:xfrm>
            <a:off x="573088" y="6540500"/>
            <a:ext cx="894794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6199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F:\JPEG\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90" r="4751"/>
          <a:stretch/>
        </p:blipFill>
        <p:spPr bwMode="auto">
          <a:xfrm>
            <a:off x="247650" y="883332"/>
            <a:ext cx="4044950" cy="292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JPEG\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22" b="5152"/>
          <a:stretch/>
        </p:blipFill>
        <p:spPr bwMode="auto">
          <a:xfrm>
            <a:off x="4210050" y="766493"/>
            <a:ext cx="5474727" cy="340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1706" y="152401"/>
            <a:ext cx="9088437" cy="3999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  <a:miter lim="800000"/>
            <a:headEnd/>
            <a:tailEnd/>
          </a:ln>
        </p:spPr>
        <p:txBody>
          <a:bodyPr lIns="91280" tIns="45640" rIns="91280" bIns="45640">
            <a:spAutoFit/>
          </a:bodyPr>
          <a:lstStyle/>
          <a:p>
            <a:pPr marL="177487" indent="-177487" eaLnBrk="0" hangingPunct="0">
              <a:tabLst>
                <a:tab pos="266230" algn="l"/>
              </a:tabLst>
              <a:defRPr/>
            </a:pPr>
            <a:r>
              <a:rPr lang="tr-TR" sz="2000" i="1" dirty="0">
                <a:solidFill>
                  <a:schemeClr val="bg1"/>
                </a:solidFill>
                <a:latin typeface="Calibri" pitchFamily="34" charset="0"/>
              </a:rPr>
              <a:t>Public </a:t>
            </a:r>
            <a:r>
              <a:rPr lang="tr-TR" sz="2000" i="1" dirty="0" smtClean="0">
                <a:solidFill>
                  <a:schemeClr val="bg1"/>
                </a:solidFill>
                <a:latin typeface="Calibri" pitchFamily="34" charset="0"/>
              </a:rPr>
              <a:t>Transportation Projects </a:t>
            </a:r>
            <a:endParaRPr lang="tr-TR" sz="20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9136062" y="6540500"/>
            <a:ext cx="769938" cy="317500"/>
          </a:xfrm>
        </p:spPr>
        <p:txBody>
          <a:bodyPr/>
          <a:lstStyle/>
          <a:p>
            <a:pPr>
              <a:defRPr/>
            </a:pPr>
            <a:fld id="{D05CB732-0868-4233-BF32-CD258D724E4C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pic>
        <p:nvPicPr>
          <p:cNvPr id="2052" name="Picture 4" descr="F:\JPEG\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95"/>
          <a:stretch/>
        </p:blipFill>
        <p:spPr bwMode="auto">
          <a:xfrm>
            <a:off x="539436" y="3828736"/>
            <a:ext cx="3966225" cy="255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:\JPEG\0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50" r="18277"/>
          <a:stretch/>
        </p:blipFill>
        <p:spPr bwMode="auto">
          <a:xfrm>
            <a:off x="4807413" y="3341928"/>
            <a:ext cx="3034838" cy="290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Bağlayıcı 26"/>
          <p:cNvCxnSpPr/>
          <p:nvPr/>
        </p:nvCxnSpPr>
        <p:spPr>
          <a:xfrm>
            <a:off x="573088" y="6540500"/>
            <a:ext cx="894794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8123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22342" t="22575" r="20702" b="13246"/>
          <a:stretch>
            <a:fillRect/>
          </a:stretch>
        </p:blipFill>
        <p:spPr bwMode="auto">
          <a:xfrm>
            <a:off x="819150" y="1065213"/>
            <a:ext cx="7410450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2588" y="330200"/>
            <a:ext cx="9088437" cy="40005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noFill/>
            <a:miter lim="800000"/>
            <a:headEnd/>
            <a:tailEnd/>
          </a:ln>
        </p:spPr>
        <p:txBody>
          <a:bodyPr lIns="91280" tIns="45640" rIns="91280" bIns="45640">
            <a:spAutoFit/>
          </a:bodyPr>
          <a:lstStyle/>
          <a:p>
            <a:pPr marL="177487" indent="-177487" eaLnBrk="0" hangingPunct="0">
              <a:tabLst>
                <a:tab pos="266230" algn="l"/>
              </a:tabLst>
              <a:defRPr/>
            </a:pPr>
            <a:r>
              <a:rPr lang="tr-TR" sz="20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n-US" sz="20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ain</a:t>
            </a:r>
            <a:r>
              <a:rPr lang="en-US" sz="20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strengths and advantages</a:t>
            </a:r>
            <a:endParaRPr lang="tr-TR" sz="20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86915" y="1061751"/>
            <a:ext cx="3548063" cy="338554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tr-TR" sz="1600" dirty="0" err="1" smtClean="0">
                <a:latin typeface="Calibri" pitchFamily="34" charset="0"/>
                <a:cs typeface="Calibri" pitchFamily="34" charset="0"/>
              </a:rPr>
              <a:t>Development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 smtClean="0">
                <a:latin typeface="Calibri" pitchFamily="34" charset="0"/>
                <a:cs typeface="Calibri" pitchFamily="34" charset="0"/>
              </a:rPr>
              <a:t>integration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 ;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462395" y="1473457"/>
            <a:ext cx="4856518" cy="1277273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tr-TR" sz="1400" dirty="0" smtClean="0">
                <a:latin typeface="Calibri" pitchFamily="34" charset="0"/>
                <a:cs typeface="Calibri" pitchFamily="34" charset="0"/>
              </a:rPr>
              <a:t>12 </a:t>
            </a:r>
            <a:r>
              <a:rPr lang="tr-TR" sz="1400" dirty="0" err="1" smtClean="0">
                <a:latin typeface="Calibri" pitchFamily="34" charset="0"/>
                <a:cs typeface="Calibri" pitchFamily="34" charset="0"/>
              </a:rPr>
              <a:t>Dedicated</a:t>
            </a:r>
            <a:r>
              <a:rPr lang="tr-TR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400" dirty="0" err="1" smtClean="0">
                <a:latin typeface="Calibri" pitchFamily="34" charset="0"/>
                <a:cs typeface="Calibri" pitchFamily="34" charset="0"/>
              </a:rPr>
              <a:t>Technical</a:t>
            </a:r>
            <a:r>
              <a:rPr lang="tr-TR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400" dirty="0" err="1" smtClean="0">
                <a:latin typeface="Calibri" pitchFamily="34" charset="0"/>
                <a:cs typeface="Calibri" pitchFamily="34" charset="0"/>
              </a:rPr>
              <a:t>Persons</a:t>
            </a:r>
            <a:r>
              <a:rPr lang="tr-TR" sz="1400" dirty="0" smtClean="0">
                <a:latin typeface="Calibri" pitchFamily="34" charset="0"/>
                <a:cs typeface="Calibri" pitchFamily="34" charset="0"/>
              </a:rPr>
              <a:t>.</a:t>
            </a:r>
            <a:endParaRPr lang="tr-TR" sz="1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tr-TR" sz="1400" dirty="0" smtClean="0">
                <a:latin typeface="Calibri" pitchFamily="34" charset="0"/>
                <a:cs typeface="Calibri" pitchFamily="34" charset="0"/>
              </a:rPr>
              <a:t>Integration of Cad,</a:t>
            </a:r>
            <a:r>
              <a:rPr lang="tr-TR" sz="1400" dirty="0" err="1" smtClean="0">
                <a:latin typeface="Calibri" pitchFamily="34" charset="0"/>
                <a:cs typeface="Calibri" pitchFamily="34" charset="0"/>
              </a:rPr>
              <a:t>Cae</a:t>
            </a:r>
            <a:r>
              <a:rPr lang="tr-TR" sz="1400" dirty="0" smtClean="0">
                <a:latin typeface="Calibri" pitchFamily="34" charset="0"/>
                <a:cs typeface="Calibri" pitchFamily="34" charset="0"/>
              </a:rPr>
              <a:t> ,RE </a:t>
            </a:r>
            <a:r>
              <a:rPr lang="tr-TR" sz="1400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tr-TR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400" dirty="0" err="1" smtClean="0">
                <a:latin typeface="Calibri" pitchFamily="34" charset="0"/>
                <a:cs typeface="Calibri" pitchFamily="34" charset="0"/>
              </a:rPr>
              <a:t>Prototype</a:t>
            </a:r>
            <a:endParaRPr lang="tr-TR" sz="1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tr-TR" sz="1400" dirty="0" err="1" smtClean="0">
                <a:latin typeface="Calibri" pitchFamily="34" charset="0"/>
                <a:cs typeface="Calibri" pitchFamily="34" charset="0"/>
              </a:rPr>
              <a:t>Design</a:t>
            </a:r>
            <a:r>
              <a:rPr lang="tr-TR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400" dirty="0" err="1" smtClean="0">
                <a:latin typeface="Calibri" pitchFamily="34" charset="0"/>
                <a:cs typeface="Calibri" pitchFamily="34" charset="0"/>
              </a:rPr>
              <a:t>led</a:t>
            </a:r>
            <a:r>
              <a:rPr lang="tr-TR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400" dirty="0" err="1" smtClean="0">
                <a:latin typeface="Calibri" pitchFamily="34" charset="0"/>
                <a:cs typeface="Calibri" pitchFamily="34" charset="0"/>
              </a:rPr>
              <a:t>by</a:t>
            </a:r>
            <a:r>
              <a:rPr lang="tr-TR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400" dirty="0" err="1" smtClean="0">
                <a:latin typeface="Calibri" pitchFamily="34" charset="0"/>
                <a:cs typeface="Calibri" pitchFamily="34" charset="0"/>
              </a:rPr>
              <a:t>functionality</a:t>
            </a:r>
            <a:endParaRPr lang="tr-TR" sz="1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tr-TR" sz="1400" dirty="0" err="1" smtClean="0">
                <a:latin typeface="Calibri" pitchFamily="34" charset="0"/>
                <a:cs typeface="Calibri" pitchFamily="34" charset="0"/>
              </a:rPr>
              <a:t>Strong</a:t>
            </a:r>
            <a:r>
              <a:rPr lang="tr-TR" sz="1400" dirty="0" smtClean="0">
                <a:latin typeface="Calibri" pitchFamily="34" charset="0"/>
                <a:cs typeface="Calibri" pitchFamily="34" charset="0"/>
              </a:rPr>
              <a:t> presence</a:t>
            </a:r>
            <a:endParaRPr lang="tr-T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9136062" y="6540500"/>
            <a:ext cx="769938" cy="317500"/>
          </a:xfrm>
        </p:spPr>
        <p:txBody>
          <a:bodyPr/>
          <a:lstStyle/>
          <a:p>
            <a:pPr>
              <a:defRPr/>
            </a:pPr>
            <a:fld id="{D05CB732-0868-4233-BF32-CD258D724E4C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cxnSp>
        <p:nvCxnSpPr>
          <p:cNvPr id="9" name="Düz Bağlayıcı 26"/>
          <p:cNvCxnSpPr/>
          <p:nvPr/>
        </p:nvCxnSpPr>
        <p:spPr>
          <a:xfrm>
            <a:off x="573088" y="6540500"/>
            <a:ext cx="894794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2588" y="330200"/>
            <a:ext cx="9088437" cy="40005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noFill/>
            <a:miter lim="800000"/>
            <a:headEnd/>
            <a:tailEnd/>
          </a:ln>
        </p:spPr>
        <p:txBody>
          <a:bodyPr lIns="91280" tIns="45640" rIns="91280" bIns="45640">
            <a:spAutoFit/>
          </a:bodyPr>
          <a:lstStyle/>
          <a:p>
            <a:pPr marL="177487" indent="-177487" eaLnBrk="0" hangingPunct="0">
              <a:tabLst>
                <a:tab pos="266230" algn="l"/>
              </a:tabLst>
              <a:defRPr/>
            </a:pPr>
            <a:r>
              <a:rPr lang="tr-TR" sz="20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References</a:t>
            </a:r>
            <a:endParaRPr lang="tr-TR" sz="20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9136062" y="6540500"/>
            <a:ext cx="769938" cy="317500"/>
          </a:xfrm>
        </p:spPr>
        <p:txBody>
          <a:bodyPr/>
          <a:lstStyle/>
          <a:p>
            <a:pPr>
              <a:defRPr/>
            </a:pPr>
            <a:fld id="{D05CB732-0868-4233-BF32-CD258D724E4C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pic>
        <p:nvPicPr>
          <p:cNvPr id="1026" name="Picture 2" descr="Quality Manage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910" y="5136994"/>
            <a:ext cx="2089785" cy="845866"/>
          </a:xfrm>
          <a:prstGeom prst="rect">
            <a:avLst/>
          </a:prstGeom>
          <a:noFill/>
        </p:spPr>
      </p:pic>
      <p:pic>
        <p:nvPicPr>
          <p:cNvPr id="1028" name="Picture 4" descr="Project Manage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0465" y="1254836"/>
            <a:ext cx="3969385" cy="735705"/>
          </a:xfrm>
          <a:prstGeom prst="rect">
            <a:avLst/>
          </a:prstGeom>
          <a:noFill/>
        </p:spPr>
      </p:pic>
      <p:pic>
        <p:nvPicPr>
          <p:cNvPr id="1030" name="Picture 6" descr="Quality Manage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815" y="2356486"/>
            <a:ext cx="3840755" cy="822008"/>
          </a:xfrm>
          <a:prstGeom prst="rect">
            <a:avLst/>
          </a:prstGeom>
          <a:noFill/>
        </p:spPr>
      </p:pic>
      <p:pic>
        <p:nvPicPr>
          <p:cNvPr id="1032" name="Picture 8" descr="Quality Manage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2061" y="5181601"/>
            <a:ext cx="1939139" cy="820800"/>
          </a:xfrm>
          <a:prstGeom prst="rect">
            <a:avLst/>
          </a:prstGeom>
          <a:noFill/>
        </p:spPr>
      </p:pic>
      <p:pic>
        <p:nvPicPr>
          <p:cNvPr id="1034" name="Picture 10" descr="Project Manageme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6935" y="3416935"/>
            <a:ext cx="2022760" cy="741680"/>
          </a:xfrm>
          <a:prstGeom prst="rect">
            <a:avLst/>
          </a:prstGeom>
          <a:noFill/>
        </p:spPr>
      </p:pic>
      <p:pic>
        <p:nvPicPr>
          <p:cNvPr id="1036" name="Picture 12" descr="Quality Managemen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3415" y="3390130"/>
            <a:ext cx="1459866" cy="822460"/>
          </a:xfrm>
          <a:prstGeom prst="rect">
            <a:avLst/>
          </a:prstGeom>
          <a:noFill/>
        </p:spPr>
      </p:pic>
      <p:pic>
        <p:nvPicPr>
          <p:cNvPr id="2" name="Picture 2" descr="F:\fiat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73561" y="3478213"/>
            <a:ext cx="2389419" cy="886142"/>
          </a:xfrm>
          <a:prstGeom prst="rect">
            <a:avLst/>
          </a:prstGeom>
          <a:noFill/>
        </p:spPr>
      </p:pic>
      <p:pic>
        <p:nvPicPr>
          <p:cNvPr id="1027" name="Picture 3" descr="F:\araymond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76935" y="1473200"/>
            <a:ext cx="2534921" cy="567340"/>
          </a:xfrm>
          <a:prstGeom prst="rect">
            <a:avLst/>
          </a:prstGeom>
          <a:noFill/>
        </p:spPr>
      </p:pic>
      <p:pic>
        <p:nvPicPr>
          <p:cNvPr id="3" name="Picture 4" descr="F:\tci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82565" y="2457450"/>
            <a:ext cx="3333750" cy="590550"/>
          </a:xfrm>
          <a:prstGeom prst="rect">
            <a:avLst/>
          </a:prstGeom>
          <a:noFill/>
        </p:spPr>
      </p:pic>
      <p:cxnSp>
        <p:nvCxnSpPr>
          <p:cNvPr id="13" name="Düz Bağlayıcı 26"/>
          <p:cNvCxnSpPr/>
          <p:nvPr/>
        </p:nvCxnSpPr>
        <p:spPr>
          <a:xfrm>
            <a:off x="573088" y="6540500"/>
            <a:ext cx="894794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Kurumsal Kimlik - TUSAS"/>
          <p:cNvPicPr>
            <a:picLocks noChangeAspect="1" noChangeArrowheads="1"/>
          </p:cNvPicPr>
          <p:nvPr/>
        </p:nvPicPr>
        <p:blipFill>
          <a:blip r:embed="rId11"/>
          <a:srcRect l="28699" t="27621" r="29072" b="27131"/>
          <a:stretch>
            <a:fillRect/>
          </a:stretch>
        </p:blipFill>
        <p:spPr bwMode="auto">
          <a:xfrm>
            <a:off x="6564573" y="4829270"/>
            <a:ext cx="2060812" cy="1230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2588" y="330200"/>
            <a:ext cx="9088437" cy="40005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noFill/>
            <a:miter lim="800000"/>
            <a:headEnd/>
            <a:tailEnd/>
          </a:ln>
        </p:spPr>
        <p:txBody>
          <a:bodyPr lIns="91280" tIns="45640" rIns="91280" bIns="45640">
            <a:spAutoFit/>
          </a:bodyPr>
          <a:lstStyle/>
          <a:p>
            <a:pPr marL="177487" indent="-177487" eaLnBrk="0" hangingPunct="0">
              <a:tabLst>
                <a:tab pos="266230" algn="l"/>
              </a:tabLst>
              <a:defRPr/>
            </a:pPr>
            <a:r>
              <a:rPr lang="tr-TR" sz="2000" i="1" dirty="0" err="1">
                <a:solidFill>
                  <a:schemeClr val="bg1"/>
                </a:solidFill>
                <a:latin typeface="Calibri" pitchFamily="34" charset="0"/>
              </a:rPr>
              <a:t>Contents</a:t>
            </a:r>
            <a:endParaRPr lang="tr-TR" sz="20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968375" y="1433159"/>
            <a:ext cx="5532178" cy="34163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400" i="1" dirty="0">
                <a:solidFill>
                  <a:schemeClr val="tx2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01_  general </a:t>
            </a:r>
            <a:r>
              <a:rPr lang="tr-TR" sz="2400" i="1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information</a:t>
            </a:r>
            <a:endParaRPr lang="tr-TR" sz="2400" i="1" dirty="0" smtClean="0">
              <a:solidFill>
                <a:schemeClr val="tx2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tr-TR" sz="2400" i="1" dirty="0">
              <a:solidFill>
                <a:schemeClr val="tx2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tr-TR" sz="2400" i="1" dirty="0">
                <a:solidFill>
                  <a:schemeClr val="tx2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02_ </a:t>
            </a:r>
            <a:r>
              <a:rPr lang="tr-TR" sz="2400" i="1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inovaPlus’s</a:t>
            </a:r>
            <a:r>
              <a:rPr lang="tr-TR" sz="2400" i="1" dirty="0">
                <a:solidFill>
                  <a:schemeClr val="tx2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400" i="1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services</a:t>
            </a:r>
            <a:endParaRPr lang="tr-TR" sz="2400" i="1" dirty="0" smtClean="0">
              <a:solidFill>
                <a:schemeClr val="tx2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tr-TR" sz="2400" i="1" dirty="0">
              <a:solidFill>
                <a:schemeClr val="tx2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2400" i="1" dirty="0">
                <a:solidFill>
                  <a:schemeClr val="tx2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03_ </a:t>
            </a:r>
            <a:r>
              <a:rPr lang="tr-TR" sz="2400" i="1" dirty="0">
                <a:solidFill>
                  <a:schemeClr val="tx2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2400" i="1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xamples</a:t>
            </a:r>
            <a:r>
              <a:rPr lang="en-US" sz="2400" i="1" dirty="0">
                <a:solidFill>
                  <a:schemeClr val="tx2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lang="en-US" sz="2400" i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projects</a:t>
            </a:r>
            <a:endParaRPr lang="tr-TR" sz="2400" i="1" dirty="0" smtClean="0">
              <a:solidFill>
                <a:schemeClr val="tx2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tr-TR" sz="2400" i="1" dirty="0">
              <a:solidFill>
                <a:schemeClr val="tx2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2400" i="1" dirty="0">
                <a:solidFill>
                  <a:schemeClr val="tx2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tr-TR" sz="2400" i="1" dirty="0">
                <a:solidFill>
                  <a:schemeClr val="tx2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400" i="1" dirty="0">
                <a:solidFill>
                  <a:schemeClr val="tx2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_ </a:t>
            </a:r>
            <a:r>
              <a:rPr lang="tr-TR" sz="2400" i="1" dirty="0">
                <a:solidFill>
                  <a:schemeClr val="tx2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n-US" sz="2400" i="1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ain</a:t>
            </a:r>
            <a:r>
              <a:rPr lang="en-US" sz="2400" i="1" dirty="0">
                <a:solidFill>
                  <a:schemeClr val="tx2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strengths and </a:t>
            </a:r>
            <a:r>
              <a:rPr lang="en-US" sz="2400" i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advantages</a:t>
            </a:r>
            <a:endParaRPr lang="tr-TR" sz="2400" i="1" dirty="0" smtClean="0">
              <a:solidFill>
                <a:schemeClr val="tx2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tr-TR" sz="2400" i="1" dirty="0">
              <a:solidFill>
                <a:schemeClr val="tx2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tr-TR" sz="2400" i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05_ </a:t>
            </a:r>
            <a:r>
              <a:rPr lang="tr-TR" sz="2400" i="1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refences</a:t>
            </a:r>
            <a:endParaRPr lang="en-US" sz="2400" i="1" dirty="0">
              <a:solidFill>
                <a:schemeClr val="tx2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9136062" y="6540500"/>
            <a:ext cx="769938" cy="317500"/>
          </a:xfrm>
        </p:spPr>
        <p:txBody>
          <a:bodyPr/>
          <a:lstStyle/>
          <a:p>
            <a:pPr>
              <a:defRPr/>
            </a:pPr>
            <a:fld id="{D05CB732-0868-4233-BF32-CD258D724E4C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cxnSp>
        <p:nvCxnSpPr>
          <p:cNvPr id="7" name="Düz Bağlayıcı 4"/>
          <p:cNvCxnSpPr/>
          <p:nvPr/>
        </p:nvCxnSpPr>
        <p:spPr>
          <a:xfrm>
            <a:off x="573088" y="6540500"/>
            <a:ext cx="894794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2588" y="330200"/>
            <a:ext cx="9088437" cy="40005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noFill/>
            <a:miter lim="800000"/>
            <a:headEnd/>
            <a:tailEnd/>
          </a:ln>
        </p:spPr>
        <p:txBody>
          <a:bodyPr lIns="91280" tIns="45640" rIns="91280" bIns="45640">
            <a:spAutoFit/>
          </a:bodyPr>
          <a:lstStyle/>
          <a:p>
            <a:pPr marL="177487" indent="-177487" eaLnBrk="0" hangingPunct="0">
              <a:tabLst>
                <a:tab pos="266230" algn="l"/>
              </a:tabLst>
              <a:defRPr/>
            </a:pPr>
            <a:r>
              <a:rPr lang="tr-TR" sz="20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General </a:t>
            </a:r>
            <a:r>
              <a:rPr lang="tr-TR" sz="2000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information</a:t>
            </a:r>
            <a:endParaRPr lang="tr-TR" sz="20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00" name="8 Dikdörtgen"/>
          <p:cNvSpPr>
            <a:spLocks noChangeArrowheads="1"/>
          </p:cNvSpPr>
          <p:nvPr/>
        </p:nvSpPr>
        <p:spPr bwMode="auto">
          <a:xfrm>
            <a:off x="573088" y="914400"/>
            <a:ext cx="41084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tr-TR" sz="1600" b="1" i="1" dirty="0">
                <a:latin typeface="Calibri" pitchFamily="34" charset="0"/>
                <a:cs typeface="Calibri" pitchFamily="34" charset="0"/>
              </a:rPr>
              <a:t>inova</a:t>
            </a:r>
            <a:r>
              <a:rPr lang="tr-TR" sz="16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Plus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is an engineering partner to the</a:t>
            </a:r>
          </a:p>
          <a:p>
            <a:pPr algn="just"/>
            <a:r>
              <a:rPr lang="en-US" sz="1600" dirty="0">
                <a:latin typeface="Calibri" pitchFamily="34" charset="0"/>
                <a:cs typeface="Calibri" pitchFamily="34" charset="0"/>
              </a:rPr>
              <a:t>automotive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tr-TR" sz="1600" dirty="0" err="1" smtClean="0">
                <a:latin typeface="Calibri" pitchFamily="34" charset="0"/>
                <a:cs typeface="Calibri" pitchFamily="34" charset="0"/>
              </a:rPr>
              <a:t>aviation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 ,</a:t>
            </a:r>
            <a:r>
              <a:rPr lang="tr-TR" sz="1600" dirty="0" err="1" smtClean="0">
                <a:latin typeface="Calibri" pitchFamily="34" charset="0"/>
                <a:cs typeface="Calibri" pitchFamily="34" charset="0"/>
              </a:rPr>
              <a:t>defence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 R&amp;D 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industry providing complete solutions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for product development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projects </a:t>
            </a:r>
          </a:p>
          <a:p>
            <a:endParaRPr lang="tr-TR" sz="1600" b="1" dirty="0">
              <a:latin typeface="Calibri" pitchFamily="34" charset="0"/>
              <a:cs typeface="Calibri" pitchFamily="34" charset="0"/>
            </a:endParaRPr>
          </a:p>
          <a:p>
            <a:r>
              <a:rPr lang="tr-TR" sz="1600" b="1" dirty="0" err="1">
                <a:latin typeface="Calibri" pitchFamily="34" charset="0"/>
                <a:cs typeface="Calibri" pitchFamily="34" charset="0"/>
              </a:rPr>
              <a:t>Our</a:t>
            </a:r>
            <a:r>
              <a:rPr lang="tr-TR" sz="1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b="1" dirty="0" err="1">
                <a:latin typeface="Calibri" pitchFamily="34" charset="0"/>
                <a:cs typeface="Calibri" pitchFamily="34" charset="0"/>
              </a:rPr>
              <a:t>assets</a:t>
            </a:r>
            <a:r>
              <a:rPr lang="tr-TR" sz="1600" b="1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just"/>
            <a:r>
              <a:rPr lang="en-US" sz="1600" dirty="0">
                <a:latin typeface="Calibri" pitchFamily="34" charset="0"/>
                <a:cs typeface="Calibri" pitchFamily="34" charset="0"/>
              </a:rPr>
              <a:t>A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team of skilled and experienced engineers and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technical experts specializing in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project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management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 ,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profession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 of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CAD/CAE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tools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also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know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-how of 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engineering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plastics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,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compozite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materials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,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prototype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making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 smtClean="0">
                <a:latin typeface="Calibri" pitchFamily="34" charset="0"/>
                <a:cs typeface="Calibri" pitchFamily="34" charset="0"/>
              </a:rPr>
              <a:t>techniques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and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moulding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feasibility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 cstate="print"/>
          <a:srcRect l="31258" t="20335" r="16086" b="14552"/>
          <a:stretch>
            <a:fillRect/>
          </a:stretch>
        </p:blipFill>
        <p:spPr bwMode="auto">
          <a:xfrm>
            <a:off x="2372861" y="4181245"/>
            <a:ext cx="1921161" cy="111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2" name="35 Grup"/>
          <p:cNvGrpSpPr>
            <a:grpSpLocks/>
          </p:cNvGrpSpPr>
          <p:nvPr/>
        </p:nvGrpSpPr>
        <p:grpSpPr bwMode="auto">
          <a:xfrm>
            <a:off x="5264795" y="1213844"/>
            <a:ext cx="3381051" cy="3291415"/>
            <a:chOff x="5634225" y="1243525"/>
            <a:chExt cx="3381447" cy="3291770"/>
          </a:xfrm>
        </p:grpSpPr>
        <p:sp>
          <p:nvSpPr>
            <p:cNvPr id="20" name="19 Oval"/>
            <p:cNvSpPr/>
            <p:nvPr/>
          </p:nvSpPr>
          <p:spPr bwMode="auto">
            <a:xfrm>
              <a:off x="5704441" y="1243525"/>
              <a:ext cx="1160598" cy="1110501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24" name="23 Oval"/>
            <p:cNvSpPr/>
            <p:nvPr/>
          </p:nvSpPr>
          <p:spPr>
            <a:xfrm>
              <a:off x="6728139" y="2287004"/>
              <a:ext cx="1282849" cy="1233377"/>
            </a:xfrm>
            <a:prstGeom prst="ellipse">
              <a:avLst/>
            </a:prstGeom>
            <a:solidFill>
              <a:srgbClr val="F294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4106" name="24 Metin kutusu"/>
            <p:cNvSpPr txBox="1">
              <a:spLocks noChangeArrowheads="1"/>
            </p:cNvSpPr>
            <p:nvPr/>
          </p:nvSpPr>
          <p:spPr bwMode="auto">
            <a:xfrm>
              <a:off x="6878469" y="2552129"/>
              <a:ext cx="941697" cy="769525"/>
            </a:xfrm>
            <a:prstGeom prst="rect">
              <a:avLst/>
            </a:prstGeom>
            <a:solidFill>
              <a:srgbClr val="F2940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tr-TR" sz="1100" b="1" i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Complete </a:t>
              </a:r>
              <a:r>
                <a:rPr lang="tr-TR" sz="1100" b="1" i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solutions</a:t>
              </a:r>
              <a:r>
                <a:rPr lang="tr-TR" sz="1100" b="1" i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tr-TR" sz="1100" b="1" i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for</a:t>
              </a:r>
              <a:r>
                <a:rPr lang="tr-TR" sz="1100" b="1" i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tr-TR" sz="1100" b="1" i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R&amp;D Activity  </a:t>
              </a:r>
              <a:r>
                <a:rPr lang="tr-TR" sz="1100" b="1" i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sector</a:t>
              </a:r>
              <a:endParaRPr lang="tr-TR" sz="11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25 Aşağı Ok"/>
            <p:cNvSpPr/>
            <p:nvPr/>
          </p:nvSpPr>
          <p:spPr>
            <a:xfrm rot="19117368">
              <a:off x="6700972" y="2243661"/>
              <a:ext cx="204811" cy="231800"/>
            </a:xfrm>
            <a:prstGeom prst="downArrow">
              <a:avLst/>
            </a:prstGeom>
            <a:solidFill>
              <a:schemeClr val="bg1"/>
            </a:solidFill>
            <a:ln w="19050">
              <a:solidFill>
                <a:srgbClr val="F294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28" name="27 Oval"/>
            <p:cNvSpPr/>
            <p:nvPr/>
          </p:nvSpPr>
          <p:spPr>
            <a:xfrm>
              <a:off x="7855074" y="3412811"/>
              <a:ext cx="1160598" cy="1122484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4109" name="28 Metin kutusu"/>
            <p:cNvSpPr txBox="1">
              <a:spLocks noChangeArrowheads="1"/>
            </p:cNvSpPr>
            <p:nvPr/>
          </p:nvSpPr>
          <p:spPr bwMode="auto">
            <a:xfrm>
              <a:off x="5802623" y="1400499"/>
              <a:ext cx="964234" cy="76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tr-TR" sz="1100" b="1" i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CAE </a:t>
              </a:r>
              <a:r>
                <a:rPr lang="tr-TR" sz="1100" b="1" i="1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Cfd</a:t>
              </a:r>
              <a:r>
                <a:rPr lang="tr-TR" sz="1100" b="1" i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,</a:t>
              </a:r>
              <a:r>
                <a:rPr lang="tr-TR" sz="1100" b="1" i="1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Thermal</a:t>
              </a:r>
              <a:r>
                <a:rPr lang="tr-TR" sz="1100" b="1" i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,</a:t>
              </a:r>
              <a:r>
                <a:rPr lang="tr-TR" sz="1100" b="1" i="1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Structural</a:t>
              </a:r>
              <a:r>
                <a:rPr lang="tr-TR" sz="1100" b="1" i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tr-TR" sz="1100" b="1" i="1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Analysis</a:t>
              </a:r>
              <a:endParaRPr lang="tr-TR" sz="11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4111" name="31 Grup"/>
            <p:cNvGrpSpPr>
              <a:grpSpLocks/>
            </p:cNvGrpSpPr>
            <p:nvPr/>
          </p:nvGrpSpPr>
          <p:grpSpPr bwMode="auto">
            <a:xfrm>
              <a:off x="5634225" y="3392058"/>
              <a:ext cx="1160597" cy="1112397"/>
              <a:chOff x="7547212" y="1463003"/>
              <a:chExt cx="1160597" cy="1112397"/>
            </a:xfrm>
          </p:grpSpPr>
          <p:sp>
            <p:nvSpPr>
              <p:cNvPr id="33" name="32 Oval"/>
              <p:cNvSpPr/>
              <p:nvPr/>
            </p:nvSpPr>
            <p:spPr>
              <a:xfrm>
                <a:off x="7547212" y="1463003"/>
                <a:ext cx="1160597" cy="1112397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r-TR"/>
              </a:p>
            </p:txBody>
          </p:sp>
          <p:sp>
            <p:nvSpPr>
              <p:cNvPr id="4114" name="33 Metin kutusu"/>
              <p:cNvSpPr txBox="1">
                <a:spLocks noChangeArrowheads="1"/>
              </p:cNvSpPr>
              <p:nvPr/>
            </p:nvSpPr>
            <p:spPr bwMode="auto">
              <a:xfrm>
                <a:off x="7599215" y="1650320"/>
                <a:ext cx="1009933" cy="7695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tr-TR" sz="1100" b="1" i="1" dirty="0" err="1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Reverse</a:t>
                </a:r>
                <a:r>
                  <a:rPr lang="tr-TR" sz="1100" b="1" i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tr-TR" sz="1100" b="1" i="1" dirty="0" err="1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Eng</a:t>
                </a:r>
                <a:r>
                  <a:rPr lang="tr-TR" sz="1100" b="1" i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. &amp; GD&amp;T </a:t>
                </a:r>
                <a:r>
                  <a:rPr lang="tr-TR" sz="1100" b="1" i="1" dirty="0" err="1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inspection</a:t>
                </a:r>
                <a:r>
                  <a:rPr lang="tr-TR" sz="1100" b="1" i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tr-TR" sz="1100" b="1" i="1" dirty="0" err="1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Assets</a:t>
                </a:r>
                <a:endParaRPr lang="tr-TR" sz="1100" b="1" i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35" name="34 Aşağı Ok"/>
            <p:cNvSpPr/>
            <p:nvPr/>
          </p:nvSpPr>
          <p:spPr>
            <a:xfrm>
              <a:off x="6628733" y="3307254"/>
              <a:ext cx="204716" cy="232012"/>
            </a:xfrm>
            <a:prstGeom prst="downArrow">
              <a:avLst/>
            </a:prstGeom>
            <a:solidFill>
              <a:schemeClr val="bg1"/>
            </a:solidFill>
            <a:ln w="19050">
              <a:solidFill>
                <a:srgbClr val="F29402"/>
              </a:solidFill>
            </a:ln>
            <a:scene3d>
              <a:camera prst="orthographicFront">
                <a:rot lat="0" lon="0" rev="7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</p:grpSp>
      <p:sp>
        <p:nvSpPr>
          <p:cNvPr id="4103" name="36 Dikdörtgen"/>
          <p:cNvSpPr>
            <a:spLocks noChangeArrowheads="1"/>
          </p:cNvSpPr>
          <p:nvPr/>
        </p:nvSpPr>
        <p:spPr bwMode="auto">
          <a:xfrm>
            <a:off x="4458340" y="4968896"/>
            <a:ext cx="5003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tr-TR" sz="1600" dirty="0" smtClean="0">
                <a:latin typeface="Calibri" pitchFamily="34" charset="0"/>
                <a:cs typeface="Calibri" pitchFamily="34" charset="0"/>
              </a:rPr>
              <a:t>As </a:t>
            </a:r>
            <a:r>
              <a:rPr lang="tr-TR" sz="1600" dirty="0" err="1" smtClean="0">
                <a:latin typeface="Calibri" pitchFamily="34" charset="0"/>
                <a:cs typeface="Calibri" pitchFamily="34" charset="0"/>
              </a:rPr>
              <a:t>İnovaPlus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 smtClean="0">
                <a:latin typeface="Calibri" pitchFamily="34" charset="0"/>
                <a:cs typeface="Calibri" pitchFamily="34" charset="0"/>
              </a:rPr>
              <a:t>Engineering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 Ltd. ,</a:t>
            </a:r>
            <a:r>
              <a:rPr lang="tr-TR" sz="1600" dirty="0" err="1" smtClean="0">
                <a:latin typeface="Calibri" pitchFamily="34" charset="0"/>
                <a:cs typeface="Calibri" pitchFamily="34" charset="0"/>
              </a:rPr>
              <a:t>we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 smtClean="0">
                <a:latin typeface="Calibri" pitchFamily="34" charset="0"/>
                <a:cs typeface="Calibri" pitchFamily="34" charset="0"/>
              </a:rPr>
              <a:t>have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 smtClean="0">
                <a:latin typeface="Calibri" pitchFamily="34" charset="0"/>
                <a:cs typeface="Calibri" pitchFamily="34" charset="0"/>
              </a:rPr>
              <a:t>two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 smtClean="0">
                <a:latin typeface="Calibri" pitchFamily="34" charset="0"/>
                <a:cs typeface="Calibri" pitchFamily="34" charset="0"/>
              </a:rPr>
              <a:t>facilities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tr-TR" sz="1600" dirty="0" err="1" smtClean="0">
                <a:latin typeface="Calibri" pitchFamily="34" charset="0"/>
                <a:cs typeface="Calibri" pitchFamily="34" charset="0"/>
              </a:rPr>
              <a:t>Tubitak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 smtClean="0">
                <a:latin typeface="Calibri" pitchFamily="34" charset="0"/>
                <a:cs typeface="Calibri" pitchFamily="34" charset="0"/>
              </a:rPr>
              <a:t>Martek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Technology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Zone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 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41480, Gebze - Kocaeli / </a:t>
            </a:r>
            <a:r>
              <a:rPr lang="tr-TR" sz="1600" dirty="0" err="1" smtClean="0">
                <a:latin typeface="Calibri" pitchFamily="34" charset="0"/>
                <a:cs typeface="Calibri" pitchFamily="34" charset="0"/>
              </a:rPr>
              <a:t>Turkey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tr-TR" sz="1600" dirty="0" err="1" smtClean="0">
                <a:latin typeface="Calibri" pitchFamily="34" charset="0"/>
                <a:cs typeface="Calibri" pitchFamily="34" charset="0"/>
              </a:rPr>
              <a:t>Sirius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 smtClean="0">
                <a:latin typeface="Calibri" pitchFamily="34" charset="0"/>
                <a:cs typeface="Calibri" pitchFamily="34" charset="0"/>
              </a:rPr>
              <a:t>Facility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 smtClean="0">
                <a:latin typeface="Calibri" pitchFamily="34" charset="0"/>
                <a:cs typeface="Calibri" pitchFamily="34" charset="0"/>
              </a:rPr>
              <a:t>Gmbh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 63073 </a:t>
            </a:r>
            <a:r>
              <a:rPr lang="tr-TR" sz="1600" dirty="0" err="1" smtClean="0">
                <a:latin typeface="Calibri" pitchFamily="34" charset="0"/>
                <a:cs typeface="Calibri" pitchFamily="34" charset="0"/>
              </a:rPr>
              <a:t>Offenbach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 am Main –Frankfurt / Germany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20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9136062" y="6540500"/>
            <a:ext cx="769938" cy="317500"/>
          </a:xfrm>
        </p:spPr>
        <p:txBody>
          <a:bodyPr/>
          <a:lstStyle/>
          <a:p>
            <a:pPr>
              <a:defRPr/>
            </a:pPr>
            <a:fld id="{D05CB732-0868-4233-BF32-CD258D724E4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cxnSp>
        <p:nvCxnSpPr>
          <p:cNvPr id="5" name="Düz Bağlayıcı 4"/>
          <p:cNvCxnSpPr>
            <a:endCxn id="21" idx="0"/>
          </p:cNvCxnSpPr>
          <p:nvPr/>
        </p:nvCxnSpPr>
        <p:spPr>
          <a:xfrm>
            <a:off x="573088" y="6540500"/>
            <a:ext cx="894794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7 Oval"/>
          <p:cNvSpPr/>
          <p:nvPr/>
        </p:nvSpPr>
        <p:spPr bwMode="auto">
          <a:xfrm>
            <a:off x="7432922" y="1123445"/>
            <a:ext cx="1160463" cy="113241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7" name="20 Metin kutusu"/>
          <p:cNvSpPr txBox="1">
            <a:spLocks noChangeArrowheads="1"/>
          </p:cNvSpPr>
          <p:nvPr/>
        </p:nvSpPr>
        <p:spPr bwMode="auto">
          <a:xfrm>
            <a:off x="7514530" y="1376755"/>
            <a:ext cx="100981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100" b="1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Experience</a:t>
            </a:r>
            <a:r>
              <a:rPr lang="tr-TR" sz="11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tr-TR" sz="1100" b="1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Design</a:t>
            </a:r>
            <a:r>
              <a:rPr lang="tr-TR" sz="11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&amp; </a:t>
            </a:r>
            <a:r>
              <a:rPr lang="tr-TR" sz="1100" b="1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Eng</a:t>
            </a:r>
            <a:r>
              <a:rPr lang="tr-TR" sz="11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. </a:t>
            </a:r>
            <a:r>
              <a:rPr lang="tr-TR" sz="1100" b="1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projects</a:t>
            </a:r>
            <a:endParaRPr lang="tr-TR" sz="1100" b="1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25 Aşağı Ok"/>
          <p:cNvSpPr/>
          <p:nvPr/>
        </p:nvSpPr>
        <p:spPr bwMode="auto">
          <a:xfrm rot="2108504">
            <a:off x="7442251" y="2176447"/>
            <a:ext cx="204787" cy="231775"/>
          </a:xfrm>
          <a:prstGeom prst="downArrow">
            <a:avLst/>
          </a:prstGeom>
          <a:solidFill>
            <a:schemeClr val="bg1"/>
          </a:solidFill>
          <a:ln w="19050">
            <a:solidFill>
              <a:srgbClr val="F29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31" name="25 Aşağı Ok"/>
          <p:cNvSpPr/>
          <p:nvPr/>
        </p:nvSpPr>
        <p:spPr bwMode="auto">
          <a:xfrm rot="8322859">
            <a:off x="7458497" y="3288047"/>
            <a:ext cx="204787" cy="231775"/>
          </a:xfrm>
          <a:prstGeom prst="downArrow">
            <a:avLst/>
          </a:prstGeom>
          <a:solidFill>
            <a:schemeClr val="bg1"/>
          </a:solidFill>
          <a:ln w="19050">
            <a:solidFill>
              <a:srgbClr val="F29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32" name="33 Metin kutusu"/>
          <p:cNvSpPr txBox="1">
            <a:spLocks noChangeArrowheads="1"/>
          </p:cNvSpPr>
          <p:nvPr/>
        </p:nvSpPr>
        <p:spPr bwMode="auto">
          <a:xfrm>
            <a:off x="7559666" y="3605013"/>
            <a:ext cx="100981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100" b="1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Rapid</a:t>
            </a:r>
            <a:r>
              <a:rPr lang="tr-TR" sz="11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100" b="1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Prototype</a:t>
            </a:r>
            <a:r>
              <a:rPr lang="tr-TR" sz="11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100" b="1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Techniques</a:t>
            </a:r>
            <a:endParaRPr lang="tr-TR" sz="1100" b="1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34257" y="4463171"/>
            <a:ext cx="2292812" cy="171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1765" y="5333005"/>
            <a:ext cx="1922257" cy="113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2588" y="330200"/>
            <a:ext cx="9088437" cy="40005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noFill/>
            <a:miter lim="800000"/>
            <a:headEnd/>
            <a:tailEnd/>
          </a:ln>
        </p:spPr>
        <p:txBody>
          <a:bodyPr lIns="91280" tIns="45640" rIns="91280" bIns="45640">
            <a:spAutoFit/>
          </a:bodyPr>
          <a:lstStyle/>
          <a:p>
            <a:pPr marL="177487" indent="-177487" eaLnBrk="0" hangingPunct="0">
              <a:tabLst>
                <a:tab pos="266230" algn="l"/>
              </a:tabLst>
              <a:defRPr/>
            </a:pPr>
            <a:r>
              <a:rPr lang="tr-TR" sz="20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Services</a:t>
            </a:r>
            <a:r>
              <a:rPr lang="tr-TR" sz="20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tr-TR" sz="20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Product</a:t>
            </a:r>
            <a:r>
              <a:rPr lang="tr-TR" sz="20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Development</a:t>
            </a:r>
            <a:r>
              <a:rPr lang="tr-TR" sz="20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System</a:t>
            </a:r>
            <a:r>
              <a:rPr lang="tr-TR" sz="20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tr-TR" sz="20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" name="24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9136062" y="6540500"/>
            <a:ext cx="769938" cy="317500"/>
          </a:xfrm>
        </p:spPr>
        <p:txBody>
          <a:bodyPr/>
          <a:lstStyle/>
          <a:p>
            <a:pPr>
              <a:defRPr/>
            </a:pPr>
            <a:fld id="{D05CB732-0868-4233-BF32-CD258D724E4C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grpSp>
        <p:nvGrpSpPr>
          <p:cNvPr id="29" name="28 Grup"/>
          <p:cNvGrpSpPr/>
          <p:nvPr/>
        </p:nvGrpSpPr>
        <p:grpSpPr>
          <a:xfrm>
            <a:off x="341313" y="765996"/>
            <a:ext cx="9239250" cy="5205742"/>
            <a:chOff x="341313" y="765996"/>
            <a:chExt cx="9239250" cy="5205742"/>
          </a:xfrm>
        </p:grpSpPr>
        <p:grpSp>
          <p:nvGrpSpPr>
            <p:cNvPr id="26" name="25 Grup"/>
            <p:cNvGrpSpPr/>
            <p:nvPr/>
          </p:nvGrpSpPr>
          <p:grpSpPr>
            <a:xfrm>
              <a:off x="341313" y="1985525"/>
              <a:ext cx="9239250" cy="3986213"/>
              <a:chOff x="341313" y="1976000"/>
              <a:chExt cx="9239250" cy="3986213"/>
            </a:xfrm>
          </p:grpSpPr>
          <p:pic>
            <p:nvPicPr>
              <p:cNvPr id="512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 l="24229" t="35210" r="22292" b="25372"/>
              <a:stretch>
                <a:fillRect/>
              </a:stretch>
            </p:blipFill>
            <p:spPr bwMode="auto">
              <a:xfrm>
                <a:off x="341313" y="1976000"/>
                <a:ext cx="9239250" cy="3986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" name="50 Dikdörtgen"/>
              <p:cNvSpPr/>
              <p:nvPr/>
            </p:nvSpPr>
            <p:spPr bwMode="auto">
              <a:xfrm>
                <a:off x="2685098" y="4251523"/>
                <a:ext cx="6278562" cy="3683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>
                <a:spAutoFit/>
              </a:bodyPr>
              <a:lstStyle/>
              <a:p>
                <a:pPr algn="ctr">
                  <a:tabLst>
                    <a:tab pos="266277" algn="l"/>
                  </a:tabLst>
                  <a:defRPr/>
                </a:pPr>
                <a:r>
                  <a:rPr lang="tr-TR" dirty="0" err="1">
                    <a:solidFill>
                      <a:schemeClr val="bg1"/>
                    </a:solidFill>
                    <a:latin typeface="Calibri" pitchFamily="34" charset="0"/>
                  </a:rPr>
                  <a:t>inova</a:t>
                </a:r>
                <a:r>
                  <a:rPr lang="tr-TR" dirty="0" err="1">
                    <a:solidFill>
                      <a:srgbClr val="CC0000"/>
                    </a:solidFill>
                    <a:latin typeface="Calibri" pitchFamily="34" charset="0"/>
                  </a:rPr>
                  <a:t>Plus</a:t>
                </a:r>
                <a:r>
                  <a:rPr lang="tr-TR" dirty="0">
                    <a:solidFill>
                      <a:schemeClr val="bg1"/>
                    </a:solidFill>
                    <a:latin typeface="Calibri" pitchFamily="34" charset="0"/>
                  </a:rPr>
                  <a:t> Engineering Management </a:t>
                </a:r>
              </a:p>
            </p:txBody>
          </p:sp>
        </p:grpSp>
        <p:grpSp>
          <p:nvGrpSpPr>
            <p:cNvPr id="5" name="68 Grup"/>
            <p:cNvGrpSpPr/>
            <p:nvPr/>
          </p:nvGrpSpPr>
          <p:grpSpPr>
            <a:xfrm>
              <a:off x="391881" y="765996"/>
              <a:ext cx="8999328" cy="995552"/>
              <a:chOff x="391881" y="1692246"/>
              <a:chExt cx="8999328" cy="995552"/>
            </a:xfrm>
          </p:grpSpPr>
          <p:sp>
            <p:nvSpPr>
              <p:cNvPr id="70" name="69 Oval"/>
              <p:cNvSpPr/>
              <p:nvPr/>
            </p:nvSpPr>
            <p:spPr>
              <a:xfrm>
                <a:off x="391881" y="1698171"/>
                <a:ext cx="1009403" cy="985652"/>
              </a:xfrm>
              <a:prstGeom prst="ellipse">
                <a:avLst/>
              </a:prstGeom>
              <a:solidFill>
                <a:srgbClr val="F2940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71" name="70 Metin kutusu"/>
              <p:cNvSpPr txBox="1"/>
              <p:nvPr/>
            </p:nvSpPr>
            <p:spPr>
              <a:xfrm>
                <a:off x="391887" y="1923802"/>
                <a:ext cx="1009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000" b="1" dirty="0" err="1" smtClean="0">
                    <a:solidFill>
                      <a:schemeClr val="bg1"/>
                    </a:solidFill>
                    <a:latin typeface="Calibri" pitchFamily="34" charset="0"/>
                  </a:rPr>
                  <a:t>Concept</a:t>
                </a:r>
                <a:r>
                  <a:rPr lang="tr-TR" sz="1000" b="1" dirty="0" smtClean="0">
                    <a:solidFill>
                      <a:schemeClr val="bg1"/>
                    </a:solidFill>
                    <a:latin typeface="Calibri" pitchFamily="34" charset="0"/>
                  </a:rPr>
                  <a:t> </a:t>
                </a:r>
                <a:r>
                  <a:rPr lang="tr-TR" sz="1000" b="1" dirty="0" err="1" smtClean="0">
                    <a:solidFill>
                      <a:schemeClr val="bg1"/>
                    </a:solidFill>
                    <a:latin typeface="Calibri" pitchFamily="34" charset="0"/>
                  </a:rPr>
                  <a:t>Design</a:t>
                </a:r>
                <a:r>
                  <a:rPr lang="tr-TR" sz="1000" b="1" dirty="0" smtClean="0">
                    <a:solidFill>
                      <a:schemeClr val="bg1"/>
                    </a:solidFill>
                    <a:latin typeface="Calibri" pitchFamily="34" charset="0"/>
                  </a:rPr>
                  <a:t> </a:t>
                </a:r>
              </a:p>
              <a:p>
                <a:pPr algn="ctr"/>
                <a:r>
                  <a:rPr lang="tr-TR" sz="1000" b="1" dirty="0" smtClean="0">
                    <a:solidFill>
                      <a:schemeClr val="bg1"/>
                    </a:solidFill>
                    <a:latin typeface="Calibri" pitchFamily="34" charset="0"/>
                  </a:rPr>
                  <a:t>&amp; </a:t>
                </a:r>
              </a:p>
              <a:p>
                <a:pPr algn="ctr"/>
                <a:r>
                  <a:rPr lang="tr-TR" sz="1000" b="1" dirty="0" smtClean="0">
                    <a:solidFill>
                      <a:schemeClr val="bg1"/>
                    </a:solidFill>
                    <a:latin typeface="Calibri" pitchFamily="34" charset="0"/>
                  </a:rPr>
                  <a:t> Benchmarking</a:t>
                </a:r>
              </a:p>
              <a:p>
                <a:pPr algn="ctr"/>
                <a:endParaRPr lang="tr-TR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71 Oval"/>
              <p:cNvSpPr/>
              <p:nvPr/>
            </p:nvSpPr>
            <p:spPr>
              <a:xfrm>
                <a:off x="1553656" y="1696196"/>
                <a:ext cx="1009403" cy="985652"/>
              </a:xfrm>
              <a:prstGeom prst="ellipse">
                <a:avLst/>
              </a:prstGeom>
              <a:solidFill>
                <a:srgbClr val="F2940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73" name="72 Metin kutusu"/>
              <p:cNvSpPr txBox="1"/>
              <p:nvPr/>
            </p:nvSpPr>
            <p:spPr>
              <a:xfrm>
                <a:off x="1553662" y="1898077"/>
                <a:ext cx="1009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000" b="1" dirty="0" err="1" smtClean="0">
                    <a:solidFill>
                      <a:schemeClr val="bg1"/>
                    </a:solidFill>
                    <a:latin typeface="Calibri" pitchFamily="34" charset="0"/>
                  </a:rPr>
                  <a:t>Styling</a:t>
                </a:r>
                <a:endParaRPr lang="tr-TR" sz="1000" b="1" dirty="0" smtClean="0">
                  <a:solidFill>
                    <a:schemeClr val="bg1"/>
                  </a:solidFill>
                  <a:latin typeface="Calibri" pitchFamily="34" charset="0"/>
                </a:endParaRPr>
              </a:p>
              <a:p>
                <a:pPr algn="ctr"/>
                <a:r>
                  <a:rPr lang="tr-TR" sz="1000" b="1" dirty="0" smtClean="0">
                    <a:solidFill>
                      <a:schemeClr val="bg1"/>
                    </a:solidFill>
                    <a:latin typeface="Calibri" pitchFamily="34" charset="0"/>
                  </a:rPr>
                  <a:t>&amp;</a:t>
                </a:r>
              </a:p>
              <a:p>
                <a:pPr algn="ctr"/>
                <a:r>
                  <a:rPr lang="tr-TR" sz="1000" b="1" dirty="0" err="1" smtClean="0">
                    <a:solidFill>
                      <a:schemeClr val="bg1"/>
                    </a:solidFill>
                    <a:latin typeface="Calibri" pitchFamily="34" charset="0"/>
                  </a:rPr>
                  <a:t>Ergonomics</a:t>
                </a:r>
                <a:endParaRPr lang="tr-TR" sz="1000" b="1" dirty="0" smtClean="0">
                  <a:solidFill>
                    <a:schemeClr val="bg1"/>
                  </a:solidFill>
                  <a:latin typeface="Calibri" pitchFamily="34" charset="0"/>
                </a:endParaRPr>
              </a:p>
              <a:p>
                <a:pPr algn="ctr"/>
                <a:endParaRPr lang="tr-TR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73 Oval"/>
              <p:cNvSpPr/>
              <p:nvPr/>
            </p:nvSpPr>
            <p:spPr>
              <a:xfrm>
                <a:off x="2679806" y="1694221"/>
                <a:ext cx="1009403" cy="985652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75" name="74 Metin kutusu"/>
              <p:cNvSpPr txBox="1"/>
              <p:nvPr/>
            </p:nvSpPr>
            <p:spPr>
              <a:xfrm>
                <a:off x="2679812" y="1919852"/>
                <a:ext cx="10094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000" b="1" dirty="0" smtClean="0">
                    <a:solidFill>
                      <a:srgbClr val="FFFFFF"/>
                    </a:solidFill>
                    <a:latin typeface="Calibri" pitchFamily="34" charset="0"/>
                  </a:rPr>
                  <a:t>Product       Engineering         Design</a:t>
                </a:r>
                <a:endParaRPr lang="tr-TR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75 Oval"/>
              <p:cNvSpPr/>
              <p:nvPr/>
            </p:nvSpPr>
            <p:spPr>
              <a:xfrm>
                <a:off x="3805956" y="1692246"/>
                <a:ext cx="1009403" cy="985652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77" name="76 Metin kutusu"/>
              <p:cNvSpPr txBox="1"/>
              <p:nvPr/>
            </p:nvSpPr>
            <p:spPr>
              <a:xfrm>
                <a:off x="3805962" y="1917877"/>
                <a:ext cx="10094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000" b="1" dirty="0" smtClean="0">
                    <a:solidFill>
                      <a:srgbClr val="FFFFFF"/>
                    </a:solidFill>
                    <a:latin typeface="Calibri" pitchFamily="34" charset="0"/>
                  </a:rPr>
                  <a:t>Product  Engineering </a:t>
                </a:r>
                <a:r>
                  <a:rPr lang="tr-TR" sz="1000" b="1" dirty="0" err="1" smtClean="0">
                    <a:solidFill>
                      <a:srgbClr val="FFFFFF"/>
                    </a:solidFill>
                    <a:latin typeface="Calibri" pitchFamily="34" charset="0"/>
                  </a:rPr>
                  <a:t>Simulation</a:t>
                </a:r>
                <a:endParaRPr lang="tr-TR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77 Oval"/>
              <p:cNvSpPr/>
              <p:nvPr/>
            </p:nvSpPr>
            <p:spPr>
              <a:xfrm>
                <a:off x="4908356" y="1702146"/>
                <a:ext cx="1009403" cy="985652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79" name="78 Metin kutusu"/>
              <p:cNvSpPr txBox="1"/>
              <p:nvPr/>
            </p:nvSpPr>
            <p:spPr>
              <a:xfrm>
                <a:off x="4908362" y="1904027"/>
                <a:ext cx="10094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tr-TR" sz="1000" b="1" dirty="0" smtClean="0">
                    <a:solidFill>
                      <a:srgbClr val="FFFFFF"/>
                    </a:solidFill>
                    <a:latin typeface="Calibri" pitchFamily="34" charset="0"/>
                  </a:rPr>
                  <a:t>Model </a:t>
                </a:r>
              </a:p>
              <a:p>
                <a:pPr algn="ctr">
                  <a:defRPr/>
                </a:pPr>
                <a:r>
                  <a:rPr lang="tr-TR" sz="1000" b="1" dirty="0" smtClean="0">
                    <a:solidFill>
                      <a:srgbClr val="FFFFFF"/>
                    </a:solidFill>
                    <a:latin typeface="Calibri" pitchFamily="34" charset="0"/>
                  </a:rPr>
                  <a:t> &amp;</a:t>
                </a:r>
              </a:p>
              <a:p>
                <a:pPr algn="ctr">
                  <a:defRPr/>
                </a:pPr>
                <a:r>
                  <a:rPr lang="tr-TR" sz="1000" b="1" dirty="0" smtClean="0">
                    <a:solidFill>
                      <a:srgbClr val="FFFFFF"/>
                    </a:solidFill>
                    <a:latin typeface="Calibri" pitchFamily="34" charset="0"/>
                  </a:rPr>
                  <a:t> </a:t>
                </a:r>
                <a:r>
                  <a:rPr lang="tr-TR" sz="1000" b="1" dirty="0" err="1" smtClean="0">
                    <a:solidFill>
                      <a:srgbClr val="FFFFFF"/>
                    </a:solidFill>
                    <a:latin typeface="Calibri" pitchFamily="34" charset="0"/>
                  </a:rPr>
                  <a:t>Prototype</a:t>
                </a:r>
                <a:endParaRPr lang="tr-TR" sz="10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80" name="79 Oval"/>
              <p:cNvSpPr/>
              <p:nvPr/>
            </p:nvSpPr>
            <p:spPr>
              <a:xfrm>
                <a:off x="6070131" y="1700171"/>
                <a:ext cx="1009403" cy="985652"/>
              </a:xfrm>
              <a:prstGeom prst="ellipse">
                <a:avLst/>
              </a:prstGeom>
              <a:solidFill>
                <a:srgbClr val="F2940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81" name="80 Metin kutusu"/>
              <p:cNvSpPr txBox="1"/>
              <p:nvPr/>
            </p:nvSpPr>
            <p:spPr>
              <a:xfrm>
                <a:off x="6070137" y="1902052"/>
                <a:ext cx="10094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tr-TR" sz="1000" b="1" dirty="0" err="1" smtClean="0">
                    <a:solidFill>
                      <a:srgbClr val="FFFFFF"/>
                    </a:solidFill>
                    <a:latin typeface="Calibri" pitchFamily="34" charset="0"/>
                  </a:rPr>
                  <a:t>Tests</a:t>
                </a:r>
                <a:endParaRPr lang="tr-TR" sz="1000" b="1" dirty="0" smtClean="0">
                  <a:solidFill>
                    <a:srgbClr val="FFFFFF"/>
                  </a:solidFill>
                  <a:latin typeface="Calibri" pitchFamily="34" charset="0"/>
                </a:endParaRPr>
              </a:p>
              <a:p>
                <a:pPr algn="ctr">
                  <a:defRPr/>
                </a:pPr>
                <a:r>
                  <a:rPr lang="tr-TR" sz="1000" b="1" dirty="0" smtClean="0">
                    <a:solidFill>
                      <a:srgbClr val="FFFFFF"/>
                    </a:solidFill>
                    <a:latin typeface="Calibri" pitchFamily="34" charset="0"/>
                  </a:rPr>
                  <a:t>&amp;</a:t>
                </a:r>
              </a:p>
              <a:p>
                <a:pPr algn="ctr">
                  <a:defRPr/>
                </a:pPr>
                <a:r>
                  <a:rPr lang="tr-TR" sz="1000" b="1" dirty="0" err="1" smtClean="0">
                    <a:solidFill>
                      <a:srgbClr val="FFFFFF"/>
                    </a:solidFill>
                    <a:latin typeface="Calibri" pitchFamily="34" charset="0"/>
                  </a:rPr>
                  <a:t>Validation</a:t>
                </a:r>
                <a:endParaRPr lang="tr-TR" sz="10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82" name="81 Oval"/>
              <p:cNvSpPr/>
              <p:nvPr/>
            </p:nvSpPr>
            <p:spPr>
              <a:xfrm>
                <a:off x="7243781" y="1698196"/>
                <a:ext cx="1009403" cy="985652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83" name="82 Metin kutusu"/>
              <p:cNvSpPr txBox="1"/>
              <p:nvPr/>
            </p:nvSpPr>
            <p:spPr>
              <a:xfrm>
                <a:off x="7243787" y="1923827"/>
                <a:ext cx="10094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tr-TR" sz="1000" b="1" dirty="0" err="1" smtClean="0">
                    <a:solidFill>
                      <a:srgbClr val="FFFFFF"/>
                    </a:solidFill>
                    <a:latin typeface="Calibri" pitchFamily="34" charset="0"/>
                  </a:rPr>
                  <a:t>Releasing</a:t>
                </a:r>
                <a:r>
                  <a:rPr lang="tr-TR" sz="1000" b="1" dirty="0" smtClean="0">
                    <a:solidFill>
                      <a:srgbClr val="FFFFFF"/>
                    </a:solidFill>
                    <a:latin typeface="Calibri" pitchFamily="34" charset="0"/>
                  </a:rPr>
                  <a:t>                 3D </a:t>
                </a:r>
              </a:p>
              <a:p>
                <a:pPr algn="ctr">
                  <a:defRPr/>
                </a:pPr>
                <a:r>
                  <a:rPr lang="tr-TR" sz="1000" b="1" dirty="0" smtClean="0">
                    <a:solidFill>
                      <a:srgbClr val="FFFFFF"/>
                    </a:solidFill>
                    <a:latin typeface="Calibri" pitchFamily="34" charset="0"/>
                  </a:rPr>
                  <a:t>2D </a:t>
                </a:r>
                <a:r>
                  <a:rPr lang="tr-TR" sz="1000" b="1" dirty="0" err="1" smtClean="0">
                    <a:solidFill>
                      <a:srgbClr val="FFFFFF"/>
                    </a:solidFill>
                    <a:latin typeface="Calibri" pitchFamily="34" charset="0"/>
                  </a:rPr>
                  <a:t>Drawings</a:t>
                </a:r>
                <a:endParaRPr lang="tr-TR" sz="10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84" name="83 Oval"/>
              <p:cNvSpPr/>
              <p:nvPr/>
            </p:nvSpPr>
            <p:spPr>
              <a:xfrm>
                <a:off x="8381806" y="1696221"/>
                <a:ext cx="1009403" cy="985652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85" name="84 Metin kutusu"/>
              <p:cNvSpPr txBox="1"/>
              <p:nvPr/>
            </p:nvSpPr>
            <p:spPr>
              <a:xfrm>
                <a:off x="8369937" y="1981227"/>
                <a:ext cx="1009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tr-TR" sz="1000" b="1" dirty="0" err="1" smtClean="0">
                    <a:solidFill>
                      <a:srgbClr val="FFFFFF"/>
                    </a:solidFill>
                    <a:latin typeface="Calibri" pitchFamily="34" charset="0"/>
                  </a:rPr>
                  <a:t>Production</a:t>
                </a:r>
                <a:r>
                  <a:rPr lang="tr-TR" sz="1000" b="1" dirty="0" smtClean="0">
                    <a:solidFill>
                      <a:srgbClr val="FFFFFF"/>
                    </a:solidFill>
                    <a:latin typeface="Calibri" pitchFamily="34" charset="0"/>
                  </a:rPr>
                  <a:t> </a:t>
                </a:r>
              </a:p>
              <a:p>
                <a:pPr algn="ctr">
                  <a:defRPr/>
                </a:pPr>
                <a:r>
                  <a:rPr lang="tr-TR" sz="1000" b="1" dirty="0" smtClean="0">
                    <a:solidFill>
                      <a:srgbClr val="FFFFFF"/>
                    </a:solidFill>
                    <a:latin typeface="Calibri" pitchFamily="34" charset="0"/>
                  </a:rPr>
                  <a:t>Support</a:t>
                </a:r>
                <a:endParaRPr lang="tr-TR" sz="10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cxnSp>
        <p:nvCxnSpPr>
          <p:cNvPr id="27" name="Düz Bağlayıcı 26"/>
          <p:cNvCxnSpPr/>
          <p:nvPr/>
        </p:nvCxnSpPr>
        <p:spPr>
          <a:xfrm>
            <a:off x="573088" y="6540500"/>
            <a:ext cx="894794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3944" t="21802" r="11907" b="15116"/>
          <a:stretch>
            <a:fillRect/>
          </a:stretch>
        </p:blipFill>
        <p:spPr bwMode="auto">
          <a:xfrm rot="16200000">
            <a:off x="3798116" y="3961516"/>
            <a:ext cx="2382255" cy="143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2588" y="330200"/>
            <a:ext cx="9088437" cy="40005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noFill/>
            <a:miter lim="800000"/>
            <a:headEnd/>
            <a:tailEnd/>
          </a:ln>
        </p:spPr>
        <p:txBody>
          <a:bodyPr lIns="91280" tIns="45640" rIns="91280" bIns="45640">
            <a:spAutoFit/>
          </a:bodyPr>
          <a:lstStyle/>
          <a:p>
            <a:pPr marL="177487" indent="-177487" eaLnBrk="0" hangingPunct="0">
              <a:tabLst>
                <a:tab pos="266230" algn="l"/>
              </a:tabLst>
              <a:defRPr/>
            </a:pPr>
            <a:r>
              <a:rPr lang="tr-TR" sz="20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Services (Engineering </a:t>
            </a:r>
            <a:r>
              <a:rPr lang="tr-TR" sz="20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Approach</a:t>
            </a:r>
            <a:r>
              <a:rPr lang="tr-TR" sz="20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tr-TR" sz="20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36 Dikdörtgen"/>
          <p:cNvSpPr>
            <a:spLocks noChangeArrowheads="1"/>
          </p:cNvSpPr>
          <p:nvPr/>
        </p:nvSpPr>
        <p:spPr bwMode="auto">
          <a:xfrm>
            <a:off x="3997659" y="3002448"/>
            <a:ext cx="2117677" cy="307777"/>
          </a:xfrm>
          <a:prstGeom prst="rect">
            <a:avLst/>
          </a:prstGeom>
          <a:noFill/>
          <a:ln w="9525">
            <a:solidFill>
              <a:schemeClr val="tx2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1400" b="1" dirty="0" err="1" smtClean="0">
                <a:latin typeface="Calibri" pitchFamily="34" charset="0"/>
                <a:cs typeface="Calibri" pitchFamily="34" charset="0"/>
              </a:rPr>
              <a:t>Chritical</a:t>
            </a:r>
            <a:r>
              <a:rPr lang="tr-TR" sz="1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400" b="1" dirty="0" err="1" smtClean="0">
                <a:latin typeface="Calibri" pitchFamily="34" charset="0"/>
                <a:cs typeface="Calibri" pitchFamily="34" charset="0"/>
              </a:rPr>
              <a:t>Section</a:t>
            </a:r>
            <a:r>
              <a:rPr lang="tr-TR" sz="1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400" b="1" dirty="0" err="1" smtClean="0">
                <a:latin typeface="Calibri" pitchFamily="34" charset="0"/>
                <a:cs typeface="Calibri" pitchFamily="34" charset="0"/>
              </a:rPr>
              <a:t>Study</a:t>
            </a:r>
            <a:endParaRPr lang="tr-TR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36 Dikdörtgen"/>
          <p:cNvSpPr>
            <a:spLocks noChangeArrowheads="1"/>
          </p:cNvSpPr>
          <p:nvPr/>
        </p:nvSpPr>
        <p:spPr bwMode="auto">
          <a:xfrm>
            <a:off x="781049" y="5749344"/>
            <a:ext cx="3038475" cy="523220"/>
          </a:xfrm>
          <a:prstGeom prst="rect">
            <a:avLst/>
          </a:prstGeom>
          <a:noFill/>
          <a:ln w="9525">
            <a:solidFill>
              <a:schemeClr val="tx2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1400" b="1" dirty="0" err="1" smtClean="0">
                <a:latin typeface="Calibri" pitchFamily="34" charset="0"/>
                <a:cs typeface="Calibri" pitchFamily="34" charset="0"/>
              </a:rPr>
              <a:t>Material</a:t>
            </a:r>
            <a:r>
              <a:rPr lang="tr-TR" sz="1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400" b="1" dirty="0" err="1" smtClean="0">
                <a:latin typeface="Calibri" pitchFamily="34" charset="0"/>
                <a:cs typeface="Calibri" pitchFamily="34" charset="0"/>
              </a:rPr>
              <a:t>Chose</a:t>
            </a:r>
            <a:r>
              <a:rPr lang="tr-TR" sz="1400" b="1" dirty="0" smtClean="0">
                <a:latin typeface="Calibri" pitchFamily="34" charset="0"/>
                <a:cs typeface="Calibri" pitchFamily="34" charset="0"/>
              </a:rPr>
              <a:t> (PP,PA,PC,ABS,PU,SMC,CFRP…</a:t>
            </a:r>
            <a:r>
              <a:rPr lang="tr-TR" sz="1400" b="1" dirty="0" err="1" smtClean="0">
                <a:latin typeface="Calibri" pitchFamily="34" charset="0"/>
                <a:cs typeface="Calibri" pitchFamily="34" charset="0"/>
              </a:rPr>
              <a:t>etc</a:t>
            </a:r>
            <a:r>
              <a:rPr lang="tr-TR" sz="1400" b="1" dirty="0" smtClean="0">
                <a:latin typeface="Calibri" pitchFamily="34" charset="0"/>
                <a:cs typeface="Calibri" pitchFamily="34" charset="0"/>
              </a:rPr>
              <a:t>)</a:t>
            </a:r>
            <a:endParaRPr lang="tr-TR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36 Dikdörtgen"/>
          <p:cNvSpPr>
            <a:spLocks noChangeArrowheads="1"/>
          </p:cNvSpPr>
          <p:nvPr/>
        </p:nvSpPr>
        <p:spPr bwMode="auto">
          <a:xfrm>
            <a:off x="4137547" y="5935180"/>
            <a:ext cx="2117677" cy="338554"/>
          </a:xfrm>
          <a:prstGeom prst="rect">
            <a:avLst/>
          </a:prstGeom>
          <a:noFill/>
          <a:ln w="9525">
            <a:solidFill>
              <a:schemeClr val="tx2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1600" b="1" dirty="0" err="1" smtClean="0">
                <a:latin typeface="Calibri" pitchFamily="34" charset="0"/>
                <a:cs typeface="Calibri" pitchFamily="34" charset="0"/>
              </a:rPr>
              <a:t>Moulding</a:t>
            </a:r>
            <a:r>
              <a:rPr lang="tr-TR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b="1" dirty="0" err="1" smtClean="0">
                <a:latin typeface="Calibri" pitchFamily="34" charset="0"/>
                <a:cs typeface="Calibri" pitchFamily="34" charset="0"/>
              </a:rPr>
              <a:t>Feasibility</a:t>
            </a:r>
            <a:endParaRPr lang="tr-TR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36 Dikdörtgen"/>
          <p:cNvSpPr>
            <a:spLocks noChangeArrowheads="1"/>
          </p:cNvSpPr>
          <p:nvPr/>
        </p:nvSpPr>
        <p:spPr bwMode="auto">
          <a:xfrm>
            <a:off x="7019502" y="2992923"/>
            <a:ext cx="2117677" cy="307777"/>
          </a:xfrm>
          <a:prstGeom prst="rect">
            <a:avLst/>
          </a:prstGeom>
          <a:noFill/>
          <a:ln w="9525">
            <a:solidFill>
              <a:schemeClr val="tx2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1400" b="1" dirty="0" err="1" smtClean="0">
                <a:latin typeface="Calibri" pitchFamily="34" charset="0"/>
                <a:cs typeface="Calibri" pitchFamily="34" charset="0"/>
              </a:rPr>
              <a:t>Mounting</a:t>
            </a:r>
            <a:r>
              <a:rPr lang="tr-TR" sz="1400" b="1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tr-TR" sz="1400" b="1" dirty="0" err="1" smtClean="0">
                <a:latin typeface="Calibri" pitchFamily="34" charset="0"/>
                <a:cs typeface="Calibri" pitchFamily="34" charset="0"/>
              </a:rPr>
              <a:t>Setup</a:t>
            </a:r>
            <a:endParaRPr lang="tr-TR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36 Dikdörtgen"/>
          <p:cNvSpPr>
            <a:spLocks noChangeArrowheads="1"/>
          </p:cNvSpPr>
          <p:nvPr/>
        </p:nvSpPr>
        <p:spPr bwMode="auto">
          <a:xfrm>
            <a:off x="402600" y="3002448"/>
            <a:ext cx="2695439" cy="307777"/>
          </a:xfrm>
          <a:prstGeom prst="rect">
            <a:avLst/>
          </a:prstGeom>
          <a:noFill/>
          <a:ln w="9525">
            <a:solidFill>
              <a:schemeClr val="tx2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1400" b="1" dirty="0" smtClean="0">
                <a:latin typeface="Calibri" pitchFamily="34" charset="0"/>
                <a:cs typeface="Calibri" pitchFamily="34" charset="0"/>
              </a:rPr>
              <a:t>De-</a:t>
            </a:r>
            <a:r>
              <a:rPr lang="tr-TR" sz="1400" b="1" dirty="0" err="1" smtClean="0">
                <a:latin typeface="Calibri" pitchFamily="34" charset="0"/>
                <a:cs typeface="Calibri" pitchFamily="34" charset="0"/>
              </a:rPr>
              <a:t>Compensation</a:t>
            </a:r>
            <a:r>
              <a:rPr lang="tr-TR" sz="1400" b="1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tr-TR" sz="1400" b="1" dirty="0" err="1" smtClean="0">
                <a:latin typeface="Calibri" pitchFamily="34" charset="0"/>
                <a:cs typeface="Calibri" pitchFamily="34" charset="0"/>
              </a:rPr>
              <a:t>Gap</a:t>
            </a:r>
            <a:r>
              <a:rPr lang="tr-TR" sz="1400" b="1" dirty="0" smtClean="0">
                <a:latin typeface="Calibri" pitchFamily="34" charset="0"/>
                <a:cs typeface="Calibri" pitchFamily="34" charset="0"/>
              </a:rPr>
              <a:t>&amp;</a:t>
            </a:r>
            <a:r>
              <a:rPr lang="tr-TR" sz="1400" b="1" dirty="0" err="1" smtClean="0">
                <a:latin typeface="Calibri" pitchFamily="34" charset="0"/>
                <a:cs typeface="Calibri" pitchFamily="34" charset="0"/>
              </a:rPr>
              <a:t>Flushes</a:t>
            </a:r>
            <a:r>
              <a:rPr lang="tr-TR" sz="1400" b="1" dirty="0" smtClean="0">
                <a:latin typeface="Calibri" pitchFamily="34" charset="0"/>
                <a:cs typeface="Calibri" pitchFamily="34" charset="0"/>
              </a:rPr>
              <a:t>)</a:t>
            </a:r>
            <a:endParaRPr lang="tr-TR" sz="1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5" descr="airbag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37918">
            <a:off x="1720021" y="3786140"/>
            <a:ext cx="1890712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rcRect l="51501" t="34328" r="6331" b="13060"/>
          <a:stretch>
            <a:fillRect/>
          </a:stretch>
        </p:blipFill>
        <p:spPr bwMode="auto">
          <a:xfrm>
            <a:off x="778586" y="3575714"/>
            <a:ext cx="3054936" cy="21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C:\Documents and Settings\eren.erdogan\Desktop\scraps\ScreenJot Cropped 06-09-2010 08 22 2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15"/>
          <a:stretch>
            <a:fillRect/>
          </a:stretch>
        </p:blipFill>
        <p:spPr bwMode="auto">
          <a:xfrm>
            <a:off x="6803463" y="873458"/>
            <a:ext cx="2591767" cy="175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9136062" y="6540500"/>
            <a:ext cx="769938" cy="317500"/>
          </a:xfrm>
        </p:spPr>
        <p:txBody>
          <a:bodyPr/>
          <a:lstStyle/>
          <a:p>
            <a:pPr>
              <a:defRPr/>
            </a:pPr>
            <a:fld id="{D05CB732-0868-4233-BF32-CD258D724E4C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19" name="18 Dikdörtgen"/>
          <p:cNvSpPr/>
          <p:nvPr/>
        </p:nvSpPr>
        <p:spPr>
          <a:xfrm>
            <a:off x="3253839" y="771896"/>
            <a:ext cx="748145" cy="570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16885" t="7955" r="17492" b="28734"/>
          <a:stretch>
            <a:fillRect/>
          </a:stretch>
        </p:blipFill>
        <p:spPr bwMode="auto">
          <a:xfrm>
            <a:off x="361323" y="843149"/>
            <a:ext cx="3035021" cy="193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7"/>
          <a:srcRect l="19441" t="7630" r="20138" b="28247"/>
          <a:stretch>
            <a:fillRect/>
          </a:stretch>
        </p:blipFill>
        <p:spPr bwMode="auto">
          <a:xfrm>
            <a:off x="3552825" y="807522"/>
            <a:ext cx="3028084" cy="198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Düz Bağlayıcı 26"/>
          <p:cNvCxnSpPr/>
          <p:nvPr/>
        </p:nvCxnSpPr>
        <p:spPr>
          <a:xfrm>
            <a:off x="573088" y="6540500"/>
            <a:ext cx="894794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76"/>
          <p:cNvPicPr>
            <a:picLocks noChangeAspect="1" noChangeArrowheads="1"/>
          </p:cNvPicPr>
          <p:nvPr/>
        </p:nvPicPr>
        <p:blipFill>
          <a:blip r:embed="rId8"/>
          <a:srcRect l="31678" t="31716" r="17135" b="18470"/>
          <a:stretch>
            <a:fillRect/>
          </a:stretch>
        </p:blipFill>
        <p:spPr bwMode="auto">
          <a:xfrm>
            <a:off x="6398525" y="3739485"/>
            <a:ext cx="2785104" cy="18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36 Dikdörtgen"/>
          <p:cNvSpPr>
            <a:spLocks noChangeArrowheads="1"/>
          </p:cNvSpPr>
          <p:nvPr/>
        </p:nvSpPr>
        <p:spPr bwMode="auto">
          <a:xfrm>
            <a:off x="6999032" y="5900314"/>
            <a:ext cx="1708242" cy="338554"/>
          </a:xfrm>
          <a:prstGeom prst="rect">
            <a:avLst/>
          </a:prstGeom>
          <a:noFill/>
          <a:ln w="9525">
            <a:solidFill>
              <a:schemeClr val="tx2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tr-TR" sz="1600" b="1" dirty="0" err="1" smtClean="0">
                <a:latin typeface="Calibri" pitchFamily="34" charset="0"/>
                <a:cs typeface="Calibri" pitchFamily="34" charset="0"/>
              </a:rPr>
              <a:t>Detailed</a:t>
            </a:r>
            <a:r>
              <a:rPr lang="tr-TR" sz="1600" b="1" dirty="0" smtClean="0">
                <a:latin typeface="Calibri" pitchFamily="34" charset="0"/>
                <a:cs typeface="Calibri" pitchFamily="34" charset="0"/>
              </a:rPr>
              <a:t> BOM </a:t>
            </a:r>
            <a:r>
              <a:rPr lang="tr-TR" sz="1600" b="1" dirty="0" err="1" smtClean="0">
                <a:latin typeface="Calibri" pitchFamily="34" charset="0"/>
                <a:cs typeface="Calibri" pitchFamily="34" charset="0"/>
              </a:rPr>
              <a:t>list</a:t>
            </a:r>
            <a:endParaRPr lang="tr-TR" sz="16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9136062" y="6540500"/>
            <a:ext cx="769938" cy="317500"/>
          </a:xfrm>
        </p:spPr>
        <p:txBody>
          <a:bodyPr/>
          <a:lstStyle/>
          <a:p>
            <a:pPr>
              <a:defRPr/>
            </a:pPr>
            <a:fld id="{9DE06C99-6F33-4AD6-A96E-17508D519637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82588" y="263525"/>
            <a:ext cx="9088437" cy="40005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noFill/>
            <a:miter lim="800000"/>
            <a:headEnd/>
            <a:tailEnd/>
          </a:ln>
        </p:spPr>
        <p:txBody>
          <a:bodyPr lIns="91280" tIns="45640" rIns="91280" bIns="45640">
            <a:spAutoFit/>
          </a:bodyPr>
          <a:lstStyle/>
          <a:p>
            <a:pPr marL="177487" indent="-177487" eaLnBrk="0" hangingPunct="0">
              <a:tabLst>
                <a:tab pos="266230" algn="l"/>
              </a:tabLst>
              <a:defRPr/>
            </a:pPr>
            <a:r>
              <a:rPr lang="tr-TR" sz="20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CAE </a:t>
            </a:r>
            <a:r>
              <a:rPr lang="tr-TR" sz="20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tr-TR" sz="20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CFD  Analysis Engineering</a:t>
            </a:r>
            <a:endParaRPr lang="tr-TR" sz="20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251608" y="1519763"/>
            <a:ext cx="44013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0"/>
              </a:spcAft>
              <a:buSzPts val="1000"/>
            </a:pPr>
            <a:r>
              <a:rPr lang="tr-TR" sz="1600" b="1" u="sng" dirty="0" err="1" smtClean="0">
                <a:latin typeface="Calibri"/>
                <a:ea typeface="Calibri"/>
                <a:cs typeface="Calibri"/>
              </a:rPr>
              <a:t>Structural</a:t>
            </a:r>
            <a:r>
              <a:rPr lang="tr-TR" sz="1600" b="1" u="sng" dirty="0" smtClean="0">
                <a:latin typeface="Calibri"/>
                <a:ea typeface="Calibri"/>
                <a:cs typeface="Calibri"/>
              </a:rPr>
              <a:t> </a:t>
            </a:r>
            <a:r>
              <a:rPr lang="tr-TR" sz="1600" b="1" u="sng" dirty="0" err="1" smtClean="0">
                <a:latin typeface="Calibri"/>
                <a:ea typeface="Calibri"/>
                <a:cs typeface="Calibri"/>
              </a:rPr>
              <a:t>Analysis</a:t>
            </a:r>
            <a:endParaRPr lang="tr-TR" sz="1600" b="1" u="sng" dirty="0" smtClean="0">
              <a:latin typeface="Calibri"/>
              <a:ea typeface="Calibri"/>
              <a:cs typeface="Calibri"/>
            </a:endParaRPr>
          </a:p>
          <a:p>
            <a:pPr marL="342900" lvl="0" indent="-342900" algn="just">
              <a:spcAft>
                <a:spcPts val="0"/>
              </a:spcAft>
              <a:buSzPts val="1000"/>
            </a:pPr>
            <a:endParaRPr lang="tr-TR" sz="1400" b="1" u="sng" dirty="0" smtClean="0">
              <a:latin typeface="Calibri"/>
              <a:ea typeface="Calibri"/>
              <a:cs typeface="Calibri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/>
              <a:buChar char=""/>
            </a:pPr>
            <a:r>
              <a:rPr lang="en-US" sz="1400" dirty="0" smtClean="0">
                <a:latin typeface="Calibri"/>
                <a:ea typeface="Calibri"/>
                <a:cs typeface="Calibri"/>
              </a:rPr>
              <a:t>Linear </a:t>
            </a:r>
            <a:r>
              <a:rPr lang="en-US" sz="1400" dirty="0">
                <a:latin typeface="Calibri"/>
                <a:ea typeface="Calibri"/>
                <a:cs typeface="Calibri"/>
              </a:rPr>
              <a:t>and Non-Linear Finite Element Analysis</a:t>
            </a:r>
            <a:endParaRPr lang="tr-TR" sz="1400" dirty="0">
              <a:latin typeface="Calibri"/>
              <a:ea typeface="Calibri"/>
              <a:cs typeface="Calibri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/>
              <a:buChar char=""/>
            </a:pPr>
            <a:r>
              <a:rPr lang="en-US" sz="1400" dirty="0">
                <a:latin typeface="Calibri"/>
                <a:ea typeface="Calibri"/>
                <a:cs typeface="Calibri"/>
              </a:rPr>
              <a:t>FE Model Development</a:t>
            </a:r>
            <a:endParaRPr lang="tr-TR" sz="1400" dirty="0">
              <a:latin typeface="Calibri"/>
              <a:ea typeface="Calibri"/>
              <a:cs typeface="Calibri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/>
              <a:buChar char=""/>
            </a:pPr>
            <a:r>
              <a:rPr lang="en-US" sz="1400" dirty="0">
                <a:latin typeface="Calibri"/>
                <a:ea typeface="Calibri"/>
                <a:cs typeface="Calibri"/>
              </a:rPr>
              <a:t>Material Failure Characterization for FEA</a:t>
            </a:r>
            <a:endParaRPr lang="tr-TR" sz="1400" dirty="0">
              <a:latin typeface="Calibri"/>
              <a:ea typeface="Calibri"/>
              <a:cs typeface="Calibri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/>
              <a:buChar char=""/>
            </a:pPr>
            <a:r>
              <a:rPr lang="en-US" sz="1400" dirty="0" smtClean="0">
                <a:latin typeface="Calibri"/>
                <a:ea typeface="Calibri"/>
                <a:cs typeface="Calibri"/>
              </a:rPr>
              <a:t>Verification </a:t>
            </a:r>
            <a:r>
              <a:rPr lang="en-US" sz="1400" dirty="0">
                <a:latin typeface="Calibri"/>
                <a:ea typeface="Calibri"/>
                <a:cs typeface="Calibri"/>
              </a:rPr>
              <a:t>of FE Models</a:t>
            </a:r>
            <a:endParaRPr lang="tr-TR" sz="1400" dirty="0">
              <a:latin typeface="Calibri"/>
              <a:ea typeface="Calibri"/>
              <a:cs typeface="Calibri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/>
              <a:buChar char=""/>
            </a:pPr>
            <a:r>
              <a:rPr lang="en-US" sz="1400" dirty="0" smtClean="0">
                <a:latin typeface="Calibri"/>
                <a:ea typeface="Calibri"/>
                <a:cs typeface="Calibri"/>
              </a:rPr>
              <a:t>Validations</a:t>
            </a:r>
            <a:r>
              <a:rPr lang="tr-TR" sz="1400" dirty="0" smtClean="0">
                <a:latin typeface="Calibri"/>
                <a:ea typeface="Calibri"/>
                <a:cs typeface="Calibri"/>
              </a:rPr>
              <a:t> </a:t>
            </a:r>
            <a:r>
              <a:rPr lang="en-US" sz="1400" dirty="0" smtClean="0">
                <a:latin typeface="Calibri"/>
                <a:ea typeface="Calibri"/>
                <a:cs typeface="Calibri"/>
              </a:rPr>
              <a:t>of </a:t>
            </a:r>
            <a:r>
              <a:rPr lang="en-US" sz="1400" dirty="0">
                <a:latin typeface="Calibri"/>
                <a:ea typeface="Calibri"/>
                <a:cs typeface="Calibri"/>
              </a:rPr>
              <a:t>Models Thru Correlated Test Results</a:t>
            </a:r>
            <a:endParaRPr lang="tr-TR" sz="1400" dirty="0">
              <a:latin typeface="Calibri"/>
              <a:ea typeface="Calibri"/>
              <a:cs typeface="Calibri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400" dirty="0">
                <a:latin typeface="Calibri"/>
                <a:ea typeface="Calibri"/>
                <a:cs typeface="Calibri"/>
              </a:rPr>
              <a:t>Classical Methods and Hand Calculation</a:t>
            </a:r>
            <a:endParaRPr lang="tr-TR" sz="1400" dirty="0">
              <a:latin typeface="Calibri"/>
              <a:ea typeface="Calibri"/>
              <a:cs typeface="Calibri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400" dirty="0">
                <a:latin typeface="Calibri"/>
                <a:ea typeface="Calibri"/>
                <a:cs typeface="Calibri"/>
              </a:rPr>
              <a:t>Static and Dynamic Strength</a:t>
            </a:r>
            <a:endParaRPr lang="tr-TR" sz="1400" dirty="0">
              <a:latin typeface="Calibri"/>
              <a:ea typeface="Calibri"/>
              <a:cs typeface="Calibri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400" dirty="0">
                <a:latin typeface="Calibri"/>
                <a:ea typeface="Calibri"/>
                <a:cs typeface="Calibri"/>
              </a:rPr>
              <a:t>Methods Development</a:t>
            </a:r>
            <a:endParaRPr lang="tr-TR" sz="1400" dirty="0">
              <a:latin typeface="Calibri"/>
              <a:ea typeface="Calibri"/>
              <a:cs typeface="Calibri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400" dirty="0">
                <a:latin typeface="Calibri"/>
                <a:ea typeface="Calibri"/>
                <a:cs typeface="Calibri"/>
              </a:rPr>
              <a:t>Fatigue And Damage </a:t>
            </a:r>
            <a:r>
              <a:rPr lang="en-US" sz="1400" dirty="0" smtClean="0">
                <a:latin typeface="Calibri"/>
                <a:ea typeface="Calibri"/>
                <a:cs typeface="Calibri"/>
              </a:rPr>
              <a:t>Tolerance</a:t>
            </a:r>
            <a:endParaRPr lang="tr-TR" sz="1400" dirty="0"/>
          </a:p>
        </p:txBody>
      </p:sp>
      <p:sp>
        <p:nvSpPr>
          <p:cNvPr id="9" name="Metin kutusu 8"/>
          <p:cNvSpPr txBox="1"/>
          <p:nvPr/>
        </p:nvSpPr>
        <p:spPr>
          <a:xfrm>
            <a:off x="598329" y="1540083"/>
            <a:ext cx="44195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0"/>
              </a:spcAft>
              <a:buSzPts val="1000"/>
            </a:pPr>
            <a:r>
              <a:rPr lang="en-US" sz="1600" b="1" u="sng" dirty="0" smtClean="0">
                <a:latin typeface="Calibri" panose="020F0502020204030204" pitchFamily="34" charset="0"/>
                <a:ea typeface="Calibri"/>
                <a:cs typeface="Calibri"/>
              </a:rPr>
              <a:t>CFD Analysis</a:t>
            </a:r>
            <a:endParaRPr lang="tr-TR" sz="1600" b="1" u="sng" dirty="0" smtClean="0">
              <a:latin typeface="Calibri" panose="020F0502020204030204" pitchFamily="34" charset="0"/>
              <a:ea typeface="Calibri"/>
              <a:cs typeface="Calibri"/>
            </a:endParaRPr>
          </a:p>
          <a:p>
            <a:pPr marL="342900" lvl="0" indent="-342900" algn="just">
              <a:spcAft>
                <a:spcPts val="0"/>
              </a:spcAft>
              <a:buSzPts val="1000"/>
            </a:pPr>
            <a:endParaRPr lang="en-US" sz="1400" b="1" u="sng" dirty="0" smtClean="0">
              <a:latin typeface="Calibri" panose="020F0502020204030204" pitchFamily="34" charset="0"/>
              <a:ea typeface="Calibri"/>
              <a:cs typeface="Calibri"/>
            </a:endParaRPr>
          </a:p>
          <a:p>
            <a:pPr marL="342900" indent="-342900" algn="just">
              <a:spcAft>
                <a:spcPts val="0"/>
              </a:spcAft>
              <a:buSzPts val="1000"/>
              <a:buFont typeface="Symbol"/>
              <a:buChar char=""/>
            </a:pPr>
            <a:r>
              <a:rPr lang="en-US" sz="1400" dirty="0" smtClean="0">
                <a:latin typeface="Calibri"/>
                <a:ea typeface="Calibri"/>
                <a:cs typeface="Calibri"/>
              </a:rPr>
              <a:t>Vehicle Aerodynamic Optimization and Under Hood Thermal Performance Improvement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/>
              <a:buChar char=""/>
            </a:pPr>
            <a:r>
              <a:rPr lang="en-US" sz="1400" dirty="0" smtClean="0">
                <a:latin typeface="Calibri"/>
                <a:ea typeface="Calibri"/>
                <a:cs typeface="Calibri"/>
              </a:rPr>
              <a:t>Vehicle Air Conditioning and Thermal Comfort  Optimization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/>
              <a:buChar char=""/>
            </a:pPr>
            <a:r>
              <a:rPr lang="en-US" sz="1400" dirty="0" smtClean="0">
                <a:latin typeface="Calibri"/>
                <a:ea typeface="Calibri"/>
                <a:cs typeface="Calibri"/>
              </a:rPr>
              <a:t>Vehicle Defroster Box Improvement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/>
              <a:buChar char=""/>
            </a:pPr>
            <a:r>
              <a:rPr lang="en-US" sz="1400" dirty="0" smtClean="0">
                <a:latin typeface="Calibri"/>
                <a:ea typeface="Calibri"/>
                <a:cs typeface="Calibri"/>
              </a:rPr>
              <a:t>Vehicle Windshield De-Icing Performance Improvement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/>
              <a:buChar char=""/>
            </a:pPr>
            <a:r>
              <a:rPr lang="en-US" sz="1400" dirty="0" smtClean="0">
                <a:latin typeface="Calibri"/>
                <a:ea typeface="Calibri"/>
                <a:cs typeface="Calibri"/>
              </a:rPr>
              <a:t>Vehicle Fuel Tank Filling and Sloshing Improvement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/>
              <a:buChar char=""/>
            </a:pPr>
            <a:r>
              <a:rPr lang="en-US" sz="1400" dirty="0" smtClean="0">
                <a:latin typeface="Calibri"/>
                <a:ea typeface="Calibri"/>
                <a:cs typeface="Calibri"/>
              </a:rPr>
              <a:t>Engine Air Intake and Exhaust Systems Optimization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400" dirty="0" smtClean="0">
                <a:latin typeface="Calibri"/>
                <a:ea typeface="Calibri"/>
                <a:cs typeface="Calibri"/>
              </a:rPr>
              <a:t>Engine Intake and Exhaust Manifolds Optimization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400" dirty="0" smtClean="0">
                <a:latin typeface="Calibri"/>
                <a:ea typeface="Calibri"/>
                <a:cs typeface="Calibri"/>
              </a:rPr>
              <a:t>Engine Cooling Systems Improvement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400" dirty="0" smtClean="0">
                <a:latin typeface="Calibri"/>
                <a:ea typeface="Calibri"/>
                <a:cs typeface="Calibri"/>
              </a:rPr>
              <a:t>Engine Thermal (Metal Temperatures) System Improvement</a:t>
            </a:r>
            <a:endParaRPr lang="tr-TR" sz="1400" dirty="0" smtClean="0">
              <a:latin typeface="Calibri"/>
              <a:ea typeface="Calibri"/>
              <a:cs typeface="Calibri"/>
            </a:endParaRPr>
          </a:p>
          <a:p>
            <a:pPr marL="342900" indent="-342900" algn="just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tr-TR" sz="1400" dirty="0" smtClean="0">
                <a:latin typeface="Calibri"/>
                <a:ea typeface="Calibri"/>
                <a:cs typeface="Calibri"/>
              </a:rPr>
              <a:t>Engine </a:t>
            </a:r>
            <a:r>
              <a:rPr lang="en-US" sz="1400" dirty="0" smtClean="0">
                <a:latin typeface="Calibri"/>
                <a:ea typeface="Calibri"/>
                <a:cs typeface="Calibri"/>
              </a:rPr>
              <a:t>Combustion</a:t>
            </a:r>
            <a:r>
              <a:rPr lang="tr-TR" sz="1400" dirty="0" smtClean="0">
                <a:latin typeface="Calibri"/>
                <a:ea typeface="Calibri"/>
                <a:cs typeface="Calibri"/>
              </a:rPr>
              <a:t>  Performans </a:t>
            </a:r>
            <a:r>
              <a:rPr lang="en-US" sz="1400" dirty="0" smtClean="0">
                <a:latin typeface="Calibri"/>
                <a:ea typeface="Calibri"/>
                <a:cs typeface="Calibri"/>
              </a:rPr>
              <a:t>Improvement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400" dirty="0" smtClean="0">
                <a:latin typeface="Calibri"/>
                <a:ea typeface="Calibri"/>
                <a:cs typeface="Calibri"/>
              </a:rPr>
              <a:t>Engine Lubrication System Improvement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400" dirty="0" smtClean="0">
                <a:latin typeface="Calibri"/>
                <a:ea typeface="Calibri"/>
                <a:cs typeface="Calibri"/>
              </a:rPr>
              <a:t>Engine Gear Oil Pump Evaluation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400" dirty="0" smtClean="0">
                <a:latin typeface="Calibri"/>
                <a:ea typeface="Calibri"/>
                <a:cs typeface="Calibri"/>
              </a:rPr>
              <a:t>Centrifuge Pump Improvement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400" dirty="0" smtClean="0">
                <a:latin typeface="Calibri"/>
                <a:ea typeface="Calibri"/>
                <a:cs typeface="Calibri"/>
              </a:rPr>
              <a:t>Electronic Device Cooling Optimization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400" dirty="0" smtClean="0">
                <a:latin typeface="Calibri"/>
                <a:ea typeface="Calibri"/>
                <a:cs typeface="Calibri"/>
              </a:rPr>
              <a:t>Marine Vehicles Design Improvement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14510" y="1104702"/>
            <a:ext cx="747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Analysis Skills</a:t>
            </a:r>
            <a:endParaRPr lang="en-US" dirty="0"/>
          </a:p>
        </p:txBody>
      </p:sp>
      <p:cxnSp>
        <p:nvCxnSpPr>
          <p:cNvPr id="10" name="Düz Bağlayıcı 26"/>
          <p:cNvCxnSpPr/>
          <p:nvPr/>
        </p:nvCxnSpPr>
        <p:spPr>
          <a:xfrm>
            <a:off x="573088" y="6540500"/>
            <a:ext cx="894794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9147175" y="6619875"/>
            <a:ext cx="769938" cy="317500"/>
          </a:xfrm>
        </p:spPr>
        <p:txBody>
          <a:bodyPr/>
          <a:lstStyle/>
          <a:p>
            <a:pPr>
              <a:defRPr/>
            </a:pPr>
            <a:fld id="{9DE06C99-6F33-4AD6-A96E-17508D519637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2588" y="225425"/>
            <a:ext cx="9088437" cy="40005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noFill/>
            <a:miter lim="800000"/>
            <a:headEnd/>
            <a:tailEnd/>
          </a:ln>
        </p:spPr>
        <p:txBody>
          <a:bodyPr lIns="91280" tIns="45640" rIns="91280" bIns="45640">
            <a:spAutoFit/>
          </a:bodyPr>
          <a:lstStyle/>
          <a:p>
            <a:pPr marL="177487" indent="-177487" eaLnBrk="0" hangingPunct="0">
              <a:tabLst>
                <a:tab pos="266230" algn="l"/>
              </a:tabLst>
              <a:defRPr/>
            </a:pPr>
            <a:r>
              <a:rPr lang="tr-TR" sz="20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Reverse</a:t>
            </a:r>
            <a:r>
              <a:rPr lang="tr-TR" sz="20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Engineering</a:t>
            </a:r>
            <a:r>
              <a:rPr lang="tr-TR" sz="20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tr-TR" sz="20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GD&amp;T </a:t>
            </a:r>
            <a:r>
              <a:rPr lang="tr-TR" sz="20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Inspection</a:t>
            </a:r>
            <a:r>
              <a:rPr lang="tr-TR" sz="20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Services</a:t>
            </a:r>
            <a:endParaRPr lang="tr-TR" sz="20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924"/>
          <a:stretch>
            <a:fillRect/>
          </a:stretch>
        </p:blipFill>
        <p:spPr bwMode="auto">
          <a:xfrm rot="5400000">
            <a:off x="7337727" y="3954286"/>
            <a:ext cx="2490545" cy="184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Düz Bağlayıcı 26"/>
          <p:cNvCxnSpPr/>
          <p:nvPr/>
        </p:nvCxnSpPr>
        <p:spPr>
          <a:xfrm>
            <a:off x="573088" y="6540500"/>
            <a:ext cx="894794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admin\Desktop\Solutionx_C500\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9833" y="1160135"/>
            <a:ext cx="3686175" cy="2428875"/>
          </a:xfrm>
          <a:prstGeom prst="rect">
            <a:avLst/>
          </a:prstGeom>
          <a:noFill/>
        </p:spPr>
      </p:pic>
      <p:sp>
        <p:nvSpPr>
          <p:cNvPr id="16" name="Metin kutusu 1"/>
          <p:cNvSpPr txBox="1"/>
          <p:nvPr/>
        </p:nvSpPr>
        <p:spPr>
          <a:xfrm>
            <a:off x="393004" y="700897"/>
            <a:ext cx="53254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0"/>
              </a:spcAft>
              <a:buSzPts val="1000"/>
            </a:pPr>
            <a:r>
              <a:rPr lang="tr-TR" sz="1600" dirty="0" smtClean="0">
                <a:latin typeface="Calibri"/>
                <a:cs typeface="Calibri"/>
              </a:rPr>
              <a:t>       </a:t>
            </a:r>
            <a:r>
              <a:rPr lang="tr-TR" sz="1600" u="sng" dirty="0" err="1" smtClean="0">
                <a:latin typeface="Calibri"/>
                <a:cs typeface="Calibri"/>
              </a:rPr>
              <a:t>We</a:t>
            </a:r>
            <a:r>
              <a:rPr lang="tr-TR" sz="1600" u="sng" dirty="0" smtClean="0">
                <a:latin typeface="Calibri"/>
                <a:cs typeface="Calibri"/>
              </a:rPr>
              <a:t> </a:t>
            </a:r>
            <a:r>
              <a:rPr lang="tr-TR" sz="1600" u="sng" dirty="0" err="1" smtClean="0">
                <a:latin typeface="Calibri"/>
                <a:cs typeface="Calibri"/>
              </a:rPr>
              <a:t>have</a:t>
            </a:r>
            <a:r>
              <a:rPr lang="tr-TR" sz="1600" u="sng" dirty="0" smtClean="0">
                <a:latin typeface="Calibri"/>
                <a:cs typeface="Calibri"/>
              </a:rPr>
              <a:t> </a:t>
            </a:r>
            <a:r>
              <a:rPr lang="tr-TR" sz="1600" u="sng" dirty="0" err="1" smtClean="0">
                <a:latin typeface="Calibri"/>
                <a:cs typeface="Calibri"/>
              </a:rPr>
              <a:t>Solutionx</a:t>
            </a:r>
            <a:r>
              <a:rPr lang="tr-TR" sz="1600" u="sng" dirty="0" smtClean="0">
                <a:latin typeface="Calibri"/>
                <a:cs typeface="Calibri"/>
              </a:rPr>
              <a:t> C500 3D </a:t>
            </a:r>
            <a:r>
              <a:rPr lang="tr-TR" sz="1600" u="sng" dirty="0" err="1" smtClean="0">
                <a:latin typeface="Calibri"/>
                <a:cs typeface="Calibri"/>
              </a:rPr>
              <a:t>Scanner</a:t>
            </a:r>
            <a:r>
              <a:rPr lang="tr-TR" sz="1600" u="sng" dirty="0" smtClean="0">
                <a:latin typeface="Calibri"/>
                <a:cs typeface="Calibri"/>
              </a:rPr>
              <a:t>  ;</a:t>
            </a:r>
          </a:p>
          <a:p>
            <a:pPr marL="342900" lvl="0" indent="-342900" algn="just">
              <a:spcAft>
                <a:spcPts val="0"/>
              </a:spcAft>
              <a:buSzPts val="1000"/>
              <a:buFontTx/>
              <a:buChar char="-"/>
            </a:pPr>
            <a:r>
              <a:rPr lang="tr-TR" sz="1600" dirty="0" err="1" smtClean="0">
                <a:latin typeface="Calibri"/>
                <a:cs typeface="Calibri"/>
              </a:rPr>
              <a:t>Reverse</a:t>
            </a:r>
            <a:r>
              <a:rPr lang="tr-TR" sz="1600" dirty="0" smtClean="0">
                <a:latin typeface="Calibri"/>
                <a:cs typeface="Calibri"/>
              </a:rPr>
              <a:t> </a:t>
            </a:r>
            <a:r>
              <a:rPr lang="tr-TR" sz="1600" dirty="0" err="1" smtClean="0">
                <a:latin typeface="Calibri"/>
                <a:cs typeface="Calibri"/>
              </a:rPr>
              <a:t>Engineering</a:t>
            </a:r>
            <a:r>
              <a:rPr lang="tr-TR" sz="1600" dirty="0" smtClean="0">
                <a:latin typeface="Calibri"/>
                <a:cs typeface="Calibri"/>
              </a:rPr>
              <a:t>  </a:t>
            </a:r>
            <a:r>
              <a:rPr lang="tr-TR" sz="1600" dirty="0" err="1" smtClean="0">
                <a:latin typeface="Calibri"/>
                <a:cs typeface="Calibri"/>
              </a:rPr>
              <a:t>Services</a:t>
            </a:r>
            <a:endParaRPr lang="tr-TR" sz="1600" dirty="0" smtClean="0">
              <a:latin typeface="Calibri"/>
              <a:cs typeface="Calibri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Tx/>
              <a:buChar char="-"/>
            </a:pPr>
            <a:r>
              <a:rPr lang="tr-TR" sz="1600" dirty="0" smtClean="0">
                <a:latin typeface="Calibri"/>
                <a:cs typeface="Calibri"/>
              </a:rPr>
              <a:t>GD&amp;T </a:t>
            </a:r>
            <a:r>
              <a:rPr lang="tr-TR" sz="1600" dirty="0" err="1" smtClean="0">
                <a:latin typeface="Calibri"/>
                <a:cs typeface="Calibri"/>
              </a:rPr>
              <a:t>Inspection</a:t>
            </a:r>
            <a:r>
              <a:rPr lang="tr-TR" sz="1600" dirty="0" smtClean="0">
                <a:latin typeface="Calibri"/>
                <a:cs typeface="Calibri"/>
              </a:rPr>
              <a:t> </a:t>
            </a:r>
            <a:r>
              <a:rPr lang="tr-TR" sz="1600" dirty="0" err="1" smtClean="0">
                <a:latin typeface="Calibri"/>
                <a:cs typeface="Calibri"/>
              </a:rPr>
              <a:t>services</a:t>
            </a:r>
            <a:r>
              <a:rPr lang="tr-TR" sz="1600" dirty="0" smtClean="0">
                <a:latin typeface="Calibri"/>
                <a:cs typeface="Calibri"/>
              </a:rPr>
              <a:t>  </a:t>
            </a:r>
          </a:p>
          <a:p>
            <a:pPr marL="342900" lvl="0" indent="-342900" algn="just">
              <a:spcAft>
                <a:spcPts val="0"/>
              </a:spcAft>
              <a:buSzPts val="1000"/>
              <a:buFontTx/>
              <a:buChar char="-"/>
            </a:pPr>
            <a:r>
              <a:rPr lang="tr-TR" sz="1600" dirty="0" smtClean="0">
                <a:latin typeface="Calibri"/>
                <a:cs typeface="Calibri"/>
              </a:rPr>
              <a:t>90 – 500mm </a:t>
            </a:r>
            <a:r>
              <a:rPr lang="tr-TR" sz="1600" dirty="0" err="1" smtClean="0">
                <a:latin typeface="Calibri"/>
                <a:cs typeface="Calibri"/>
              </a:rPr>
              <a:t>sizes</a:t>
            </a:r>
            <a:r>
              <a:rPr lang="tr-TR" sz="1600" dirty="0" smtClean="0">
                <a:latin typeface="Calibri"/>
                <a:cs typeface="Calibri"/>
              </a:rPr>
              <a:t>  4 </a:t>
            </a:r>
            <a:r>
              <a:rPr lang="tr-TR" sz="1600" dirty="0" err="1" smtClean="0">
                <a:latin typeface="Calibri"/>
                <a:cs typeface="Calibri"/>
              </a:rPr>
              <a:t>pieces</a:t>
            </a:r>
            <a:r>
              <a:rPr lang="tr-TR" sz="1600" dirty="0" smtClean="0">
                <a:latin typeface="Calibri"/>
                <a:cs typeface="Calibri"/>
              </a:rPr>
              <a:t> </a:t>
            </a:r>
            <a:r>
              <a:rPr lang="tr-TR" sz="1600" dirty="0" err="1" smtClean="0">
                <a:latin typeface="Calibri"/>
                <a:cs typeface="Calibri"/>
              </a:rPr>
              <a:t>focus</a:t>
            </a:r>
            <a:endParaRPr lang="tr-TR" sz="1600" dirty="0" smtClean="0">
              <a:latin typeface="Calibri"/>
              <a:cs typeface="Calibri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Tx/>
              <a:buChar char="-"/>
            </a:pPr>
            <a:r>
              <a:rPr lang="tr-TR" sz="1600" dirty="0" err="1" smtClean="0">
                <a:latin typeface="Calibri"/>
                <a:cs typeface="Calibri"/>
              </a:rPr>
              <a:t>Tripod</a:t>
            </a:r>
            <a:r>
              <a:rPr lang="tr-TR" sz="1600" dirty="0" smtClean="0">
                <a:latin typeface="Calibri"/>
                <a:cs typeface="Calibri"/>
              </a:rPr>
              <a:t> </a:t>
            </a:r>
            <a:r>
              <a:rPr lang="tr-TR" sz="1600" dirty="0" err="1" smtClean="0">
                <a:latin typeface="Calibri"/>
                <a:cs typeface="Calibri"/>
              </a:rPr>
              <a:t>for</a:t>
            </a:r>
            <a:r>
              <a:rPr lang="tr-TR" sz="1600" dirty="0" smtClean="0">
                <a:latin typeface="Calibri"/>
                <a:cs typeface="Calibri"/>
              </a:rPr>
              <a:t> </a:t>
            </a:r>
            <a:r>
              <a:rPr lang="tr-TR" sz="1600" dirty="0" err="1" smtClean="0">
                <a:latin typeface="Calibri"/>
                <a:cs typeface="Calibri"/>
              </a:rPr>
              <a:t>bigger</a:t>
            </a:r>
            <a:r>
              <a:rPr lang="tr-TR" sz="1600" dirty="0" smtClean="0">
                <a:latin typeface="Calibri"/>
                <a:cs typeface="Calibri"/>
              </a:rPr>
              <a:t> </a:t>
            </a:r>
            <a:r>
              <a:rPr lang="tr-TR" sz="1600" dirty="0" err="1" smtClean="0">
                <a:latin typeface="Calibri"/>
                <a:cs typeface="Calibri"/>
              </a:rPr>
              <a:t>parts</a:t>
            </a:r>
            <a:r>
              <a:rPr lang="tr-TR" sz="1600" dirty="0" smtClean="0">
                <a:latin typeface="Calibri"/>
                <a:cs typeface="Calibri"/>
              </a:rPr>
              <a:t> </a:t>
            </a:r>
            <a:r>
              <a:rPr lang="tr-TR" sz="1600" dirty="0" err="1" smtClean="0">
                <a:latin typeface="Calibri"/>
                <a:cs typeface="Calibri"/>
              </a:rPr>
              <a:t>up</a:t>
            </a:r>
            <a:r>
              <a:rPr lang="tr-TR" sz="1600" dirty="0" smtClean="0">
                <a:latin typeface="Calibri"/>
                <a:cs typeface="Calibri"/>
              </a:rPr>
              <a:t> </a:t>
            </a:r>
            <a:r>
              <a:rPr lang="tr-TR" sz="1600" dirty="0" err="1" smtClean="0">
                <a:latin typeface="Calibri"/>
                <a:cs typeface="Calibri"/>
              </a:rPr>
              <a:t>to</a:t>
            </a:r>
            <a:r>
              <a:rPr lang="tr-TR" sz="1600" dirty="0" smtClean="0">
                <a:latin typeface="Calibri"/>
                <a:cs typeface="Calibri"/>
              </a:rPr>
              <a:t> 2M </a:t>
            </a:r>
            <a:r>
              <a:rPr lang="tr-TR" sz="1600" dirty="0" err="1" smtClean="0">
                <a:latin typeface="Calibri"/>
                <a:cs typeface="Calibri"/>
              </a:rPr>
              <a:t>parts</a:t>
            </a:r>
            <a:r>
              <a:rPr lang="tr-TR" sz="1600" dirty="0" smtClean="0">
                <a:latin typeface="Calibri"/>
                <a:cs typeface="Calibri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SzPts val="1000"/>
              <a:buFontTx/>
              <a:buChar char="-"/>
            </a:pPr>
            <a:r>
              <a:rPr lang="tr-TR" sz="1600" dirty="0" err="1" smtClean="0">
                <a:latin typeface="Calibri"/>
                <a:cs typeface="Calibri"/>
              </a:rPr>
              <a:t>Automatic</a:t>
            </a:r>
            <a:r>
              <a:rPr lang="tr-TR" sz="1600" dirty="0" smtClean="0">
                <a:latin typeface="Calibri"/>
                <a:cs typeface="Calibri"/>
              </a:rPr>
              <a:t>  </a:t>
            </a:r>
            <a:r>
              <a:rPr lang="tr-TR" sz="1600" dirty="0" err="1" smtClean="0">
                <a:latin typeface="Calibri"/>
                <a:cs typeface="Calibri"/>
              </a:rPr>
              <a:t>calibration</a:t>
            </a:r>
            <a:endParaRPr lang="tr-TR" sz="1600" dirty="0" smtClean="0">
              <a:latin typeface="Calibri"/>
              <a:cs typeface="Calibri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Tx/>
              <a:buChar char="-"/>
            </a:pPr>
            <a:r>
              <a:rPr lang="tr-TR" sz="1600" dirty="0" smtClean="0">
                <a:latin typeface="Calibri"/>
                <a:cs typeface="Calibri"/>
              </a:rPr>
              <a:t>3 </a:t>
            </a:r>
            <a:r>
              <a:rPr lang="tr-TR" sz="1600" dirty="0" err="1" smtClean="0">
                <a:latin typeface="Calibri"/>
                <a:cs typeface="Calibri"/>
              </a:rPr>
              <a:t>and</a:t>
            </a:r>
            <a:r>
              <a:rPr lang="tr-TR" sz="1600" dirty="0" smtClean="0">
                <a:latin typeface="Calibri"/>
                <a:cs typeface="Calibri"/>
              </a:rPr>
              <a:t> 5 </a:t>
            </a:r>
            <a:r>
              <a:rPr lang="tr-TR" sz="1600" dirty="0" err="1" smtClean="0">
                <a:latin typeface="Calibri"/>
                <a:cs typeface="Calibri"/>
              </a:rPr>
              <a:t>axis</a:t>
            </a:r>
            <a:r>
              <a:rPr lang="tr-TR" sz="1600" dirty="0" smtClean="0">
                <a:latin typeface="Calibri"/>
                <a:cs typeface="Calibri"/>
              </a:rPr>
              <a:t> </a:t>
            </a:r>
            <a:r>
              <a:rPr lang="tr-TR" sz="1600" dirty="0" err="1" smtClean="0">
                <a:latin typeface="Calibri"/>
                <a:cs typeface="Calibri"/>
              </a:rPr>
              <a:t>tables</a:t>
            </a:r>
            <a:r>
              <a:rPr lang="tr-TR" sz="1600" dirty="0" smtClean="0">
                <a:latin typeface="Calibri"/>
                <a:cs typeface="Calibri"/>
              </a:rPr>
              <a:t> </a:t>
            </a:r>
            <a:r>
              <a:rPr lang="tr-TR" sz="1600" dirty="0" err="1" smtClean="0">
                <a:latin typeface="Calibri"/>
                <a:cs typeface="Calibri"/>
              </a:rPr>
              <a:t>for</a:t>
            </a:r>
            <a:r>
              <a:rPr lang="tr-TR" sz="1600" dirty="0" smtClean="0">
                <a:latin typeface="Calibri"/>
                <a:cs typeface="Calibri"/>
              </a:rPr>
              <a:t> 10kg </a:t>
            </a:r>
            <a:r>
              <a:rPr lang="tr-TR" sz="1600" dirty="0" err="1" smtClean="0">
                <a:latin typeface="Calibri"/>
                <a:cs typeface="Calibri"/>
              </a:rPr>
              <a:t>to</a:t>
            </a:r>
            <a:r>
              <a:rPr lang="tr-TR" sz="1600" dirty="0" smtClean="0">
                <a:latin typeface="Calibri"/>
                <a:cs typeface="Calibri"/>
              </a:rPr>
              <a:t> 100kg.</a:t>
            </a:r>
          </a:p>
          <a:p>
            <a:pPr marL="342900" lvl="0" indent="-342900" algn="just">
              <a:spcAft>
                <a:spcPts val="0"/>
              </a:spcAft>
              <a:buSzPts val="1000"/>
              <a:buFontTx/>
              <a:buChar char="-"/>
            </a:pPr>
            <a:endParaRPr lang="tr-TR" sz="1400" dirty="0"/>
          </a:p>
        </p:txBody>
      </p:sp>
      <p:pic>
        <p:nvPicPr>
          <p:cNvPr id="1034" name="Picture 10" descr="C:\Users\admin\Desktop\Solutionx_C500\07.PNG"/>
          <p:cNvPicPr>
            <a:picLocks noChangeAspect="1" noChangeArrowheads="1"/>
          </p:cNvPicPr>
          <p:nvPr/>
        </p:nvPicPr>
        <p:blipFill>
          <a:blip r:embed="rId4"/>
          <a:srcRect t="14460" r="7453" b="8070"/>
          <a:stretch>
            <a:fillRect/>
          </a:stretch>
        </p:blipFill>
        <p:spPr bwMode="auto">
          <a:xfrm>
            <a:off x="547639" y="5049672"/>
            <a:ext cx="4570271" cy="1310185"/>
          </a:xfrm>
          <a:prstGeom prst="rect">
            <a:avLst/>
          </a:prstGeom>
          <a:noFill/>
        </p:spPr>
      </p:pic>
      <p:pic>
        <p:nvPicPr>
          <p:cNvPr id="1035" name="Picture 11" descr="C:\Users\admin\Desktop\Solutionx_C500\0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969" y="2566300"/>
            <a:ext cx="3590925" cy="2400300"/>
          </a:xfrm>
          <a:prstGeom prst="rect">
            <a:avLst/>
          </a:prstGeom>
          <a:noFill/>
        </p:spPr>
      </p:pic>
      <p:pic>
        <p:nvPicPr>
          <p:cNvPr id="1036" name="Picture 12" descr="C:\Users\admin\Desktop\Solutionx_C500\0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95939" y="925393"/>
            <a:ext cx="1914525" cy="2324100"/>
          </a:xfrm>
          <a:prstGeom prst="rect">
            <a:avLst/>
          </a:prstGeom>
          <a:noFill/>
        </p:spPr>
      </p:pic>
      <p:pic>
        <p:nvPicPr>
          <p:cNvPr id="1037" name="Picture 13" descr="C:\Users\admin\Desktop\Solutionx_C500\009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92039" y="4176215"/>
            <a:ext cx="1991490" cy="2005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9147175" y="6619875"/>
            <a:ext cx="769938" cy="317500"/>
          </a:xfrm>
        </p:spPr>
        <p:txBody>
          <a:bodyPr/>
          <a:lstStyle/>
          <a:p>
            <a:pPr>
              <a:defRPr/>
            </a:pPr>
            <a:fld id="{9DE06C99-6F33-4AD6-A96E-17508D519637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2588" y="225425"/>
            <a:ext cx="9088437" cy="40005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noFill/>
            <a:miter lim="800000"/>
            <a:headEnd/>
            <a:tailEnd/>
          </a:ln>
        </p:spPr>
        <p:txBody>
          <a:bodyPr lIns="91280" tIns="45640" rIns="91280" bIns="45640">
            <a:spAutoFit/>
          </a:bodyPr>
          <a:lstStyle/>
          <a:p>
            <a:pPr marL="177487" indent="-177487" eaLnBrk="0" hangingPunct="0">
              <a:tabLst>
                <a:tab pos="266230" algn="l"/>
              </a:tabLst>
              <a:defRPr/>
            </a:pPr>
            <a:r>
              <a:rPr lang="tr-TR" sz="20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Model </a:t>
            </a:r>
            <a:r>
              <a:rPr lang="tr-TR" sz="20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tr-TR" sz="20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Rapid</a:t>
            </a:r>
            <a:r>
              <a:rPr lang="tr-TR" sz="20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tr-TR" sz="20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Prototype</a:t>
            </a:r>
            <a:r>
              <a:rPr lang="tr-TR" sz="20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tr-TR" sz="20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Services</a:t>
            </a:r>
            <a:endParaRPr lang="tr-TR" sz="20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9" name="Düz Bağlayıcı 26"/>
          <p:cNvCxnSpPr/>
          <p:nvPr/>
        </p:nvCxnSpPr>
        <p:spPr>
          <a:xfrm>
            <a:off x="573088" y="6540500"/>
            <a:ext cx="894794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"/>
          <p:cNvSpPr txBox="1"/>
          <p:nvPr/>
        </p:nvSpPr>
        <p:spPr>
          <a:xfrm>
            <a:off x="393004" y="700897"/>
            <a:ext cx="906489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0"/>
              </a:spcAft>
              <a:buSzPts val="1000"/>
            </a:pPr>
            <a:r>
              <a:rPr lang="en-US" sz="1500" dirty="0" smtClean="0">
                <a:latin typeface="Calibri" pitchFamily="34" charset="0"/>
                <a:cs typeface="Calibri" pitchFamily="34" charset="0"/>
              </a:rPr>
              <a:t>In </a:t>
            </a:r>
            <a:r>
              <a:rPr lang="tr-TR" sz="1500" dirty="0" err="1" smtClean="0">
                <a:latin typeface="Calibri" pitchFamily="34" charset="0"/>
                <a:cs typeface="Calibri" pitchFamily="34" charset="0"/>
              </a:rPr>
              <a:t>Contemproary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500" dirty="0" smtClean="0">
                <a:latin typeface="Calibri" pitchFamily="34" charset="0"/>
                <a:cs typeface="Calibri" pitchFamily="34" charset="0"/>
              </a:rPr>
              <a:t>D</a:t>
            </a:r>
            <a:r>
              <a:rPr lang="en-US" sz="1500" dirty="0" err="1" smtClean="0">
                <a:latin typeface="Calibri" pitchFamily="34" charset="0"/>
                <a:cs typeface="Calibri" pitchFamily="34" charset="0"/>
              </a:rPr>
              <a:t>esign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tr-TR" sz="1500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1500" dirty="0" err="1" smtClean="0">
                <a:latin typeface="Calibri" pitchFamily="34" charset="0"/>
                <a:cs typeface="Calibri" pitchFamily="34" charset="0"/>
              </a:rPr>
              <a:t>ngineering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 approaches, the need to produce a visual and functional similarity of the final product with rapid prototyping has become inevitable. </a:t>
            </a:r>
            <a:endParaRPr lang="tr-TR" sz="1500" dirty="0" smtClean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</a:pPr>
            <a:r>
              <a:rPr lang="en-US" sz="1500" dirty="0" smtClean="0">
                <a:latin typeface="Calibri" pitchFamily="34" charset="0"/>
                <a:cs typeface="Calibri" pitchFamily="34" charset="0"/>
              </a:rPr>
              <a:t>With this rapid prototype model produced, the test process can be carried out, </a:t>
            </a:r>
            <a:r>
              <a:rPr lang="en-US" sz="1500" dirty="0" err="1" smtClean="0">
                <a:latin typeface="Calibri" pitchFamily="34" charset="0"/>
                <a:cs typeface="Calibri" pitchFamily="34" charset="0"/>
              </a:rPr>
              <a:t>demostrative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 parts can be produced enough to be shown at the fairs, and the</a:t>
            </a:r>
            <a:r>
              <a:rPr lang="tr-TR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senior management and customers are met.</a:t>
            </a:r>
            <a:r>
              <a:rPr lang="tr-TR" sz="15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lvl="0" indent="-342900" algn="just">
              <a:spcAft>
                <a:spcPts val="0"/>
              </a:spcAft>
              <a:buSzPts val="1000"/>
            </a:pPr>
            <a:r>
              <a:rPr lang="tr-TR" sz="1500" dirty="0" err="1" smtClean="0">
                <a:latin typeface="Calibri"/>
                <a:cs typeface="Calibri"/>
              </a:rPr>
              <a:t>We</a:t>
            </a:r>
            <a:r>
              <a:rPr lang="tr-TR" sz="1500" dirty="0" smtClean="0">
                <a:latin typeface="Calibri"/>
                <a:cs typeface="Calibri"/>
              </a:rPr>
              <a:t> </a:t>
            </a:r>
            <a:r>
              <a:rPr lang="tr-TR" sz="1500" dirty="0" err="1" smtClean="0">
                <a:latin typeface="Calibri"/>
                <a:cs typeface="Calibri"/>
              </a:rPr>
              <a:t>have</a:t>
            </a:r>
            <a:r>
              <a:rPr lang="tr-TR" sz="1500" dirty="0" smtClean="0">
                <a:latin typeface="Calibri"/>
                <a:cs typeface="Calibri"/>
              </a:rPr>
              <a:t>  </a:t>
            </a:r>
            <a:r>
              <a:rPr lang="tr-TR" sz="1500" dirty="0" err="1" smtClean="0">
                <a:latin typeface="Calibri"/>
                <a:cs typeface="Calibri"/>
              </a:rPr>
              <a:t>great</a:t>
            </a:r>
            <a:r>
              <a:rPr lang="tr-TR" sz="1500" dirty="0" smtClean="0">
                <a:latin typeface="Calibri"/>
                <a:cs typeface="Calibri"/>
              </a:rPr>
              <a:t> </a:t>
            </a:r>
            <a:r>
              <a:rPr lang="tr-TR" sz="1500" dirty="0" err="1" smtClean="0">
                <a:latin typeface="Calibri"/>
                <a:cs typeface="Calibri"/>
              </a:rPr>
              <a:t>experience</a:t>
            </a:r>
            <a:r>
              <a:rPr lang="tr-TR" sz="1500" dirty="0" smtClean="0">
                <a:latin typeface="Calibri"/>
                <a:cs typeface="Calibri"/>
              </a:rPr>
              <a:t> </a:t>
            </a:r>
            <a:r>
              <a:rPr lang="tr-TR" sz="1500" dirty="0" err="1" smtClean="0">
                <a:latin typeface="Calibri"/>
                <a:cs typeface="Calibri"/>
              </a:rPr>
              <a:t>rapid</a:t>
            </a:r>
            <a:r>
              <a:rPr lang="tr-TR" sz="1500" dirty="0" smtClean="0">
                <a:latin typeface="Calibri"/>
                <a:cs typeface="Calibri"/>
              </a:rPr>
              <a:t> </a:t>
            </a:r>
            <a:r>
              <a:rPr lang="tr-TR" sz="1500" dirty="0" err="1" smtClean="0">
                <a:latin typeface="Calibri"/>
                <a:cs typeface="Calibri"/>
              </a:rPr>
              <a:t>prototype</a:t>
            </a:r>
            <a:r>
              <a:rPr lang="tr-TR" sz="1500" dirty="0" smtClean="0">
                <a:latin typeface="Calibri"/>
                <a:cs typeface="Calibri"/>
              </a:rPr>
              <a:t> </a:t>
            </a:r>
            <a:r>
              <a:rPr lang="tr-TR" sz="1500" dirty="0" err="1" smtClean="0">
                <a:latin typeface="Calibri"/>
                <a:cs typeface="Calibri"/>
              </a:rPr>
              <a:t>techniques</a:t>
            </a:r>
            <a:r>
              <a:rPr lang="tr-TR" sz="1500" dirty="0" smtClean="0">
                <a:latin typeface="Calibri"/>
                <a:cs typeface="Calibri"/>
              </a:rPr>
              <a:t>  </a:t>
            </a:r>
            <a:r>
              <a:rPr lang="tr-TR" sz="1500" dirty="0" err="1" smtClean="0">
                <a:latin typeface="Calibri"/>
                <a:cs typeface="Calibri"/>
              </a:rPr>
              <a:t>and</a:t>
            </a:r>
            <a:r>
              <a:rPr lang="tr-TR" sz="1500" dirty="0" smtClean="0">
                <a:latin typeface="Calibri"/>
                <a:cs typeface="Calibri"/>
              </a:rPr>
              <a:t> </a:t>
            </a:r>
            <a:r>
              <a:rPr lang="tr-TR" sz="1500" dirty="0" err="1" smtClean="0">
                <a:latin typeface="Calibri"/>
                <a:cs typeface="Calibri"/>
              </a:rPr>
              <a:t>have</a:t>
            </a:r>
            <a:r>
              <a:rPr lang="tr-TR" sz="1500" dirty="0" smtClean="0">
                <a:latin typeface="Calibri"/>
                <a:cs typeface="Calibri"/>
              </a:rPr>
              <a:t> </a:t>
            </a:r>
            <a:r>
              <a:rPr lang="tr-TR" sz="1500" dirty="0" err="1" smtClean="0">
                <a:latin typeface="Calibri"/>
                <a:cs typeface="Calibri"/>
              </a:rPr>
              <a:t>open</a:t>
            </a:r>
            <a:r>
              <a:rPr lang="tr-TR" sz="1500" dirty="0" smtClean="0">
                <a:latin typeface="Calibri"/>
                <a:cs typeface="Calibri"/>
              </a:rPr>
              <a:t> </a:t>
            </a:r>
            <a:r>
              <a:rPr lang="tr-TR" sz="1500" dirty="0" err="1" smtClean="0">
                <a:latin typeface="Calibri"/>
                <a:cs typeface="Calibri"/>
              </a:rPr>
              <a:t>our</a:t>
            </a:r>
            <a:r>
              <a:rPr lang="tr-TR" sz="1500" dirty="0" smtClean="0">
                <a:latin typeface="Calibri"/>
                <a:cs typeface="Calibri"/>
              </a:rPr>
              <a:t> </a:t>
            </a:r>
            <a:r>
              <a:rPr lang="tr-TR" sz="1500" dirty="0" err="1" smtClean="0">
                <a:latin typeface="Calibri"/>
                <a:cs typeface="Calibri"/>
              </a:rPr>
              <a:t>prototype</a:t>
            </a:r>
            <a:r>
              <a:rPr lang="tr-TR" sz="1500" dirty="0" smtClean="0">
                <a:latin typeface="Calibri"/>
                <a:cs typeface="Calibri"/>
              </a:rPr>
              <a:t> </a:t>
            </a:r>
            <a:r>
              <a:rPr lang="tr-TR" sz="1500" dirty="0" err="1" smtClean="0">
                <a:latin typeface="Calibri"/>
                <a:cs typeface="Calibri"/>
              </a:rPr>
              <a:t>production</a:t>
            </a:r>
            <a:r>
              <a:rPr lang="tr-TR" sz="1500" dirty="0" smtClean="0">
                <a:latin typeface="Calibri"/>
                <a:cs typeface="Calibri"/>
              </a:rPr>
              <a:t> </a:t>
            </a:r>
            <a:r>
              <a:rPr lang="tr-TR" sz="1500" dirty="0" err="1" smtClean="0">
                <a:latin typeface="Calibri"/>
                <a:cs typeface="Calibri"/>
              </a:rPr>
              <a:t>facility</a:t>
            </a:r>
            <a:r>
              <a:rPr lang="en-US" sz="1500" dirty="0" smtClean="0"/>
              <a:t> </a:t>
            </a:r>
            <a:r>
              <a:rPr lang="tr-TR" sz="1500" dirty="0" smtClean="0">
                <a:latin typeface="Calibri"/>
                <a:cs typeface="Calibri"/>
              </a:rPr>
              <a:t>on  </a:t>
            </a:r>
            <a:r>
              <a:rPr lang="tr-TR" sz="1500" dirty="0" err="1" smtClean="0">
                <a:latin typeface="Calibri"/>
                <a:cs typeface="Calibri"/>
              </a:rPr>
              <a:t>February</a:t>
            </a:r>
            <a:r>
              <a:rPr lang="tr-TR" sz="1500" dirty="0" smtClean="0">
                <a:latin typeface="Calibri"/>
                <a:cs typeface="Calibri"/>
              </a:rPr>
              <a:t>  2022, at Frankfurt / </a:t>
            </a:r>
            <a:r>
              <a:rPr lang="tr-TR" sz="1500" dirty="0" err="1" smtClean="0">
                <a:latin typeface="Calibri"/>
                <a:cs typeface="Calibri"/>
              </a:rPr>
              <a:t>Germany</a:t>
            </a:r>
            <a:r>
              <a:rPr lang="tr-TR" sz="1500" dirty="0" smtClean="0">
                <a:latin typeface="Calibri"/>
                <a:cs typeface="Calibri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SzPts val="1000"/>
            </a:pPr>
            <a:r>
              <a:rPr lang="tr-TR" sz="1500" dirty="0" smtClean="0">
                <a:latin typeface="Calibri"/>
                <a:cs typeface="Calibri"/>
              </a:rPr>
              <a:t>*</a:t>
            </a:r>
            <a:r>
              <a:rPr lang="tr-TR" sz="1500" dirty="0" err="1" smtClean="0">
                <a:latin typeface="Calibri"/>
                <a:cs typeface="Calibri"/>
              </a:rPr>
              <a:t>Have</a:t>
            </a:r>
            <a:r>
              <a:rPr lang="tr-TR" sz="1500" dirty="0" smtClean="0">
                <a:latin typeface="Calibri"/>
                <a:cs typeface="Calibri"/>
              </a:rPr>
              <a:t> </a:t>
            </a:r>
            <a:r>
              <a:rPr lang="tr-TR" sz="1500" u="sng" dirty="0" smtClean="0">
                <a:latin typeface="Calibri"/>
                <a:cs typeface="Calibri"/>
              </a:rPr>
              <a:t>EOS P385 SLS </a:t>
            </a:r>
            <a:r>
              <a:rPr lang="tr-TR" sz="1500" u="sng" dirty="0" err="1" smtClean="0">
                <a:latin typeface="Calibri"/>
                <a:cs typeface="Calibri"/>
              </a:rPr>
              <a:t>Machine</a:t>
            </a:r>
            <a:r>
              <a:rPr lang="tr-TR" sz="1500" u="sng" dirty="0" smtClean="0">
                <a:latin typeface="Calibri"/>
                <a:cs typeface="Calibri"/>
              </a:rPr>
              <a:t> </a:t>
            </a:r>
            <a:r>
              <a:rPr lang="tr-TR" sz="1500" dirty="0" smtClean="0">
                <a:latin typeface="Calibri"/>
                <a:cs typeface="Calibri"/>
              </a:rPr>
              <a:t>, </a:t>
            </a:r>
            <a:r>
              <a:rPr lang="tr-TR" sz="1500" dirty="0" err="1" smtClean="0">
                <a:latin typeface="Calibri"/>
                <a:cs typeface="Calibri"/>
              </a:rPr>
              <a:t>production</a:t>
            </a:r>
            <a:r>
              <a:rPr lang="tr-TR" sz="1500" dirty="0" smtClean="0">
                <a:latin typeface="Calibri"/>
                <a:cs typeface="Calibri"/>
              </a:rPr>
              <a:t> size 340x340x620mm, SLS  </a:t>
            </a:r>
            <a:r>
              <a:rPr lang="tr-TR" sz="1500" dirty="0" err="1" smtClean="0">
                <a:latin typeface="Calibri"/>
                <a:cs typeface="Calibri"/>
              </a:rPr>
              <a:t>technique</a:t>
            </a:r>
            <a:r>
              <a:rPr lang="tr-TR" sz="1500" dirty="0" smtClean="0">
                <a:latin typeface="Calibri"/>
                <a:cs typeface="Calibri"/>
              </a:rPr>
              <a:t> </a:t>
            </a:r>
            <a:r>
              <a:rPr lang="tr-TR" sz="1500" dirty="0" err="1" smtClean="0">
                <a:latin typeface="Calibri"/>
                <a:cs typeface="Calibri"/>
              </a:rPr>
              <a:t>for</a:t>
            </a:r>
            <a:r>
              <a:rPr lang="tr-TR" sz="1500" dirty="0" smtClean="0">
                <a:latin typeface="Calibri"/>
                <a:cs typeface="Calibri"/>
              </a:rPr>
              <a:t>  PA </a:t>
            </a:r>
            <a:r>
              <a:rPr lang="tr-TR" sz="1500" dirty="0" err="1" smtClean="0">
                <a:latin typeface="Calibri"/>
                <a:cs typeface="Calibri"/>
              </a:rPr>
              <a:t>powder</a:t>
            </a:r>
            <a:r>
              <a:rPr lang="tr-TR" sz="1500" dirty="0" smtClean="0">
                <a:latin typeface="Calibri"/>
                <a:cs typeface="Calibri"/>
              </a:rPr>
              <a:t>  .</a:t>
            </a:r>
          </a:p>
          <a:p>
            <a:pPr marL="342900" lvl="0" indent="-342900" algn="just">
              <a:spcAft>
                <a:spcPts val="0"/>
              </a:spcAft>
              <a:buSzPts val="1000"/>
            </a:pPr>
            <a:r>
              <a:rPr lang="tr-TR" sz="1500" dirty="0" smtClean="0">
                <a:latin typeface="Calibri"/>
                <a:cs typeface="Calibri"/>
              </a:rPr>
              <a:t>*</a:t>
            </a:r>
            <a:r>
              <a:rPr lang="tr-TR" sz="1500" dirty="0" err="1" smtClean="0">
                <a:latin typeface="Calibri"/>
                <a:cs typeface="Calibri"/>
              </a:rPr>
              <a:t>Have</a:t>
            </a:r>
            <a:r>
              <a:rPr lang="tr-TR" sz="1500" dirty="0" smtClean="0">
                <a:latin typeface="Calibri"/>
                <a:cs typeface="Calibri"/>
              </a:rPr>
              <a:t> </a:t>
            </a:r>
            <a:r>
              <a:rPr lang="tr-TR" sz="1500" u="sng" dirty="0" smtClean="0">
                <a:latin typeface="Calibri"/>
                <a:cs typeface="Calibri"/>
              </a:rPr>
              <a:t>3DGence FDM </a:t>
            </a:r>
            <a:r>
              <a:rPr lang="tr-TR" sz="1500" u="sng" dirty="0" err="1" smtClean="0">
                <a:latin typeface="Calibri"/>
                <a:cs typeface="Calibri"/>
              </a:rPr>
              <a:t>Machine</a:t>
            </a:r>
            <a:r>
              <a:rPr lang="tr-TR" sz="1500" u="sng" dirty="0" smtClean="0">
                <a:latin typeface="Calibri"/>
                <a:cs typeface="Calibri"/>
              </a:rPr>
              <a:t> </a:t>
            </a:r>
            <a:r>
              <a:rPr lang="tr-TR" sz="1500" dirty="0" smtClean="0">
                <a:latin typeface="Calibri"/>
                <a:cs typeface="Calibri"/>
              </a:rPr>
              <a:t>,</a:t>
            </a:r>
            <a:r>
              <a:rPr lang="tr-TR" sz="1500" dirty="0" err="1" smtClean="0">
                <a:latin typeface="Calibri"/>
                <a:cs typeface="Calibri"/>
              </a:rPr>
              <a:t>production</a:t>
            </a:r>
            <a:r>
              <a:rPr lang="tr-TR" sz="1500" dirty="0" smtClean="0">
                <a:latin typeface="Calibri"/>
                <a:cs typeface="Calibri"/>
              </a:rPr>
              <a:t> size 380x380x420mm, FDM </a:t>
            </a:r>
            <a:r>
              <a:rPr lang="tr-TR" sz="1500" dirty="0" err="1" smtClean="0">
                <a:latin typeface="Calibri"/>
                <a:cs typeface="Calibri"/>
              </a:rPr>
              <a:t>technique</a:t>
            </a:r>
            <a:r>
              <a:rPr lang="tr-TR" sz="1500" dirty="0" smtClean="0">
                <a:latin typeface="Calibri"/>
                <a:cs typeface="Calibri"/>
              </a:rPr>
              <a:t> </a:t>
            </a:r>
            <a:r>
              <a:rPr lang="tr-TR" sz="1500" dirty="0" err="1" smtClean="0">
                <a:latin typeface="Calibri"/>
                <a:cs typeface="Calibri"/>
              </a:rPr>
              <a:t>for</a:t>
            </a:r>
            <a:r>
              <a:rPr lang="tr-TR" sz="1500" dirty="0" smtClean="0">
                <a:latin typeface="Calibri"/>
                <a:cs typeface="Calibri"/>
              </a:rPr>
              <a:t>  ABS,PC,PA,PA CF, PEEK,PEKK,ULTEM…</a:t>
            </a:r>
            <a:r>
              <a:rPr lang="tr-TR" sz="1500" dirty="0" err="1" smtClean="0">
                <a:latin typeface="Calibri"/>
                <a:cs typeface="Calibri"/>
              </a:rPr>
              <a:t>etc</a:t>
            </a:r>
            <a:r>
              <a:rPr lang="tr-TR" sz="1500" dirty="0" smtClean="0">
                <a:latin typeface="Calibri"/>
                <a:cs typeface="Calibri"/>
              </a:rPr>
              <a:t>. </a:t>
            </a:r>
          </a:p>
          <a:p>
            <a:pPr marL="342900" lvl="0" indent="-342900" algn="just">
              <a:spcAft>
                <a:spcPts val="0"/>
              </a:spcAft>
              <a:buSzPts val="1000"/>
            </a:pPr>
            <a:r>
              <a:rPr lang="tr-TR" sz="1500" dirty="0" smtClean="0">
                <a:latin typeface="Calibri"/>
                <a:cs typeface="Calibri"/>
              </a:rPr>
              <a:t>*</a:t>
            </a:r>
            <a:r>
              <a:rPr lang="tr-TR" sz="1500" dirty="0" err="1" smtClean="0">
                <a:latin typeface="Calibri"/>
                <a:cs typeface="Calibri"/>
              </a:rPr>
              <a:t>We</a:t>
            </a:r>
            <a:r>
              <a:rPr lang="tr-TR" sz="1500" dirty="0" smtClean="0">
                <a:latin typeface="Calibri"/>
                <a:cs typeface="Calibri"/>
              </a:rPr>
              <a:t> </a:t>
            </a:r>
            <a:r>
              <a:rPr lang="tr-TR" sz="1500" dirty="0" err="1" smtClean="0">
                <a:latin typeface="Calibri"/>
                <a:cs typeface="Calibri"/>
              </a:rPr>
              <a:t>have</a:t>
            </a:r>
            <a:r>
              <a:rPr lang="tr-TR" sz="1500" dirty="0" smtClean="0">
                <a:latin typeface="Calibri"/>
                <a:cs typeface="Calibri"/>
              </a:rPr>
              <a:t> </a:t>
            </a:r>
            <a:r>
              <a:rPr lang="tr-TR" sz="1500" dirty="0" err="1" smtClean="0">
                <a:latin typeface="Calibri"/>
                <a:cs typeface="Calibri"/>
              </a:rPr>
              <a:t>also</a:t>
            </a:r>
            <a:r>
              <a:rPr lang="tr-TR" sz="1500" dirty="0" smtClean="0">
                <a:latin typeface="Calibri"/>
                <a:cs typeface="Calibri"/>
              </a:rPr>
              <a:t> </a:t>
            </a:r>
            <a:r>
              <a:rPr lang="tr-TR" sz="1500" dirty="0" err="1" smtClean="0">
                <a:latin typeface="Calibri"/>
                <a:cs typeface="Calibri"/>
              </a:rPr>
              <a:t>know</a:t>
            </a:r>
            <a:r>
              <a:rPr lang="tr-TR" sz="1500" dirty="0" smtClean="0">
                <a:latin typeface="Calibri"/>
                <a:cs typeface="Calibri"/>
              </a:rPr>
              <a:t>-</a:t>
            </a:r>
            <a:r>
              <a:rPr lang="tr-TR" sz="1500" dirty="0" err="1" smtClean="0">
                <a:latin typeface="Calibri"/>
                <a:cs typeface="Calibri"/>
              </a:rPr>
              <a:t>how</a:t>
            </a:r>
            <a:r>
              <a:rPr lang="tr-TR" sz="1500" dirty="0" smtClean="0">
                <a:latin typeface="Calibri"/>
                <a:cs typeface="Calibri"/>
              </a:rPr>
              <a:t>  SLA,</a:t>
            </a:r>
            <a:r>
              <a:rPr lang="tr-TR" sz="1500" dirty="0" err="1" smtClean="0">
                <a:latin typeface="Calibri"/>
                <a:cs typeface="Calibri"/>
              </a:rPr>
              <a:t>silicon</a:t>
            </a:r>
            <a:r>
              <a:rPr lang="tr-TR" sz="1500" dirty="0" smtClean="0">
                <a:latin typeface="Calibri"/>
                <a:cs typeface="Calibri"/>
              </a:rPr>
              <a:t> </a:t>
            </a:r>
            <a:r>
              <a:rPr lang="tr-TR" sz="1500" dirty="0" err="1" smtClean="0">
                <a:latin typeface="Calibri"/>
                <a:cs typeface="Calibri"/>
              </a:rPr>
              <a:t>molding</a:t>
            </a:r>
            <a:r>
              <a:rPr lang="tr-TR" sz="1500" dirty="0" smtClean="0">
                <a:latin typeface="Calibri"/>
                <a:cs typeface="Calibri"/>
              </a:rPr>
              <a:t> </a:t>
            </a:r>
            <a:r>
              <a:rPr lang="tr-TR" sz="1500" dirty="0" err="1" smtClean="0">
                <a:latin typeface="Calibri"/>
                <a:cs typeface="Calibri"/>
              </a:rPr>
              <a:t>and</a:t>
            </a:r>
            <a:r>
              <a:rPr lang="tr-TR" sz="1500" dirty="0" smtClean="0">
                <a:latin typeface="Calibri"/>
                <a:cs typeface="Calibri"/>
              </a:rPr>
              <a:t> CNC </a:t>
            </a:r>
            <a:r>
              <a:rPr lang="tr-TR" sz="1500" dirty="0" err="1" smtClean="0">
                <a:latin typeface="Calibri"/>
                <a:cs typeface="Calibri"/>
              </a:rPr>
              <a:t>production</a:t>
            </a:r>
            <a:r>
              <a:rPr lang="tr-TR" sz="1500" dirty="0" smtClean="0">
                <a:latin typeface="Calibri"/>
                <a:cs typeface="Calibri"/>
              </a:rPr>
              <a:t> </a:t>
            </a:r>
            <a:r>
              <a:rPr lang="tr-TR" sz="1500" dirty="0" err="1" smtClean="0">
                <a:latin typeface="Calibri"/>
                <a:cs typeface="Calibri"/>
              </a:rPr>
              <a:t>techniques</a:t>
            </a:r>
            <a:r>
              <a:rPr lang="tr-TR" sz="1500" dirty="0" smtClean="0">
                <a:latin typeface="Calibri"/>
                <a:cs typeface="Calibri"/>
              </a:rPr>
              <a:t> </a:t>
            </a:r>
            <a:r>
              <a:rPr lang="tr-TR" sz="1500" dirty="0" err="1" smtClean="0">
                <a:latin typeface="Calibri"/>
                <a:cs typeface="Calibri"/>
              </a:rPr>
              <a:t>and</a:t>
            </a:r>
            <a:r>
              <a:rPr lang="tr-TR" sz="1500" dirty="0" smtClean="0">
                <a:latin typeface="Calibri"/>
                <a:cs typeface="Calibri"/>
              </a:rPr>
              <a:t> </a:t>
            </a:r>
            <a:r>
              <a:rPr lang="tr-TR" sz="1500" dirty="0" err="1" smtClean="0">
                <a:latin typeface="Calibri"/>
                <a:cs typeface="Calibri"/>
              </a:rPr>
              <a:t>support</a:t>
            </a:r>
            <a:r>
              <a:rPr lang="tr-TR" sz="1500" dirty="0" smtClean="0">
                <a:latin typeface="Calibri"/>
                <a:cs typeface="Calibri"/>
              </a:rPr>
              <a:t> </a:t>
            </a:r>
            <a:r>
              <a:rPr lang="tr-TR" sz="1500" dirty="0" err="1" smtClean="0">
                <a:latin typeface="Calibri"/>
                <a:cs typeface="Calibri"/>
              </a:rPr>
              <a:t>our</a:t>
            </a:r>
            <a:r>
              <a:rPr lang="tr-TR" sz="1500" dirty="0" smtClean="0">
                <a:latin typeface="Calibri"/>
                <a:cs typeface="Calibri"/>
              </a:rPr>
              <a:t> </a:t>
            </a:r>
            <a:r>
              <a:rPr lang="tr-TR" sz="1500" dirty="0" err="1" smtClean="0">
                <a:latin typeface="Calibri"/>
                <a:cs typeface="Calibri"/>
              </a:rPr>
              <a:t>customer</a:t>
            </a:r>
            <a:r>
              <a:rPr lang="tr-TR" sz="1500" dirty="0" smtClean="0">
                <a:latin typeface="Calibri"/>
                <a:cs typeface="Calibri"/>
              </a:rPr>
              <a:t> </a:t>
            </a:r>
            <a:r>
              <a:rPr lang="tr-TR" sz="1500" dirty="0" err="1" smtClean="0">
                <a:latin typeface="Calibri"/>
                <a:cs typeface="Calibri"/>
              </a:rPr>
              <a:t>all</a:t>
            </a:r>
            <a:r>
              <a:rPr lang="tr-TR" sz="1500" dirty="0" smtClean="0">
                <a:latin typeface="Calibri"/>
                <a:cs typeface="Calibri"/>
              </a:rPr>
              <a:t> </a:t>
            </a:r>
            <a:r>
              <a:rPr lang="tr-TR" sz="1500" dirty="0" err="1" smtClean="0">
                <a:latin typeface="Calibri"/>
                <a:cs typeface="Calibri"/>
              </a:rPr>
              <a:t>these</a:t>
            </a:r>
            <a:r>
              <a:rPr lang="tr-TR" sz="1500" dirty="0" smtClean="0">
                <a:latin typeface="Calibri"/>
                <a:cs typeface="Calibri"/>
              </a:rPr>
              <a:t> </a:t>
            </a:r>
            <a:r>
              <a:rPr lang="tr-TR" sz="1500" dirty="0" err="1" smtClean="0">
                <a:latin typeface="Calibri"/>
                <a:cs typeface="Calibri"/>
              </a:rPr>
              <a:t>techniques</a:t>
            </a:r>
            <a:r>
              <a:rPr lang="tr-TR" sz="1500" dirty="0" smtClean="0">
                <a:latin typeface="Calibri"/>
                <a:cs typeface="Calibri"/>
              </a:rPr>
              <a:t>.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5179" y="3474584"/>
            <a:ext cx="4856035" cy="286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 l="17272" t="19783" r="5402" b="24602"/>
          <a:stretch>
            <a:fillRect/>
          </a:stretch>
        </p:blipFill>
        <p:spPr bwMode="auto">
          <a:xfrm rot="5400000">
            <a:off x="-45418" y="4162283"/>
            <a:ext cx="2784143" cy="150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4346" y="3699164"/>
            <a:ext cx="2459180" cy="184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/>
          <a:srcRect t="33956" b="28264"/>
          <a:stretch>
            <a:fillRect/>
          </a:stretch>
        </p:blipFill>
        <p:spPr bwMode="auto">
          <a:xfrm>
            <a:off x="210546" y="783165"/>
            <a:ext cx="3769811" cy="257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/>
          <a:srcRect l="1512" t="5876" r="4495" b="2594"/>
          <a:stretch>
            <a:fillRect/>
          </a:stretch>
        </p:blipFill>
        <p:spPr bwMode="auto">
          <a:xfrm rot="10800000">
            <a:off x="6147580" y="832513"/>
            <a:ext cx="3405853" cy="248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9147175" y="6619875"/>
            <a:ext cx="769938" cy="317500"/>
          </a:xfrm>
        </p:spPr>
        <p:txBody>
          <a:bodyPr/>
          <a:lstStyle/>
          <a:p>
            <a:pPr>
              <a:defRPr/>
            </a:pPr>
            <a:fld id="{9DE06C99-6F33-4AD6-A96E-17508D519637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2588" y="225425"/>
            <a:ext cx="9088437" cy="40005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noFill/>
            <a:miter lim="800000"/>
            <a:headEnd/>
            <a:tailEnd/>
          </a:ln>
        </p:spPr>
        <p:txBody>
          <a:bodyPr lIns="91280" tIns="45640" rIns="91280" bIns="45640">
            <a:spAutoFit/>
          </a:bodyPr>
          <a:lstStyle/>
          <a:p>
            <a:pPr marL="177487" indent="-177487" eaLnBrk="0" hangingPunct="0">
              <a:tabLst>
                <a:tab pos="266230" algn="l"/>
              </a:tabLst>
              <a:defRPr/>
            </a:pPr>
            <a:r>
              <a:rPr lang="tr-TR" sz="20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Model </a:t>
            </a:r>
            <a:r>
              <a:rPr lang="tr-TR" sz="20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tr-TR" sz="20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Rapid</a:t>
            </a:r>
            <a:r>
              <a:rPr lang="tr-TR" sz="20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tr-TR" sz="20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Prototype</a:t>
            </a:r>
            <a:r>
              <a:rPr lang="tr-TR" sz="20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tr-TR" sz="20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Samples</a:t>
            </a:r>
            <a:endParaRPr lang="tr-TR" sz="20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9" name="Düz Bağlayıcı 26"/>
          <p:cNvCxnSpPr/>
          <p:nvPr/>
        </p:nvCxnSpPr>
        <p:spPr>
          <a:xfrm>
            <a:off x="573088" y="6540500"/>
            <a:ext cx="894794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27855" r="28027"/>
          <a:stretch>
            <a:fillRect/>
          </a:stretch>
        </p:blipFill>
        <p:spPr bwMode="auto">
          <a:xfrm rot="5400000">
            <a:off x="1264772" y="2985293"/>
            <a:ext cx="2493820" cy="423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 r="8564"/>
          <a:stretch>
            <a:fillRect/>
          </a:stretch>
        </p:blipFill>
        <p:spPr bwMode="auto">
          <a:xfrm rot="5400000">
            <a:off x="7348315" y="4270140"/>
            <a:ext cx="2476616" cy="152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 l="17059" r="23382"/>
          <a:stretch>
            <a:fillRect/>
          </a:stretch>
        </p:blipFill>
        <p:spPr bwMode="auto">
          <a:xfrm rot="5400000">
            <a:off x="4106771" y="1416579"/>
            <a:ext cx="1979981" cy="187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36 Dikdörtgen"/>
          <p:cNvSpPr>
            <a:spLocks noChangeArrowheads="1"/>
          </p:cNvSpPr>
          <p:nvPr/>
        </p:nvSpPr>
        <p:spPr bwMode="auto">
          <a:xfrm>
            <a:off x="389422" y="6056672"/>
            <a:ext cx="17082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tr-TR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PEEK  </a:t>
            </a:r>
            <a:r>
              <a:rPr lang="tr-TR" sz="14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Parts</a:t>
            </a:r>
            <a:endParaRPr lang="tr-TR" sz="1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36 Dikdörtgen"/>
          <p:cNvSpPr>
            <a:spLocks noChangeArrowheads="1"/>
          </p:cNvSpPr>
          <p:nvPr/>
        </p:nvSpPr>
        <p:spPr bwMode="auto">
          <a:xfrm>
            <a:off x="4112816" y="3093251"/>
            <a:ext cx="17082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tr-TR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PA </a:t>
            </a:r>
            <a:r>
              <a:rPr lang="tr-TR" sz="14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Powder</a:t>
            </a:r>
            <a:r>
              <a:rPr lang="tr-TR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SW </a:t>
            </a:r>
            <a:endParaRPr lang="tr-TR" sz="1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36 Dikdörtgen"/>
          <p:cNvSpPr>
            <a:spLocks noChangeArrowheads="1"/>
          </p:cNvSpPr>
          <p:nvPr/>
        </p:nvSpPr>
        <p:spPr bwMode="auto">
          <a:xfrm>
            <a:off x="145693" y="2448412"/>
            <a:ext cx="17082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tr-TR" sz="14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Silicon</a:t>
            </a:r>
            <a:r>
              <a:rPr lang="tr-TR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Molding</a:t>
            </a:r>
            <a:r>
              <a:rPr lang="tr-TR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;</a:t>
            </a:r>
          </a:p>
          <a:p>
            <a:pPr algn="just"/>
            <a:r>
              <a:rPr lang="tr-TR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tr-TR" sz="14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Front</a:t>
            </a:r>
            <a:r>
              <a:rPr lang="tr-TR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Grill</a:t>
            </a:r>
            <a:endParaRPr lang="tr-TR" sz="14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tr-TR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tr-TR" sz="14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Lamp</a:t>
            </a:r>
            <a:r>
              <a:rPr lang="tr-TR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Covers</a:t>
            </a:r>
            <a:endParaRPr lang="tr-TR" sz="14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tr-TR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tr-TR" sz="14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Handles</a:t>
            </a:r>
            <a:r>
              <a:rPr lang="tr-TR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…</a:t>
            </a:r>
            <a:r>
              <a:rPr lang="tr-TR" sz="14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etc</a:t>
            </a:r>
            <a:r>
              <a:rPr lang="tr-TR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tr-TR" sz="1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 t="3596" r="2711" b="3615"/>
          <a:stretch>
            <a:fillRect/>
          </a:stretch>
        </p:blipFill>
        <p:spPr bwMode="auto">
          <a:xfrm rot="16200000">
            <a:off x="5261257" y="3555696"/>
            <a:ext cx="1615159" cy="215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36 Dikdörtgen"/>
          <p:cNvSpPr>
            <a:spLocks noChangeArrowheads="1"/>
          </p:cNvSpPr>
          <p:nvPr/>
        </p:nvSpPr>
        <p:spPr bwMode="auto">
          <a:xfrm>
            <a:off x="6281064" y="5189135"/>
            <a:ext cx="10554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tr-TR" sz="1400" b="1" dirty="0" smtClean="0">
                <a:latin typeface="Calibri" pitchFamily="34" charset="0"/>
                <a:cs typeface="Calibri" pitchFamily="34" charset="0"/>
              </a:rPr>
              <a:t>ABS  </a:t>
            </a:r>
            <a:r>
              <a:rPr lang="tr-TR" sz="1400" b="1" dirty="0" err="1" smtClean="0">
                <a:latin typeface="Calibri" pitchFamily="34" charset="0"/>
                <a:cs typeface="Calibri" pitchFamily="34" charset="0"/>
              </a:rPr>
              <a:t>Parts</a:t>
            </a:r>
            <a:endParaRPr lang="tr-TR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36 Dikdörtgen"/>
          <p:cNvSpPr>
            <a:spLocks noChangeArrowheads="1"/>
          </p:cNvSpPr>
          <p:nvPr/>
        </p:nvSpPr>
        <p:spPr bwMode="auto">
          <a:xfrm>
            <a:off x="6091607" y="3246600"/>
            <a:ext cx="17082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tr-TR" sz="1400" b="1" dirty="0" err="1" smtClean="0">
                <a:latin typeface="Calibri" pitchFamily="34" charset="0"/>
                <a:cs typeface="Calibri" pitchFamily="34" charset="0"/>
              </a:rPr>
              <a:t>System</a:t>
            </a:r>
            <a:r>
              <a:rPr lang="tr-TR" sz="1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400" b="1" dirty="0" err="1" smtClean="0">
                <a:latin typeface="Calibri" pitchFamily="34" charset="0"/>
                <a:cs typeface="Calibri" pitchFamily="34" charset="0"/>
              </a:rPr>
              <a:t>Production</a:t>
            </a:r>
            <a:endParaRPr lang="tr-TR" sz="1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 cstate="print"/>
          <a:srcRect t="15337" r="18249" b="39016"/>
          <a:stretch>
            <a:fillRect/>
          </a:stretch>
        </p:blipFill>
        <p:spPr bwMode="auto">
          <a:xfrm>
            <a:off x="4982838" y="5507665"/>
            <a:ext cx="21835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36 Dikdörtgen"/>
          <p:cNvSpPr>
            <a:spLocks noChangeArrowheads="1"/>
          </p:cNvSpPr>
          <p:nvPr/>
        </p:nvSpPr>
        <p:spPr bwMode="auto">
          <a:xfrm>
            <a:off x="5827398" y="6181505"/>
            <a:ext cx="17082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tr-TR" sz="1400" b="1" dirty="0" smtClean="0">
                <a:latin typeface="Calibri" pitchFamily="34" charset="0"/>
                <a:cs typeface="Calibri" pitchFamily="34" charset="0"/>
              </a:rPr>
              <a:t>PA </a:t>
            </a:r>
            <a:r>
              <a:rPr lang="tr-TR" sz="1400" b="1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tr-TR" sz="1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400" b="1" dirty="0" err="1" smtClean="0">
                <a:latin typeface="Calibri" pitchFamily="34" charset="0"/>
                <a:cs typeface="Calibri" pitchFamily="34" charset="0"/>
              </a:rPr>
              <a:t>Painted</a:t>
            </a:r>
            <a:endParaRPr lang="tr-TR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36 Dikdörtgen"/>
          <p:cNvSpPr>
            <a:spLocks noChangeArrowheads="1"/>
          </p:cNvSpPr>
          <p:nvPr/>
        </p:nvSpPr>
        <p:spPr bwMode="auto">
          <a:xfrm>
            <a:off x="7772555" y="6196791"/>
            <a:ext cx="17082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tr-TR" sz="1400" b="1" dirty="0" err="1" smtClean="0">
                <a:latin typeface="Calibri" pitchFamily="34" charset="0"/>
                <a:cs typeface="Calibri" pitchFamily="34" charset="0"/>
              </a:rPr>
              <a:t>System</a:t>
            </a:r>
            <a:r>
              <a:rPr lang="tr-TR" sz="1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400" b="1" dirty="0" err="1" smtClean="0">
                <a:latin typeface="Calibri" pitchFamily="34" charset="0"/>
                <a:cs typeface="Calibri" pitchFamily="34" charset="0"/>
              </a:rPr>
              <a:t>Production</a:t>
            </a:r>
            <a:endParaRPr lang="tr-TR" sz="14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3854</TotalTime>
  <Words>624</Words>
  <Application>Microsoft Office PowerPoint</Application>
  <PresentationFormat>A4 Kağıt (210x297 mm)</PresentationFormat>
  <Paragraphs>134</Paragraphs>
  <Slides>13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Modèle par défaut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</vt:vector>
  </TitlesOfParts>
  <Company>Mecaplast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Fontana Philippe</dc:creator>
  <cp:lastModifiedBy>admin</cp:lastModifiedBy>
  <cp:revision>369</cp:revision>
  <dcterms:created xsi:type="dcterms:W3CDTF">2008-09-23T07:18:01Z</dcterms:created>
  <dcterms:modified xsi:type="dcterms:W3CDTF">2022-03-21T15:57:51Z</dcterms:modified>
</cp:coreProperties>
</file>