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4" r:id="rId3"/>
  </p:sldMasterIdLst>
  <p:notesMasterIdLst>
    <p:notesMasterId r:id="rId11"/>
  </p:notesMasterIdLst>
  <p:handoutMasterIdLst>
    <p:handoutMasterId r:id="rId12"/>
  </p:handoutMasterIdLst>
  <p:sldIdLst>
    <p:sldId id="324" r:id="rId4"/>
    <p:sldId id="333" r:id="rId5"/>
    <p:sldId id="344" r:id="rId6"/>
    <p:sldId id="347" r:id="rId7"/>
    <p:sldId id="342" r:id="rId8"/>
    <p:sldId id="274" r:id="rId9"/>
    <p:sldId id="34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B7FF79E6-2334-4DB7-A33F-B0AF5D7CEE82}">
          <p14:sldIdLst>
            <p14:sldId id="324"/>
            <p14:sldId id="333"/>
            <p14:sldId id="344"/>
            <p14:sldId id="347"/>
            <p14:sldId id="342"/>
            <p14:sldId id="274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E9D"/>
    <a:srgbClr val="779FC6"/>
    <a:srgbClr val="007FC8"/>
    <a:srgbClr val="F28900"/>
    <a:srgbClr val="F39900"/>
    <a:srgbClr val="F2F2F2"/>
    <a:srgbClr val="FFFFFF"/>
    <a:srgbClr val="EC8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6410" autoAdjust="0"/>
  </p:normalViewPr>
  <p:slideViewPr>
    <p:cSldViewPr snapToGrid="0">
      <p:cViewPr varScale="1">
        <p:scale>
          <a:sx n="115" d="100"/>
          <a:sy n="115" d="100"/>
        </p:scale>
        <p:origin x="456" y="108"/>
      </p:cViewPr>
      <p:guideLst>
        <p:guide orient="horz" pos="3271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0" d="100"/>
          <a:sy n="150" d="100"/>
        </p:scale>
        <p:origin x="4392" y="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91994572591588"/>
          <c:y val="5.3663570691434466E-2"/>
          <c:w val="0.58683853459972868"/>
          <c:h val="0.89267285861713108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91994572591588"/>
          <c:y val="5.3663570691434466E-2"/>
          <c:w val="0.58683853459972868"/>
          <c:h val="0.89267285861713108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EA52-79D8-4E2E-80E7-0974571EE6FB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E04CB-176A-40F7-99FD-41E9E8BC09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405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245A-082F-4D60-A542-2FCB2CFB925D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FE9D-A71C-4B66-B245-A56B32202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988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01740" y="63968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9F37-6700-47EE-9792-268532DD288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0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4" y="299405"/>
            <a:ext cx="3203959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69531" y="735610"/>
            <a:ext cx="7951568" cy="85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5200" b="1"/>
            </a:lvl1pPr>
          </a:lstStyle>
          <a:p>
            <a:pPr lvl="0"/>
            <a:r>
              <a:rPr lang="de-DE" dirty="0"/>
              <a:t>Säulen</a:t>
            </a:r>
          </a:p>
        </p:txBody>
      </p:sp>
    </p:spTree>
    <p:extLst>
      <p:ext uri="{BB962C8B-B14F-4D97-AF65-F5344CB8AC3E}">
        <p14:creationId xmlns:p14="http://schemas.microsoft.com/office/powerpoint/2010/main" val="20502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4" y="299405"/>
            <a:ext cx="3203959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69531" y="735610"/>
            <a:ext cx="7951568" cy="85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5200" b="1"/>
            </a:lvl1pPr>
          </a:lstStyle>
          <a:p>
            <a:pPr lvl="0"/>
            <a:r>
              <a:rPr lang="de-DE" dirty="0"/>
              <a:t>Säulen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69531" y="2619225"/>
            <a:ext cx="4566699" cy="325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de-DE" dirty="0"/>
              <a:t>Schalter- und Sensorbaugruppen für: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1" y="2143476"/>
            <a:ext cx="4566699" cy="42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/>
              <a:t>Sensoren und Mikroschalter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869531" y="3035984"/>
            <a:ext cx="2537951" cy="262932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Jaguar Land Rover</a:t>
            </a:r>
          </a:p>
          <a:p>
            <a:pPr lvl="0"/>
            <a:r>
              <a:rPr lang="de-DE" dirty="0"/>
              <a:t>Mercedes</a:t>
            </a:r>
          </a:p>
          <a:p>
            <a:pPr lvl="0"/>
            <a:r>
              <a:rPr lang="de-DE" dirty="0"/>
              <a:t>Maserati</a:t>
            </a:r>
          </a:p>
          <a:p>
            <a:pPr lvl="0"/>
            <a:r>
              <a:rPr lang="de-DE" dirty="0"/>
              <a:t>BMW</a:t>
            </a:r>
          </a:p>
          <a:p>
            <a:pPr lvl="0"/>
            <a:r>
              <a:rPr lang="de-DE" dirty="0"/>
              <a:t>Porsche</a:t>
            </a:r>
          </a:p>
          <a:p>
            <a:pPr lvl="0"/>
            <a:r>
              <a:rPr lang="de-DE" dirty="0"/>
              <a:t>Ford </a:t>
            </a:r>
            <a:r>
              <a:rPr lang="de-DE" dirty="0" err="1"/>
              <a:t>uvm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226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4" y="1724297"/>
            <a:ext cx="11587795" cy="4894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2619225"/>
            <a:ext cx="4566699" cy="325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de-DE" dirty="0"/>
              <a:t>Schalter- und Sensorbaugruppen für: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1213" y="2143476"/>
            <a:ext cx="4566699" cy="42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/>
              <a:t>Sensoren und Mikroschalter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3035984"/>
            <a:ext cx="2537951" cy="262932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Jaguar Land Rover</a:t>
            </a:r>
          </a:p>
          <a:p>
            <a:pPr lvl="0"/>
            <a:r>
              <a:rPr lang="de-DE" dirty="0"/>
              <a:t>Mercedes</a:t>
            </a:r>
          </a:p>
          <a:p>
            <a:pPr lvl="0"/>
            <a:r>
              <a:rPr lang="de-DE" dirty="0"/>
              <a:t>Maserati</a:t>
            </a:r>
          </a:p>
          <a:p>
            <a:pPr lvl="0"/>
            <a:r>
              <a:rPr lang="de-DE" dirty="0"/>
              <a:t>BMW</a:t>
            </a:r>
          </a:p>
          <a:p>
            <a:pPr lvl="0"/>
            <a:r>
              <a:rPr lang="de-DE" dirty="0"/>
              <a:t>Porsche</a:t>
            </a:r>
          </a:p>
          <a:p>
            <a:pPr lvl="0"/>
            <a:r>
              <a:rPr lang="de-DE" dirty="0"/>
              <a:t>Ford </a:t>
            </a:r>
            <a:r>
              <a:rPr lang="de-DE" dirty="0" err="1"/>
              <a:t>uvm</a:t>
            </a:r>
            <a:r>
              <a:rPr lang="de-DE" dirty="0"/>
              <a:t>. 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06535" y="702930"/>
            <a:ext cx="10589822" cy="98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de-DE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295108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4" y="1724297"/>
            <a:ext cx="11587795" cy="4894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15170" y="2315222"/>
            <a:ext cx="5954497" cy="157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 b="1"/>
            </a:lvl1pPr>
          </a:lstStyle>
          <a:p>
            <a:pPr lvl="0"/>
            <a:r>
              <a:rPr lang="de-DE" dirty="0"/>
              <a:t>Konfektionierung von </a:t>
            </a:r>
            <a:br>
              <a:rPr lang="de-DE" dirty="0"/>
            </a:br>
            <a:r>
              <a:rPr lang="de-DE" dirty="0"/>
              <a:t>über 2 Millionen Meter Schläuche </a:t>
            </a:r>
            <a:br>
              <a:rPr lang="de-DE" dirty="0"/>
            </a:br>
            <a:r>
              <a:rPr lang="de-DE" dirty="0"/>
              <a:t>und Schlauchbaugruppen im Jahr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815170" y="3874182"/>
            <a:ext cx="5995830" cy="262932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Ca. 20 verschiedene Typen Silikon,- und PVC Schläuche</a:t>
            </a:r>
          </a:p>
          <a:p>
            <a:pPr lvl="0"/>
            <a:r>
              <a:rPr lang="de-DE" dirty="0"/>
              <a:t>Abmessungen: 1mm – 16mm </a:t>
            </a:r>
            <a:r>
              <a:rPr lang="de-DE" dirty="0" err="1"/>
              <a:t>Aussendurchmesser</a:t>
            </a:r>
            <a:endParaRPr lang="de-DE" dirty="0"/>
          </a:p>
          <a:p>
            <a:pPr lvl="0"/>
            <a:r>
              <a:rPr lang="de-DE" dirty="0"/>
              <a:t>Ca. 300 verschiedene Schlauchbaugruppen</a:t>
            </a:r>
          </a:p>
          <a:p>
            <a:pPr lvl="0"/>
            <a:r>
              <a:rPr lang="de-DE" dirty="0"/>
              <a:t>Ca. 35 verschiedene </a:t>
            </a:r>
            <a:r>
              <a:rPr lang="de-DE" dirty="0" err="1"/>
              <a:t>Pneumatikverschlauchungen</a:t>
            </a:r>
            <a:endParaRPr lang="de-DE" dirty="0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06535" y="702930"/>
            <a:ext cx="10589822" cy="98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de-DE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331777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8768936" y="6356350"/>
            <a:ext cx="309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6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299405"/>
            <a:ext cx="5291770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9EF300-FFE8-4EB3-B8B5-B044B99F7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17" y="535587"/>
            <a:ext cx="2926545" cy="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299405"/>
            <a:ext cx="5291770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583B3E-7512-45F3-BB8F-573838A0C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18" y="532103"/>
            <a:ext cx="2926545" cy="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3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AB799D-B531-4B57-941F-9CABD99F1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77" y="0"/>
            <a:ext cx="10308700" cy="688621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C4C9C65-65AE-48DC-998E-43DAE0FB7298}"/>
              </a:ext>
            </a:extLst>
          </p:cNvPr>
          <p:cNvSpPr/>
          <p:nvPr userDrawn="1"/>
        </p:nvSpPr>
        <p:spPr>
          <a:xfrm>
            <a:off x="8896350" y="598097"/>
            <a:ext cx="2799913" cy="909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22000"/>
              </a:schemeClr>
            </a:glo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5B76D4-7ADB-4AB0-B400-2E514E4E55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18" y="548287"/>
            <a:ext cx="2926545" cy="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6" y="548287"/>
            <a:ext cx="5199888" cy="642518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C4C9C65-65AE-48DC-998E-43DAE0FB7298}"/>
              </a:ext>
            </a:extLst>
          </p:cNvPr>
          <p:cNvSpPr/>
          <p:nvPr userDrawn="1"/>
        </p:nvSpPr>
        <p:spPr>
          <a:xfrm>
            <a:off x="8896350" y="598097"/>
            <a:ext cx="2799913" cy="909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22000"/>
              </a:schemeClr>
            </a:glo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5B76D4-7ADB-4AB0-B400-2E514E4E55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18" y="548287"/>
            <a:ext cx="2926545" cy="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299405"/>
            <a:ext cx="5041338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76" y="5178287"/>
            <a:ext cx="1289887" cy="1095380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622924" y="2004844"/>
            <a:ext cx="6401825" cy="2563812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buClr>
                <a:srgbClr val="EC862F"/>
              </a:buClr>
              <a:buFont typeface="Wingdings" panose="05000000000000000000" pitchFamily="2" charset="2"/>
              <a:buChar char="ü"/>
              <a:defRPr sz="1900" b="1"/>
            </a:lvl1pPr>
          </a:lstStyle>
          <a:p>
            <a:pPr lvl="0"/>
            <a:r>
              <a:rPr lang="de-DE" dirty="0"/>
              <a:t>Smarte, kundenspezifische EMS-Lösungen</a:t>
            </a:r>
          </a:p>
          <a:p>
            <a:pPr lvl="0"/>
            <a:r>
              <a:rPr lang="de-DE" dirty="0"/>
              <a:t>Ein Netzwerk aus Innovationskraft</a:t>
            </a:r>
          </a:p>
          <a:p>
            <a:pPr lvl="0"/>
            <a:r>
              <a:rPr lang="de-DE" dirty="0"/>
              <a:t>Engineering, Design und Produktion in </a:t>
            </a:r>
            <a:r>
              <a:rPr lang="de-DE" dirty="0" err="1"/>
              <a:t>Highend</a:t>
            </a:r>
            <a:r>
              <a:rPr lang="de-DE" dirty="0"/>
              <a:t>-Qualität</a:t>
            </a:r>
          </a:p>
          <a:p>
            <a:pPr lvl="0"/>
            <a:r>
              <a:rPr lang="de-DE" dirty="0"/>
              <a:t>Exzellenter Service</a:t>
            </a:r>
          </a:p>
          <a:p>
            <a:pPr lvl="0"/>
            <a:r>
              <a:rPr lang="de-DE" dirty="0"/>
              <a:t>Flexible Performance auch bei Prototypen-Einzelfertigung</a:t>
            </a:r>
          </a:p>
          <a:p>
            <a:pPr lvl="0"/>
            <a:r>
              <a:rPr lang="de-DE" dirty="0"/>
              <a:t>Maximale Kosteneffizienz und Termintreue 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54188" y="538163"/>
            <a:ext cx="3290887" cy="5735637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marL="0" indent="0" algn="r">
              <a:buNone/>
            </a:pPr>
            <a:r>
              <a:rPr lang="de-DE" sz="6600" b="1" dirty="0">
                <a:solidFill>
                  <a:srgbClr val="F39900"/>
                </a:solidFill>
              </a:rPr>
              <a:t>Wir</a:t>
            </a:r>
          </a:p>
          <a:p>
            <a:pPr marL="0" indent="0" algn="r">
              <a:buNone/>
            </a:pPr>
            <a:r>
              <a:rPr lang="de-DE" sz="6600" b="1" dirty="0"/>
              <a:t>stehen</a:t>
            </a:r>
          </a:p>
          <a:p>
            <a:pPr marL="0" indent="0" algn="r">
              <a:buNone/>
            </a:pPr>
            <a:r>
              <a:rPr lang="de-DE" sz="6600" b="1" dirty="0"/>
              <a:t>für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2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299405"/>
            <a:ext cx="4001754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99455" y="704056"/>
            <a:ext cx="8141248" cy="1867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 baseline="0">
                <a:solidFill>
                  <a:srgbClr val="F39900"/>
                </a:solidFill>
              </a:defRPr>
            </a:lvl1pPr>
          </a:lstStyle>
          <a:p>
            <a:pPr lvl="0"/>
            <a:r>
              <a:rPr lang="de-DE" dirty="0"/>
              <a:t>Wir streben nach mehr…</a:t>
            </a:r>
          </a:p>
        </p:txBody>
      </p:sp>
    </p:spTree>
    <p:extLst>
      <p:ext uri="{BB962C8B-B14F-4D97-AF65-F5344CB8AC3E}">
        <p14:creationId xmlns:p14="http://schemas.microsoft.com/office/powerpoint/2010/main" val="236455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99455" y="704056"/>
            <a:ext cx="8141248" cy="1867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 baseline="0">
                <a:solidFill>
                  <a:srgbClr val="F39900"/>
                </a:solidFill>
              </a:defRPr>
            </a:lvl1pPr>
          </a:lstStyle>
          <a:p>
            <a:pPr lvl="0"/>
            <a:r>
              <a:rPr lang="de-DE" dirty="0"/>
              <a:t>Die </a:t>
            </a:r>
          </a:p>
        </p:txBody>
      </p:sp>
    </p:spTree>
    <p:extLst>
      <p:ext uri="{BB962C8B-B14F-4D97-AF65-F5344CB8AC3E}">
        <p14:creationId xmlns:p14="http://schemas.microsoft.com/office/powerpoint/2010/main" val="42328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3093156"/>
            <a:ext cx="11578270" cy="3516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8908" y="1716081"/>
            <a:ext cx="6718300" cy="404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Maßgeschneiderte EMS-Lösungen – alles aus einer Hand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23722" y="3276066"/>
            <a:ext cx="2514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Beratung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2697" y="3273930"/>
            <a:ext cx="2514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Beratung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00549" y="3273930"/>
            <a:ext cx="25146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Beratung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501406" y="3273930"/>
            <a:ext cx="2078182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Beratung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23722" y="3875428"/>
            <a:ext cx="2537951" cy="256381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Design </a:t>
            </a:r>
            <a:r>
              <a:rPr lang="de-DE" dirty="0" err="1"/>
              <a:t>principles</a:t>
            </a:r>
            <a:endParaRPr lang="de-DE" dirty="0"/>
          </a:p>
          <a:p>
            <a:pPr lvl="0"/>
            <a:r>
              <a:rPr lang="de-DE" dirty="0"/>
              <a:t>Turn-Key Konzepte</a:t>
            </a:r>
          </a:p>
          <a:p>
            <a:pPr lvl="0"/>
            <a:r>
              <a:rPr lang="de-DE" dirty="0"/>
              <a:t>Supply Chain</a:t>
            </a:r>
          </a:p>
          <a:p>
            <a:pPr lvl="0"/>
            <a:r>
              <a:rPr lang="de-DE" dirty="0"/>
              <a:t>Obsoleszenz Management</a:t>
            </a:r>
          </a:p>
          <a:p>
            <a:pPr lvl="0"/>
            <a:r>
              <a:rPr lang="de-DE" dirty="0"/>
              <a:t>Material </a:t>
            </a:r>
            <a:r>
              <a:rPr lang="de-DE" dirty="0" err="1"/>
              <a:t>compliance</a:t>
            </a:r>
            <a:endParaRPr lang="de-DE" dirty="0"/>
          </a:p>
          <a:p>
            <a:pPr lvl="0"/>
            <a:r>
              <a:rPr lang="de-DE" dirty="0"/>
              <a:t>Life Cycle Management</a:t>
            </a:r>
          </a:p>
          <a:p>
            <a:pPr lvl="0"/>
            <a:r>
              <a:rPr lang="de-DE" dirty="0"/>
              <a:t>Total Quality Management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7" y="3875428"/>
            <a:ext cx="2537951" cy="256381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Design </a:t>
            </a:r>
            <a:r>
              <a:rPr lang="de-DE" dirty="0" err="1"/>
              <a:t>principles</a:t>
            </a:r>
            <a:endParaRPr lang="de-DE" dirty="0"/>
          </a:p>
          <a:p>
            <a:pPr lvl="0"/>
            <a:r>
              <a:rPr lang="de-DE" dirty="0"/>
              <a:t>Turn-Key Konzepte</a:t>
            </a:r>
          </a:p>
          <a:p>
            <a:pPr lvl="0"/>
            <a:r>
              <a:rPr lang="de-DE" dirty="0"/>
              <a:t>Supply Chain</a:t>
            </a:r>
          </a:p>
          <a:p>
            <a:pPr lvl="0"/>
            <a:r>
              <a:rPr lang="de-DE" dirty="0"/>
              <a:t>Obsoleszenz M                          </a:t>
            </a:r>
            <a:r>
              <a:rPr lang="de-DE" dirty="0" err="1"/>
              <a:t>anagement</a:t>
            </a:r>
            <a:endParaRPr lang="de-DE" dirty="0"/>
          </a:p>
          <a:p>
            <a:pPr lvl="0"/>
            <a:r>
              <a:rPr lang="de-DE" dirty="0"/>
              <a:t>Material </a:t>
            </a:r>
            <a:r>
              <a:rPr lang="de-DE" dirty="0" err="1"/>
              <a:t>compliance</a:t>
            </a:r>
            <a:endParaRPr lang="de-DE" dirty="0"/>
          </a:p>
          <a:p>
            <a:pPr lvl="0"/>
            <a:r>
              <a:rPr lang="de-DE" dirty="0"/>
              <a:t>Life Cycle Management</a:t>
            </a:r>
          </a:p>
          <a:p>
            <a:pPr lvl="0"/>
            <a:r>
              <a:rPr lang="de-DE" dirty="0"/>
              <a:t>Total Quality Management  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05771" y="3875428"/>
            <a:ext cx="2537951" cy="256381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Design </a:t>
            </a:r>
            <a:r>
              <a:rPr lang="de-DE" dirty="0" err="1"/>
              <a:t>principles</a:t>
            </a:r>
            <a:endParaRPr lang="de-DE" dirty="0"/>
          </a:p>
          <a:p>
            <a:pPr lvl="0"/>
            <a:r>
              <a:rPr lang="de-DE" dirty="0"/>
              <a:t>Turn-Key Konzepte</a:t>
            </a:r>
          </a:p>
          <a:p>
            <a:pPr lvl="0"/>
            <a:r>
              <a:rPr lang="de-DE" dirty="0"/>
              <a:t>Supply Chain</a:t>
            </a:r>
          </a:p>
          <a:p>
            <a:pPr lvl="0"/>
            <a:r>
              <a:rPr lang="de-DE" dirty="0"/>
              <a:t>Obsoleszenz</a:t>
            </a:r>
          </a:p>
          <a:p>
            <a:pPr lvl="0"/>
            <a:r>
              <a:rPr lang="de-DE" dirty="0"/>
              <a:t>Material </a:t>
            </a:r>
            <a:r>
              <a:rPr lang="de-DE" dirty="0" err="1"/>
              <a:t>compliance</a:t>
            </a:r>
            <a:endParaRPr lang="de-DE" dirty="0"/>
          </a:p>
          <a:p>
            <a:pPr lvl="0"/>
            <a:r>
              <a:rPr lang="de-DE" dirty="0"/>
              <a:t>Life Cycle Management</a:t>
            </a:r>
          </a:p>
          <a:p>
            <a:pPr lvl="0"/>
            <a:r>
              <a:rPr lang="de-DE" dirty="0"/>
              <a:t>Total Quality Management  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9501406" y="3875428"/>
            <a:ext cx="2537951" cy="256381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/>
            </a:lvl1pPr>
          </a:lstStyle>
          <a:p>
            <a:pPr lvl="0"/>
            <a:r>
              <a:rPr lang="de-DE" dirty="0"/>
              <a:t>Design </a:t>
            </a:r>
            <a:r>
              <a:rPr lang="de-DE" dirty="0" err="1"/>
              <a:t>principles</a:t>
            </a:r>
            <a:endParaRPr lang="de-DE" dirty="0"/>
          </a:p>
          <a:p>
            <a:pPr lvl="0"/>
            <a:r>
              <a:rPr lang="de-DE" dirty="0"/>
              <a:t>Turn-Key Konzepte</a:t>
            </a:r>
          </a:p>
          <a:p>
            <a:pPr lvl="0"/>
            <a:r>
              <a:rPr lang="de-DE" dirty="0"/>
              <a:t>Supply Chain</a:t>
            </a:r>
          </a:p>
          <a:p>
            <a:pPr lvl="0"/>
            <a:r>
              <a:rPr lang="de-DE" dirty="0"/>
              <a:t>Obsoleszenz</a:t>
            </a:r>
          </a:p>
          <a:p>
            <a:pPr lvl="0"/>
            <a:r>
              <a:rPr lang="de-DE" dirty="0"/>
              <a:t>Material </a:t>
            </a:r>
            <a:r>
              <a:rPr lang="de-DE" dirty="0" err="1"/>
              <a:t>compliance</a:t>
            </a:r>
            <a:endParaRPr lang="de-DE" dirty="0"/>
          </a:p>
          <a:p>
            <a:pPr lvl="0"/>
            <a:r>
              <a:rPr lang="de-DE" dirty="0"/>
              <a:t>Life Cycle Management</a:t>
            </a:r>
          </a:p>
          <a:p>
            <a:pPr lvl="0"/>
            <a:r>
              <a:rPr lang="de-DE" dirty="0"/>
              <a:t>Total Quality Management  </a:t>
            </a:r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06535" y="702930"/>
            <a:ext cx="5704898" cy="98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de-DE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201944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4048125"/>
            <a:ext cx="11578270" cy="2561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4375" y="2447926"/>
            <a:ext cx="4067175" cy="2181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e-DE" dirty="0"/>
              <a:t>Zukunftssicher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715415"/>
            <a:ext cx="7181850" cy="16753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buNone/>
              <a:defRPr sz="5400" b="1"/>
            </a:lvl1pPr>
          </a:lstStyle>
          <a:p>
            <a:pPr lvl="0"/>
            <a:r>
              <a:rPr lang="de-DE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333787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99405" y="299405"/>
            <a:ext cx="5041338" cy="631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831237" y="1779064"/>
            <a:ext cx="6187335" cy="815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C862F"/>
              </a:buClr>
              <a:buFont typeface="Wingdings" panose="05000000000000000000" pitchFamily="2" charset="2"/>
              <a:buNone/>
              <a:defRPr sz="1600" b="1"/>
            </a:lvl1pPr>
          </a:lstStyle>
          <a:p>
            <a:pPr lvl="0"/>
            <a:r>
              <a:rPr lang="de-DE" dirty="0"/>
              <a:t>Die Brunner Gruppe in </a:t>
            </a:r>
            <a:r>
              <a:rPr lang="de-DE" dirty="0" err="1"/>
              <a:t>Euerbach</a:t>
            </a:r>
            <a:r>
              <a:rPr lang="de-DE" dirty="0"/>
              <a:t>/Schweinfurt bietet Systemdienstleistungen zur Entwicklung, Produktion und „End-</a:t>
            </a:r>
            <a:r>
              <a:rPr lang="de-DE" dirty="0" err="1"/>
              <a:t>of</a:t>
            </a:r>
            <a:r>
              <a:rPr lang="de-DE" dirty="0"/>
              <a:t>-Life“-Services rund um elektronische Mikrosysteme.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3905" y="1704447"/>
            <a:ext cx="4452937" cy="2551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5200" b="1"/>
            </a:lvl1pPr>
          </a:lstStyle>
          <a:p>
            <a:pPr lvl="0"/>
            <a:r>
              <a:rPr lang="de-DE" dirty="0"/>
              <a:t>Unser Markt-versprechen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831237" y="2749855"/>
            <a:ext cx="616585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de-DE" dirty="0"/>
              <a:t>Wir bieten schlüsselfertige Lösungen (Turn Key Solutions) für innovativ </a:t>
            </a:r>
          </a:p>
          <a:p>
            <a:pPr lvl="0"/>
            <a:r>
              <a:rPr lang="de-DE" dirty="0"/>
              <a:t>anspruchsvolle kundenspezifische Anwendungen bei Automatisierung, Steuerung und Qualitätsmanagement.</a:t>
            </a:r>
          </a:p>
          <a:p>
            <a:pPr lvl="0"/>
            <a:r>
              <a:rPr lang="de-DE" dirty="0"/>
              <a:t>Das Engineering und die Produktion für maßgeschneiderte Lösungen erfolgt bei spezialisierten Unternehmen innerhalb der Gruppe – schnell und </a:t>
            </a:r>
          </a:p>
          <a:p>
            <a:pPr lvl="0"/>
            <a:r>
              <a:rPr lang="de-DE" dirty="0"/>
              <a:t>kosteneffizient.</a:t>
            </a:r>
          </a:p>
          <a:p>
            <a:pPr lvl="0"/>
            <a:r>
              <a:rPr lang="de-DE" dirty="0"/>
              <a:t>Wir sind B2B-Outsourcingdienstleister in den Bereichen Medizintechnik, </a:t>
            </a:r>
          </a:p>
          <a:p>
            <a:pPr lvl="0"/>
            <a:r>
              <a:rPr lang="de-DE" dirty="0"/>
              <a:t>Automotive sowie Unternehmen aus Logistik, Produktion und Dienstleistung.</a:t>
            </a:r>
          </a:p>
          <a:p>
            <a:pPr lvl="0"/>
            <a:r>
              <a:rPr lang="de-DE" dirty="0"/>
              <a:t>Mit gruppeninterner Null-Fehler-Strategie bieten wir </a:t>
            </a:r>
            <a:r>
              <a:rPr lang="de-DE" dirty="0" err="1"/>
              <a:t>Highend</a:t>
            </a:r>
            <a:r>
              <a:rPr lang="de-DE" dirty="0"/>
              <a:t>-Qualität für Wettbewerbsvorteile im globalen Markt.</a:t>
            </a:r>
          </a:p>
        </p:txBody>
      </p:sp>
    </p:spTree>
    <p:extLst>
      <p:ext uri="{BB962C8B-B14F-4D97-AF65-F5344CB8AC3E}">
        <p14:creationId xmlns:p14="http://schemas.microsoft.com/office/powerpoint/2010/main" val="403868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31B18464-CD22-4646-B64A-9E81DFFC8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6296026" y="357787"/>
            <a:ext cx="5638800" cy="651431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94228" y="6506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F4-42D7-4D77-B89D-280CF4A3E55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A018EB-D64B-47EF-992E-3DEF4396D4A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18" y="548287"/>
            <a:ext cx="2926545" cy="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651" r:id="rId4"/>
    <p:sldLayoutId id="2147483667" r:id="rId5"/>
    <p:sldLayoutId id="2147483660" r:id="rId6"/>
    <p:sldLayoutId id="2147483664" r:id="rId7"/>
    <p:sldLayoutId id="2147483683" r:id="rId8"/>
    <p:sldLayoutId id="2147483662" r:id="rId9"/>
    <p:sldLayoutId id="2147483668" r:id="rId10"/>
    <p:sldLayoutId id="2147483682" r:id="rId11"/>
    <p:sldLayoutId id="2147483665" r:id="rId12"/>
    <p:sldLayoutId id="2147483666" r:id="rId13"/>
    <p:sldLayoutId id="2147483655" r:id="rId14"/>
    <p:sldLayoutId id="214748368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01740" y="63968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9F37-6700-47EE-9792-268532DD288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0F9494-88E9-4E09-8949-C532F58CF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6296026" y="357787"/>
            <a:ext cx="5638800" cy="65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F41CE1-73E9-464A-96D6-1DDE7AA0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DAA93-5241-4C56-8E9F-EE84B823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58FAE9-465A-495F-9407-7F73AD0F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76015-D35A-4371-A5E5-0B45D0FE6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9BBBE-496E-4DE3-B1FE-6D393D6E9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B8A0-F0FE-4733-86DC-1F2697AE56E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B45DFD-576D-4CD5-A4AF-C813BA594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6296026" y="357787"/>
            <a:ext cx="5638800" cy="65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nfo@schweyer-feinmechanik.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56590" y="3563657"/>
            <a:ext cx="458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</a:rPr>
              <a:t>Ihr Kompetenzpartner für feinmechanische CNC-Dreh- und Frästeile sowie für die Baugruppenmontage</a:t>
            </a:r>
            <a:endParaRPr lang="de-DE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5194D4-540C-4D6D-B689-C8674D27F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" y="962706"/>
            <a:ext cx="4686432" cy="16196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t="795" r="13992" b="1920"/>
          <a:stretch/>
        </p:blipFill>
        <p:spPr>
          <a:xfrm>
            <a:off x="5748867" y="297102"/>
            <a:ext cx="6166041" cy="6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E9CFD94-E285-4058-92ED-DCD0D7AAA157}"/>
              </a:ext>
            </a:extLst>
          </p:cNvPr>
          <p:cNvGrpSpPr/>
          <p:nvPr/>
        </p:nvGrpSpPr>
        <p:grpSpPr>
          <a:xfrm>
            <a:off x="658813" y="5205782"/>
            <a:ext cx="10896614" cy="839435"/>
            <a:chOff x="1848135" y="5399999"/>
            <a:chExt cx="8480543" cy="653310"/>
          </a:xfrm>
          <a:solidFill>
            <a:srgbClr val="779FC6"/>
          </a:solidFill>
        </p:grpSpPr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767D620A-7EA1-460C-8808-7E9142F89C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8135" y="5399999"/>
              <a:ext cx="1286438" cy="653306"/>
            </a:xfrm>
            <a:prstGeom prst="homePlate">
              <a:avLst>
                <a:gd name="adj" fmla="val 49228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1417" tIns="45709" rIns="91417" bIns="45709" anchor="ctr"/>
            <a:lstStyle>
              <a:lvl1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AutoShape 22">
              <a:extLst>
                <a:ext uri="{FF2B5EF4-FFF2-40B4-BE49-F238E27FC236}">
                  <a16:creationId xmlns:a16="http://schemas.microsoft.com/office/drawing/2014/main" id="{8C92D6BC-E83A-461D-8D3C-0150DE696F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1630" y="5400000"/>
              <a:ext cx="1280230" cy="648650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889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utoShape 23">
              <a:extLst>
                <a:ext uri="{FF2B5EF4-FFF2-40B4-BE49-F238E27FC236}">
                  <a16:creationId xmlns:a16="http://schemas.microsoft.com/office/drawing/2014/main" id="{2D66CB97-BEA3-495F-A5DD-42978CC52E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8916" y="5400000"/>
              <a:ext cx="1280230" cy="648650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889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AutoShape 25">
              <a:extLst>
                <a:ext uri="{FF2B5EF4-FFF2-40B4-BE49-F238E27FC236}">
                  <a16:creationId xmlns:a16="http://schemas.microsoft.com/office/drawing/2014/main" id="{77434A76-8193-4395-8332-29944D5BB8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6204" y="5399999"/>
              <a:ext cx="1280230" cy="648650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1778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AutoShape 27">
              <a:extLst>
                <a:ext uri="{FF2B5EF4-FFF2-40B4-BE49-F238E27FC236}">
                  <a16:creationId xmlns:a16="http://schemas.microsoft.com/office/drawing/2014/main" id="{5329B4CA-7542-452E-B84A-5E7C150C1A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3493" y="5404659"/>
              <a:ext cx="1280230" cy="648650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1778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AutoShape 29">
              <a:extLst>
                <a:ext uri="{FF2B5EF4-FFF2-40B4-BE49-F238E27FC236}">
                  <a16:creationId xmlns:a16="http://schemas.microsoft.com/office/drawing/2014/main" id="{584C56DA-0B24-4F56-A9E1-91D668C825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90779" y="5400008"/>
              <a:ext cx="1280230" cy="648651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889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AutoShape 30">
              <a:extLst>
                <a:ext uri="{FF2B5EF4-FFF2-40B4-BE49-F238E27FC236}">
                  <a16:creationId xmlns:a16="http://schemas.microsoft.com/office/drawing/2014/main" id="{9C8596B4-7BCE-4045-A853-9B05BF3942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18067" y="5400012"/>
              <a:ext cx="1280230" cy="648651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889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AutoShape 30">
              <a:extLst>
                <a:ext uri="{FF2B5EF4-FFF2-40B4-BE49-F238E27FC236}">
                  <a16:creationId xmlns:a16="http://schemas.microsoft.com/office/drawing/2014/main" id="{53C370D7-D65E-4385-AD75-3D24F9A524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048448" y="5402131"/>
              <a:ext cx="1280230" cy="648651"/>
            </a:xfrm>
            <a:prstGeom prst="chevron">
              <a:avLst>
                <a:gd name="adj" fmla="val 49342"/>
              </a:avLst>
            </a:prstGeom>
            <a:grp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270000" tIns="45709" rIns="91417" bIns="45709" anchor="ctr"/>
            <a:lstStyle>
              <a:lvl1pPr marL="88900" indent="-88900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4988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042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de-DE" sz="10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536BD237-F47B-466A-8762-5D631B58508A}"/>
              </a:ext>
            </a:extLst>
          </p:cNvPr>
          <p:cNvSpPr txBox="1">
            <a:spLocks/>
          </p:cNvSpPr>
          <p:nvPr/>
        </p:nvSpPr>
        <p:spPr>
          <a:xfrm>
            <a:off x="588387" y="2807963"/>
            <a:ext cx="8978900" cy="20926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Präzision aus Tradition und Leidenschaft! </a:t>
            </a:r>
          </a:p>
          <a:p>
            <a:pPr marL="0" indent="0">
              <a:buNone/>
            </a:pPr>
            <a:r>
              <a:rPr lang="de-DE" sz="1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Damit ist die Helmut Schweyer Feinmechanik GmbH in Krailling bei München seit über 45 Jahren Dienstleistungspartner rund um hochpräzise CNC-Dreh- und Frästeile aus Metall und Kunststoff sowie deren Oberflächenveredelung und die Montage von kundenspezifischen Präzisions-komponenten für die Medizintechnik, OEMs und Industrie. </a:t>
            </a:r>
          </a:p>
          <a:p>
            <a:pPr marL="0" indent="0">
              <a:buNone/>
            </a:pPr>
            <a:r>
              <a:rPr lang="de-DE" sz="1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Expertise umfasst Beratung, Entwicklungsunterstützung von der 1. Zeichnung bis zur CNC-Fertigung von Serienteilen in jeder Losgröße.</a:t>
            </a: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8162E8F-1C9A-4AEB-9EC5-67F9D50B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89" y="5468616"/>
            <a:ext cx="1141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Beratung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A604E144-2567-4204-9339-4B0B31F7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024" y="5342337"/>
            <a:ext cx="1228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Entwicklungs-unterstützung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F8C7A369-7F68-48FF-B19E-AEDD5DED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29" y="5348752"/>
            <a:ext cx="1255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CNC-Dreh- und Frästeile</a:t>
            </a:r>
            <a:endParaRPr lang="de-DE" altLang="de-DE" sz="105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562E8FD9-9284-46AA-BFE7-A4C9B895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456" y="5360894"/>
            <a:ext cx="1233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Serien-fertigung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807B96CA-4F99-4C4E-BB98-CF629B1F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222" y="5360894"/>
            <a:ext cx="1541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Oberflächen-veredelung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11A1491B-2574-4973-8ACC-404D15FB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013" y="5468616"/>
            <a:ext cx="11992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Musterteile</a:t>
            </a:r>
            <a:endParaRPr lang="de-DE" altLang="de-DE" sz="105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308A914-0401-406C-8A19-C6933B8FD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12" y="5234615"/>
            <a:ext cx="10604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Bau-gruppen-montage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A298047E-427F-4230-A14F-60F0CAA2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543" y="5326926"/>
            <a:ext cx="1014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D73C"/>
                    </a:gs>
                    <a:gs pos="100000">
                      <a:srgbClr val="FFD73C">
                        <a:gamma/>
                        <a:shade val="7843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Service &amp; Logistik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76" y="550333"/>
            <a:ext cx="3518128" cy="9077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95194D4-540C-4D6D-B689-C8674D27F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" y="962706"/>
            <a:ext cx="4686432" cy="16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3">
            <a:extLst>
              <a:ext uri="{FF2B5EF4-FFF2-40B4-BE49-F238E27FC236}">
                <a16:creationId xmlns:a16="http://schemas.microsoft.com/office/drawing/2014/main" id="{070359C9-2753-49A7-9F31-08349900E3B7}"/>
              </a:ext>
            </a:extLst>
          </p:cNvPr>
          <p:cNvGraphicFramePr/>
          <p:nvPr/>
        </p:nvGraphicFramePr>
        <p:xfrm>
          <a:off x="3453607" y="2500000"/>
          <a:ext cx="2339975" cy="153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357FFC7B-835C-4BF5-B5C8-507CE298DEBE}"/>
              </a:ext>
            </a:extLst>
          </p:cNvPr>
          <p:cNvSpPr txBox="1">
            <a:spLocks/>
          </p:cNvSpPr>
          <p:nvPr/>
        </p:nvSpPr>
        <p:spPr>
          <a:xfrm>
            <a:off x="691720" y="2817150"/>
            <a:ext cx="4170263" cy="29825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Leistung / Qualität:</a:t>
            </a:r>
          </a:p>
          <a:p>
            <a:pPr marL="0" indent="0">
              <a:buNone/>
            </a:pPr>
            <a:endParaRPr lang="de-DE" sz="1800" dirty="0"/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Hochmoderner Maschinenpark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Verarbeitung hochwertiger Materialien u.a. Titan, Edelstahl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Fertigung </a:t>
            </a: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von Dreh- und Frästeilen im µm-Bereich</a:t>
            </a: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Verwendung modernster Mess-Systeme</a:t>
            </a: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Höchste Qualitätsstandards/</a:t>
            </a:r>
            <a:br>
              <a:rPr lang="de-DE" sz="17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17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Null – Fehler Strategie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Zertifiziertes Managementsystem</a:t>
            </a:r>
            <a:b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nach DIN ISO 9001:2015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b="0" dirty="0">
                <a:latin typeface="Calibri" panose="020F0502020204030204" pitchFamily="34" charset="0"/>
                <a:ea typeface="Calibri" panose="020F0502020204030204" pitchFamily="34" charset="0"/>
              </a:rPr>
              <a:t>Zertifiziertes Nachhaltigkeitsmanagementsystem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76" y="550333"/>
            <a:ext cx="3518128" cy="9077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5194D4-540C-4D6D-B689-C8674D27F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" y="962706"/>
            <a:ext cx="4686432" cy="16196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54" y="4215272"/>
            <a:ext cx="3378179" cy="2252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19018" r="23909" b="24947"/>
          <a:stretch/>
        </p:blipFill>
        <p:spPr>
          <a:xfrm>
            <a:off x="5875867" y="1693332"/>
            <a:ext cx="3302002" cy="223428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0" y="5681964"/>
            <a:ext cx="774594" cy="7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3">
            <a:extLst>
              <a:ext uri="{FF2B5EF4-FFF2-40B4-BE49-F238E27FC236}">
                <a16:creationId xmlns:a16="http://schemas.microsoft.com/office/drawing/2014/main" id="{070359C9-2753-49A7-9F31-08349900E3B7}"/>
              </a:ext>
            </a:extLst>
          </p:cNvPr>
          <p:cNvGraphicFramePr/>
          <p:nvPr/>
        </p:nvGraphicFramePr>
        <p:xfrm>
          <a:off x="3453607" y="2500000"/>
          <a:ext cx="2339975" cy="153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357FFC7B-835C-4BF5-B5C8-507CE298DEBE}"/>
              </a:ext>
            </a:extLst>
          </p:cNvPr>
          <p:cNvSpPr txBox="1">
            <a:spLocks/>
          </p:cNvSpPr>
          <p:nvPr/>
        </p:nvSpPr>
        <p:spPr>
          <a:xfrm>
            <a:off x="691720" y="2842551"/>
            <a:ext cx="4608374" cy="449805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Kundenservice:</a:t>
            </a:r>
          </a:p>
          <a:p>
            <a:pPr marL="0" indent="0">
              <a:buNone/>
            </a:pPr>
            <a:endParaRPr lang="de-DE" sz="1800" dirty="0"/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reagieren schnell, flexibel und mit hoher Serviceorientierung auf die Wünsche unserer Kunden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bieten unseren Kunden umfassendes </a:t>
            </a:r>
            <a:b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500" b="0" dirty="0" err="1">
                <a:latin typeface="Calibri" panose="020F0502020204030204" pitchFamily="34" charset="0"/>
                <a:cs typeface="Calibri" panose="020F0502020204030204" pitchFamily="34" charset="0"/>
              </a:rPr>
              <a:t>Know-How</a:t>
            </a:r>
            <a:endParaRPr lang="de-DE" sz="1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unterstützen unsere Kunden ab dem Produktentstehungsprozess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fertigen komplexe Produkte mit modernsten Fertigungsprozessen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steuern moderne Produktionsprozesse wie z.B. Kanban und die Fremdleitungsverwaltung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500" b="0" dirty="0">
                <a:latin typeface="Calibri" panose="020F0502020204030204" pitchFamily="34" charset="0"/>
                <a:cs typeface="Calibri" panose="020F0502020204030204" pitchFamily="34" charset="0"/>
              </a:rPr>
              <a:t>Wir erfüllen hohe Reinigungsstandards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DE" sz="17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76" y="550333"/>
            <a:ext cx="3518128" cy="9077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5194D4-540C-4D6D-B689-C8674D27F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" y="962706"/>
            <a:ext cx="4686432" cy="161962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75" y="4741333"/>
            <a:ext cx="2744264" cy="18287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/>
          <a:stretch/>
        </p:blipFill>
        <p:spPr>
          <a:xfrm>
            <a:off x="5880634" y="1704782"/>
            <a:ext cx="3635901" cy="27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95194D4-540C-4D6D-B689-C8674D27F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" y="962706"/>
            <a:ext cx="4686432" cy="1619627"/>
          </a:xfrm>
          <a:prstGeom prst="rect">
            <a:avLst/>
          </a:prstGeom>
        </p:spPr>
      </p:pic>
      <p:sp>
        <p:nvSpPr>
          <p:cNvPr id="28" name="Textplatzhalter 16">
            <a:extLst>
              <a:ext uri="{FF2B5EF4-FFF2-40B4-BE49-F238E27FC236}">
                <a16:creationId xmlns:a16="http://schemas.microsoft.com/office/drawing/2014/main" id="{46834508-75AD-4C34-949B-A7F9C04EFB89}"/>
              </a:ext>
            </a:extLst>
          </p:cNvPr>
          <p:cNvSpPr txBox="1">
            <a:spLocks/>
          </p:cNvSpPr>
          <p:nvPr/>
        </p:nvSpPr>
        <p:spPr>
          <a:xfrm>
            <a:off x="674129" y="2838691"/>
            <a:ext cx="4625965" cy="27914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EC862F"/>
              </a:buClr>
              <a:buFont typeface="Wingdings" panose="05000000000000000000" pitchFamily="2" charset="2"/>
              <a:buChar char="ü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224E9D"/>
              </a:buClr>
              <a:buNone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Branchenkompetenz und Erfahrungen</a:t>
            </a:r>
          </a:p>
          <a:p>
            <a:pPr marL="0" indent="0">
              <a:spcBef>
                <a:spcPts val="0"/>
              </a:spcBef>
              <a:buClr>
                <a:srgbClr val="224E9D"/>
              </a:buClr>
              <a:buNone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224E9D"/>
              </a:buClr>
              <a:buNone/>
            </a:pPr>
            <a:endParaRPr lang="de-DE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Medizin-, Analyse- und Labortechnik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 err="1">
                <a:latin typeface="Calibri" panose="020F0502020204030204" pitchFamily="34" charset="0"/>
                <a:cs typeface="Calibri" panose="020F0502020204030204" pitchFamily="34" charset="0"/>
              </a:rPr>
              <a:t>Biosensorik</a:t>
            </a: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Lasertechnik 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Luft- und Raumfahrt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Optische Industrie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Mikroskopie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r>
              <a:rPr lang="de-DE" sz="1700" b="0" dirty="0">
                <a:latin typeface="Calibri" panose="020F0502020204030204" pitchFamily="34" charset="0"/>
                <a:cs typeface="Calibri" panose="020F0502020204030204" pitchFamily="34" charset="0"/>
              </a:rPr>
              <a:t>Batteriezellen-Testtools (E-Mobility)</a:t>
            </a:r>
          </a:p>
          <a:p>
            <a:pPr>
              <a:spcBef>
                <a:spcPts val="0"/>
              </a:spcBef>
              <a:buClr>
                <a:srgbClr val="224E9D"/>
              </a:buClr>
            </a:pPr>
            <a:endParaRPr lang="de-DE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07FC8"/>
              </a:buClr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DE745E-0B1A-4E7E-9683-CA70D31D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>
          <a:xfrm>
            <a:off x="5798395" y="3600197"/>
            <a:ext cx="1960100" cy="115706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39BA1F0-7550-4D62-A189-D672D5B37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2"/>
          <a:stretch/>
        </p:blipFill>
        <p:spPr>
          <a:xfrm>
            <a:off x="6886567" y="5444813"/>
            <a:ext cx="1960101" cy="115706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0DBAA30-214F-45A0-8D9A-01012D76F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-264" r="6655" b="264"/>
          <a:stretch/>
        </p:blipFill>
        <p:spPr>
          <a:xfrm>
            <a:off x="9934840" y="3592764"/>
            <a:ext cx="1966029" cy="11600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3F6CF15-D7D1-4E1A-A243-41EF210098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/>
          <a:stretch/>
        </p:blipFill>
        <p:spPr>
          <a:xfrm>
            <a:off x="7863653" y="3595735"/>
            <a:ext cx="1966029" cy="115706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E1A421E-845D-4464-8723-198E0C1FBA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/>
          <a:stretch/>
        </p:blipFill>
        <p:spPr>
          <a:xfrm>
            <a:off x="8951825" y="5444812"/>
            <a:ext cx="1966029" cy="1157063"/>
          </a:xfrm>
          <a:prstGeom prst="rect">
            <a:avLst/>
          </a:prstGeom>
        </p:spPr>
      </p:pic>
      <p:pic>
        <p:nvPicPr>
          <p:cNvPr id="10" name="Grafik 9" descr="Ein Bild, das Elektronik, Telefon enthält.&#10;&#10;Automatisch generierte Beschreibung">
            <a:extLst>
              <a:ext uri="{FF2B5EF4-FFF2-40B4-BE49-F238E27FC236}">
                <a16:creationId xmlns:a16="http://schemas.microsoft.com/office/drawing/2014/main" id="{8C3E8333-CFBE-40F5-AF47-55684C4723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51" y="2307430"/>
            <a:ext cx="742541" cy="639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35CBE47-A580-4622-A9A3-1004E4D4C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327" y="2220715"/>
            <a:ext cx="968152" cy="6810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7B1F845-1AB3-4E9D-9E1E-5D9104572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0912" y="2228771"/>
            <a:ext cx="778053" cy="6649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2AA45AE-B1D2-4370-BA94-992C4085B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6581" y="2274283"/>
            <a:ext cx="485685" cy="6544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DB81C0-9B79-414E-9CB2-94C12942F6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92" y="2214683"/>
            <a:ext cx="659506" cy="7091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2B517C7-AB91-4258-8D71-1FCF8D5095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9383" y="2214683"/>
            <a:ext cx="877880" cy="6471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9976" y="550333"/>
            <a:ext cx="3518128" cy="9077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65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92393" y="704056"/>
            <a:ext cx="7401135" cy="937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Wir sind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für Sie da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1088798" y="2587944"/>
            <a:ext cx="4665038" cy="1658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900" b="1" dirty="0"/>
              <a:t>Helmut </a:t>
            </a:r>
            <a:r>
              <a:rPr lang="de-DE" sz="1900" b="1" dirty="0" err="1"/>
              <a:t>Schweyer</a:t>
            </a:r>
            <a:r>
              <a:rPr lang="de-DE" sz="1900" b="1" dirty="0"/>
              <a:t> Feinmechanik GmbH</a:t>
            </a:r>
          </a:p>
          <a:p>
            <a:pPr marL="0" indent="0">
              <a:buNone/>
            </a:pPr>
            <a:r>
              <a:rPr lang="de-DE" sz="1500" b="1" dirty="0"/>
              <a:t>Gewerbegebiet KIM</a:t>
            </a:r>
            <a:br>
              <a:rPr lang="de-DE" sz="1500" b="1" dirty="0"/>
            </a:br>
            <a:r>
              <a:rPr lang="de-DE" sz="1500" b="1" dirty="0"/>
              <a:t>Konrad-Zuse-Bogen 11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/>
              <a:t>D-82152 Krailling</a:t>
            </a:r>
          </a:p>
          <a:p>
            <a:pPr marL="0" indent="0" defTabSz="360000">
              <a:lnSpc>
                <a:spcPct val="100000"/>
              </a:lnSpc>
              <a:spcBef>
                <a:spcPts val="700"/>
              </a:spcBef>
              <a:buNone/>
            </a:pPr>
            <a:r>
              <a:rPr lang="de-DE" sz="1500" b="1" dirty="0">
                <a:solidFill>
                  <a:schemeClr val="accent5">
                    <a:lumMod val="75000"/>
                  </a:schemeClr>
                </a:solidFill>
              </a:rPr>
              <a:t>Tel.:  089 / 92927766 – 0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792453" y="4435261"/>
            <a:ext cx="3675109" cy="1442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6000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650" b="1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info@schweyer-feinmechanik.de</a:t>
            </a:r>
            <a:endParaRPr lang="de-DE" sz="165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defTabSz="360000">
              <a:lnSpc>
                <a:spcPct val="100000"/>
              </a:lnSpc>
              <a:spcBef>
                <a:spcPts val="500"/>
              </a:spcBef>
              <a:buNone/>
            </a:pPr>
            <a:r>
              <a:rPr lang="de-DE" sz="1650" b="1" dirty="0"/>
              <a:t>www.schweyer-feinmechanik.de</a:t>
            </a:r>
            <a:endParaRPr lang="de-DE" sz="1650" spc="-1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76" y="550333"/>
            <a:ext cx="3518128" cy="9077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6" r="15520"/>
          <a:stretch/>
        </p:blipFill>
        <p:spPr>
          <a:xfrm>
            <a:off x="8195747" y="2050740"/>
            <a:ext cx="2226733" cy="3253099"/>
          </a:xfrm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8475159" y="5399253"/>
            <a:ext cx="1904986" cy="570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300" b="1" spc="100" dirty="0">
                <a:solidFill>
                  <a:schemeClr val="accent5">
                    <a:lumMod val="75000"/>
                  </a:schemeClr>
                </a:solidFill>
              </a:rPr>
              <a:t>Geschäftsführerin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300" b="1" spc="100" dirty="0"/>
              <a:t>Stephanie Toch</a:t>
            </a:r>
          </a:p>
        </p:txBody>
      </p:sp>
    </p:spTree>
    <p:extLst>
      <p:ext uri="{BB962C8B-B14F-4D97-AF65-F5344CB8AC3E}">
        <p14:creationId xmlns:p14="http://schemas.microsoft.com/office/powerpoint/2010/main" val="108833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BC86296A-2616-4DED-84CE-57C4445B1784}"/>
              </a:ext>
            </a:extLst>
          </p:cNvPr>
          <p:cNvSpPr txBox="1"/>
          <p:nvPr/>
        </p:nvSpPr>
        <p:spPr>
          <a:xfrm>
            <a:off x="4825108" y="2178368"/>
            <a:ext cx="21340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spc="100" dirty="0">
                <a:solidFill>
                  <a:schemeClr val="accent1">
                    <a:lumMod val="50000"/>
                  </a:schemeClr>
                </a:solidFill>
              </a:rPr>
              <a:t>Geschäftsführer</a:t>
            </a:r>
          </a:p>
          <a:p>
            <a:r>
              <a:rPr lang="de-DE" sz="1300" b="1" dirty="0"/>
              <a:t>Michael </a:t>
            </a:r>
            <a:r>
              <a:rPr lang="de-DE" sz="1300" b="1" dirty="0" err="1"/>
              <a:t>Roensch</a:t>
            </a:r>
            <a:endParaRPr lang="de-DE" sz="1300" b="1" dirty="0"/>
          </a:p>
          <a:p>
            <a:r>
              <a:rPr lang="de-DE" sz="1300" b="1" dirty="0"/>
              <a:t>Thomas Anger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6E73288-39CD-4ACF-B767-C4805447685F}"/>
              </a:ext>
            </a:extLst>
          </p:cNvPr>
          <p:cNvSpPr/>
          <p:nvPr/>
        </p:nvSpPr>
        <p:spPr>
          <a:xfrm>
            <a:off x="8486177" y="311163"/>
            <a:ext cx="3607348" cy="1331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AC2C15B7-2DB1-2F2D-6290-9CC4EE9D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82" y="840680"/>
            <a:ext cx="4289095" cy="11067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001205-FE1D-D0B2-41C8-EBDC97A8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8" t="48637" r="7478" b="6319"/>
          <a:stretch/>
        </p:blipFill>
        <p:spPr>
          <a:xfrm>
            <a:off x="1055716" y="2870865"/>
            <a:ext cx="8986058" cy="2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3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Breitbild</PresentationFormat>
  <Paragraphs>60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Brunner Electronic 2021 vers4</dc:title>
  <dc:creator>Grafik3</dc:creator>
  <cp:lastModifiedBy>Stephanie Toch</cp:lastModifiedBy>
  <cp:revision>328</cp:revision>
  <dcterms:created xsi:type="dcterms:W3CDTF">2020-08-21T09:26:01Z</dcterms:created>
  <dcterms:modified xsi:type="dcterms:W3CDTF">2023-09-25T08:12:13Z</dcterms:modified>
</cp:coreProperties>
</file>