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83" r:id="rId6"/>
    <p:sldId id="261" r:id="rId7"/>
    <p:sldId id="262" r:id="rId8"/>
    <p:sldId id="263" r:id="rId9"/>
    <p:sldId id="264" r:id="rId10"/>
    <p:sldId id="265" r:id="rId11"/>
    <p:sldId id="266" r:id="rId12"/>
    <p:sldId id="289" r:id="rId13"/>
    <p:sldId id="267" r:id="rId14"/>
    <p:sldId id="268" r:id="rId15"/>
    <p:sldId id="269" r:id="rId16"/>
    <p:sldId id="284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90" r:id="rId25"/>
    <p:sldId id="278" r:id="rId26"/>
    <p:sldId id="291" r:id="rId27"/>
    <p:sldId id="285" r:id="rId28"/>
    <p:sldId id="279" r:id="rId29"/>
    <p:sldId id="280" r:id="rId30"/>
    <p:sldId id="281" r:id="rId31"/>
    <p:sldId id="287" r:id="rId32"/>
    <p:sldId id="282" r:id="rId33"/>
    <p:sldId id="286" r:id="rId34"/>
    <p:sldId id="288" r:id="rId3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F17EB-8A0C-4C78-96F3-E2E8B93CEB9F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5FEF9-C2CF-40B5-988E-E8D58EB8E9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22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2252" y="363874"/>
            <a:ext cx="6151421" cy="407174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1800">
                <a:solidFill>
                  <a:srgbClr val="0070C0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1598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70C0"/>
                </a:solidFill>
              </a:defRPr>
            </a:lvl1pPr>
          </a:lstStyle>
          <a:p>
            <a:fld id="{08925BEF-AE55-4785-B40A-8CDBCC0B88F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DAA3EC5-FDD4-48F0-9340-8A9F4109B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2" y="410319"/>
            <a:ext cx="1819275" cy="40013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2CDBA22-559D-47C3-90D5-A040A42AF4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45" y="5966617"/>
            <a:ext cx="1168935" cy="591865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A4D31AC-3ACF-45D9-AB3C-C6B237D4AC74}"/>
              </a:ext>
            </a:extLst>
          </p:cNvPr>
          <p:cNvCxnSpPr>
            <a:cxnSpLocks/>
          </p:cNvCxnSpPr>
          <p:nvPr userDrawn="1"/>
        </p:nvCxnSpPr>
        <p:spPr>
          <a:xfrm>
            <a:off x="2527074" y="776150"/>
            <a:ext cx="60049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84B979EB-3143-4C0A-AC01-39E3FF852341}"/>
              </a:ext>
            </a:extLst>
          </p:cNvPr>
          <p:cNvCxnSpPr>
            <a:cxnSpLocks/>
          </p:cNvCxnSpPr>
          <p:nvPr userDrawn="1"/>
        </p:nvCxnSpPr>
        <p:spPr>
          <a:xfrm>
            <a:off x="498769" y="6262550"/>
            <a:ext cx="67309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17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D65B7D-1F30-4CDE-83E0-540D3CA719ED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925BEF-AE55-4785-B40A-8CDBCC0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249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D65B7D-1F30-4CDE-83E0-540D3CA719ED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925BEF-AE55-4785-B40A-8CDBCC0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532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D65B7D-1F30-4CDE-83E0-540D3CA719ED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925BEF-AE55-4785-B40A-8CDBCC0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226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D65B7D-1F30-4CDE-83E0-540D3CA719ED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925BEF-AE55-4785-B40A-8CDBCC0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636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D65B7D-1F30-4CDE-83E0-540D3CA719ED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925BEF-AE55-4785-B40A-8CDBCC0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82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D65B7D-1F30-4CDE-83E0-540D3CA719ED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925BEF-AE55-4785-B40A-8CDBCC0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031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D65B7D-1F30-4CDE-83E0-540D3CA719ED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925BEF-AE55-4785-B40A-8CDBCC0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18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D65B7D-1F30-4CDE-83E0-540D3CA719ED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925BEF-AE55-4785-B40A-8CDBCC0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1664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D65B7D-1F30-4CDE-83E0-540D3CA719ED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925BEF-AE55-4785-B40A-8CDBCC0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824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D65B7D-1F30-4CDE-83E0-540D3CA719ED}" type="datetimeFigureOut">
              <a:rPr lang="pl-PL" smtClean="0"/>
              <a:t>22.03.2023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925BEF-AE55-4785-B40A-8CDBCC0B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85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33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5EDC8D7-B9BA-4B7F-BF69-D9F1970F9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378"/>
            <a:ext cx="9144000" cy="2807368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1787760-08E6-4D9F-A585-2130FECF34DC}"/>
              </a:ext>
            </a:extLst>
          </p:cNvPr>
          <p:cNvSpPr/>
          <p:nvPr/>
        </p:nvSpPr>
        <p:spPr>
          <a:xfrm>
            <a:off x="-167780" y="1208015"/>
            <a:ext cx="9446004" cy="352337"/>
          </a:xfrm>
          <a:prstGeom prst="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820D4FB-4C71-45CF-BF0D-D3FFFF0C8D2A}"/>
              </a:ext>
            </a:extLst>
          </p:cNvPr>
          <p:cNvSpPr/>
          <p:nvPr/>
        </p:nvSpPr>
        <p:spPr>
          <a:xfrm>
            <a:off x="-167780" y="4219663"/>
            <a:ext cx="9446004" cy="352337"/>
          </a:xfrm>
          <a:prstGeom prst="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C2E37EB-4189-4DCA-A304-2F232535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2" y="410320"/>
            <a:ext cx="2425388" cy="53344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B7EFA34-6D95-4AA7-9B94-981DDBD8B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36" y="334160"/>
            <a:ext cx="1203962" cy="609601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B1DA38E-DF2C-4B4B-8B40-3C8910D28485}"/>
              </a:ext>
            </a:extLst>
          </p:cNvPr>
          <p:cNvSpPr txBox="1"/>
          <p:nvPr/>
        </p:nvSpPr>
        <p:spPr>
          <a:xfrm>
            <a:off x="2034330" y="4983061"/>
            <a:ext cx="507533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Firmenpräsentation</a:t>
            </a:r>
            <a:endParaRPr lang="pl-PL" sz="5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7AC18B8-AC2F-4349-A6B4-7123B3DDF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951" y="2735982"/>
            <a:ext cx="3044095" cy="23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68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4-Achsen-Vertikal-Bearbeitungszentr</a:t>
            </a:r>
            <a:r>
              <a:rPr lang="de-DE" dirty="0"/>
              <a:t>en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15BF79E-9F0F-48D4-84F7-8A771CD59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4" t="4736" r="17369" b="8218"/>
          <a:stretch/>
        </p:blipFill>
        <p:spPr>
          <a:xfrm>
            <a:off x="4247445" y="1094598"/>
            <a:ext cx="4264978" cy="401639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EDA3E4D-6DBB-4127-AEBC-43C412940E3C}"/>
              </a:ext>
            </a:extLst>
          </p:cNvPr>
          <p:cNvSpPr txBox="1"/>
          <p:nvPr/>
        </p:nvSpPr>
        <p:spPr>
          <a:xfrm>
            <a:off x="486531" y="1194238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Hyundai F500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3-Achs</a:t>
            </a: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Vertikal-Bearbeitungszentrum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05F3709-64B4-454C-9F8A-7CDF92688A62}"/>
              </a:ext>
            </a:extLst>
          </p:cNvPr>
          <p:cNvSpPr txBox="1"/>
          <p:nvPr/>
        </p:nvSpPr>
        <p:spPr>
          <a:xfrm>
            <a:off x="498888" y="3427537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Technische 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23C6DBF-E84C-4E25-929C-5B264B32A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268955"/>
              </p:ext>
            </p:extLst>
          </p:nvPr>
        </p:nvGraphicFramePr>
        <p:xfrm>
          <a:off x="498888" y="3633332"/>
          <a:ext cx="3561116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0558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0558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66289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1.060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66289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66289">
                <a:tc>
                  <a:txBody>
                    <a:bodyPr/>
                    <a:lstStyle/>
                    <a:p>
                      <a:r>
                        <a:rPr lang="de-DE" sz="1200" dirty="0"/>
                        <a:t>Z-Achse senkrecht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635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66289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1.200 mm x 500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166289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800 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166289">
                <a:tc>
                  <a:txBody>
                    <a:bodyPr/>
                    <a:lstStyle/>
                    <a:p>
                      <a:r>
                        <a:rPr lang="de-DE" sz="1200" dirty="0" err="1"/>
                        <a:t>Max.Spindeldrehzahl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8.000 </a:t>
                      </a:r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rpm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5C9026EF-45E2-42D4-B2BD-76DB78278BE6}"/>
              </a:ext>
            </a:extLst>
          </p:cNvPr>
          <p:cNvSpPr txBox="1"/>
          <p:nvPr/>
        </p:nvSpPr>
        <p:spPr>
          <a:xfrm>
            <a:off x="496019" y="1889922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Allagemeine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6B94AC2-0B34-4111-B390-89AB773DF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338448"/>
              </p:ext>
            </p:extLst>
          </p:nvPr>
        </p:nvGraphicFramePr>
        <p:xfrm>
          <a:off x="491900" y="2087754"/>
          <a:ext cx="356111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0558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0558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220108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Hersteller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Hyundai WIA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220108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Typ /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Beschreibung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F500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220108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Ausrichtung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Vertikal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220108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äsen / bohren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220108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220108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64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3-Achsen-Vertikal-Bearbeitungszentr</a:t>
            </a:r>
            <a:r>
              <a:rPr lang="de-DE" dirty="0"/>
              <a:t>en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52ABF94-2AAE-4C71-AC10-2EBCC3C73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73" r="16664"/>
          <a:stretch/>
        </p:blipFill>
        <p:spPr>
          <a:xfrm>
            <a:off x="3873671" y="1463373"/>
            <a:ext cx="5341024" cy="350705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1EA850A-E16F-48A2-B798-8E91126A4370}"/>
              </a:ext>
            </a:extLst>
          </p:cNvPr>
          <p:cNvSpPr txBox="1"/>
          <p:nvPr/>
        </p:nvSpPr>
        <p:spPr>
          <a:xfrm>
            <a:off x="485169" y="1192325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Hurco</a:t>
            </a: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VMX10i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3-Achs</a:t>
            </a:r>
            <a:r>
              <a:rPr lang="de-DE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Vertikal-Bearbeitungszentrum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9C6DF1-28EC-4E97-B0A6-B12281D0BFF7}"/>
              </a:ext>
            </a:extLst>
          </p:cNvPr>
          <p:cNvSpPr txBox="1"/>
          <p:nvPr/>
        </p:nvSpPr>
        <p:spPr>
          <a:xfrm>
            <a:off x="496593" y="3424768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Technische 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A8D40DD1-30E6-4EF6-9582-63B63AE59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105104"/>
              </p:ext>
            </p:extLst>
          </p:nvPr>
        </p:nvGraphicFramePr>
        <p:xfrm>
          <a:off x="496593" y="3631744"/>
          <a:ext cx="3564662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2331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2331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660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Z-Achse senkrecht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760mm x 405mm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340 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Max. Spindeldrehzahl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12.000 </a:t>
                      </a:r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rpm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65432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36810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45506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F2F98F6A-CC74-463F-940A-A088A00A2A38}"/>
              </a:ext>
            </a:extLst>
          </p:cNvPr>
          <p:cNvSpPr txBox="1"/>
          <p:nvPr/>
        </p:nvSpPr>
        <p:spPr>
          <a:xfrm>
            <a:off x="497526" y="1898704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Allagemeine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3341A43-861D-470A-988E-4DBEFCDCA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695367"/>
              </p:ext>
            </p:extLst>
          </p:nvPr>
        </p:nvGraphicFramePr>
        <p:xfrm>
          <a:off x="484236" y="2093367"/>
          <a:ext cx="3577018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8509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8509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23199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Hersteller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Hurco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GmbH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23199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Typ /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Beschreibung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VMX 10i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23199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Ausrichtung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Vertikal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23199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äsen / bohren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93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3-Achsen-Vertikal-Bearbeitungszentr</a:t>
            </a:r>
            <a:r>
              <a:rPr lang="de-DE" dirty="0"/>
              <a:t>en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EA850A-E16F-48A2-B798-8E91126A4370}"/>
              </a:ext>
            </a:extLst>
          </p:cNvPr>
          <p:cNvSpPr txBox="1"/>
          <p:nvPr/>
        </p:nvSpPr>
        <p:spPr>
          <a:xfrm>
            <a:off x="485169" y="1192325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Hurco</a:t>
            </a: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VMX</a:t>
            </a: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0i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3-Achs</a:t>
            </a: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Vertikal-Bearbeitungszentrum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9C6DF1-28EC-4E97-B0A6-B12281D0BFF7}"/>
              </a:ext>
            </a:extLst>
          </p:cNvPr>
          <p:cNvSpPr txBox="1"/>
          <p:nvPr/>
        </p:nvSpPr>
        <p:spPr>
          <a:xfrm>
            <a:off x="496593" y="3424768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Technische 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A8D40DD1-30E6-4EF6-9582-63B63AE59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234041"/>
              </p:ext>
            </p:extLst>
          </p:nvPr>
        </p:nvGraphicFramePr>
        <p:xfrm>
          <a:off x="496593" y="3631744"/>
          <a:ext cx="3564662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2331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2331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762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508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Z-Achse senkrecht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1020 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mm x 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510 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1500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r>
                        <a:rPr lang="de-DE" sz="1200" dirty="0"/>
                        <a:t>Max. Spindeldrehzahl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12.000 </a:t>
                      </a:r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rpm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65432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36810"/>
                  </a:ext>
                </a:extLst>
              </a:tr>
              <a:tr h="131372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45506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F2F98F6A-CC74-463F-940A-A088A00A2A38}"/>
              </a:ext>
            </a:extLst>
          </p:cNvPr>
          <p:cNvSpPr txBox="1"/>
          <p:nvPr/>
        </p:nvSpPr>
        <p:spPr>
          <a:xfrm>
            <a:off x="497526" y="1898704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Allagemeine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3341A43-861D-470A-988E-4DBEFCDCA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525207"/>
              </p:ext>
            </p:extLst>
          </p:nvPr>
        </p:nvGraphicFramePr>
        <p:xfrm>
          <a:off x="484236" y="2093367"/>
          <a:ext cx="3577018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8509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8509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23199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Hersteller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Hurco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GmbH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23199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Typ /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Beschreibung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VMX 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0i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23199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Ausrichtung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Vertikal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23199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äsen / bohren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945403B5-F5BB-F1BC-9106-56E95806D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407" y="1346978"/>
            <a:ext cx="5454593" cy="37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0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3-Achsen-Vertikal-Bearbeitungszentr</a:t>
            </a:r>
            <a:r>
              <a:rPr lang="de-DE" dirty="0"/>
              <a:t>en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258A8F5-1163-4639-9E67-E0705B806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67417"/>
            <a:ext cx="4262240" cy="392216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C54599C-D1CE-4902-ACBF-5C2E5D4CEA66}"/>
              </a:ext>
            </a:extLst>
          </p:cNvPr>
          <p:cNvSpPr txBox="1"/>
          <p:nvPr/>
        </p:nvSpPr>
        <p:spPr>
          <a:xfrm>
            <a:off x="486249" y="1192131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Hurco</a:t>
            </a: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VMX 24T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3-Achs</a:t>
            </a: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Vertikal-Bearbeitungszentrum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055360D-97F0-4C9B-8CFB-6E194EE5200E}"/>
              </a:ext>
            </a:extLst>
          </p:cNvPr>
          <p:cNvSpPr txBox="1"/>
          <p:nvPr/>
        </p:nvSpPr>
        <p:spPr>
          <a:xfrm>
            <a:off x="498605" y="3424644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Technische 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0A985BD-4A09-4F96-8FA7-E4E532396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80534"/>
              </p:ext>
            </p:extLst>
          </p:nvPr>
        </p:nvGraphicFramePr>
        <p:xfrm>
          <a:off x="494487" y="3615343"/>
          <a:ext cx="3570886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5443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5443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Z-Achse senkrecht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760mm x 510mm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1.350 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Spindeldrehzahl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12.000 </a:t>
                      </a:r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rpm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65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36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45506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4AA17258-1121-47E4-9916-8B422630792C}"/>
              </a:ext>
            </a:extLst>
          </p:cNvPr>
          <p:cNvSpPr txBox="1"/>
          <p:nvPr/>
        </p:nvSpPr>
        <p:spPr>
          <a:xfrm>
            <a:off x="490368" y="1896418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Allagemeine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6340A21-91C4-4615-A27A-627E0D029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419175"/>
              </p:ext>
            </p:extLst>
          </p:nvPr>
        </p:nvGraphicFramePr>
        <p:xfrm>
          <a:off x="486249" y="2086918"/>
          <a:ext cx="3579124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9562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9562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Hersteller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Hurco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GmbH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Typ /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Beschreibung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VMX 24T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Ausrichtung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Vertikal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äsen / bohren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478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3-Achsen-Vertikal-Bearbeitungszentr</a:t>
            </a:r>
            <a:r>
              <a:rPr lang="de-DE" dirty="0"/>
              <a:t>en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1AF48B8-D6FF-4FE9-BE37-060CF4DE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633" y="1011365"/>
            <a:ext cx="4556861" cy="415585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D39C37B-7AEE-424C-9F39-22A0EA732969}"/>
              </a:ext>
            </a:extLst>
          </p:cNvPr>
          <p:cNvSpPr txBox="1"/>
          <p:nvPr/>
        </p:nvSpPr>
        <p:spPr>
          <a:xfrm>
            <a:off x="486692" y="1192325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Hurco</a:t>
            </a: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VMX 42T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3-Achs</a:t>
            </a: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Vertikal-Bearbeitungszentrum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BDF1D7C-D213-4770-9814-0A29C24503A9}"/>
              </a:ext>
            </a:extLst>
          </p:cNvPr>
          <p:cNvSpPr txBox="1"/>
          <p:nvPr/>
        </p:nvSpPr>
        <p:spPr>
          <a:xfrm>
            <a:off x="499048" y="3425710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Technische 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8F870BA3-D6DA-45E2-BA86-670EE7669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81855"/>
              </p:ext>
            </p:extLst>
          </p:nvPr>
        </p:nvGraphicFramePr>
        <p:xfrm>
          <a:off x="499824" y="3651125"/>
          <a:ext cx="3557312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8656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78656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1.060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Z-Achse senkrecht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1.270mm x 610mm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1.350 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Spindeldrehzahl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12.000 </a:t>
                      </a:r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rpm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5AAB38C0-6EDC-4D63-B338-0D79DCAE6E3D}"/>
              </a:ext>
            </a:extLst>
          </p:cNvPr>
          <p:cNvSpPr txBox="1"/>
          <p:nvPr/>
        </p:nvSpPr>
        <p:spPr>
          <a:xfrm>
            <a:off x="499049" y="1897560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Allagemeine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1A28B2E4-5BD5-4B50-B115-46B6DE72B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765536"/>
              </p:ext>
            </p:extLst>
          </p:nvPr>
        </p:nvGraphicFramePr>
        <p:xfrm>
          <a:off x="486692" y="2096552"/>
          <a:ext cx="3570444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5222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5222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Hersteller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Hurco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GmbH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Typ /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Beschreibung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VMX 42T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Ausrichtung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Vertikal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äsen / bohren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823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3-Achsen-Vertikal-Bearbeitungszentr</a:t>
            </a:r>
            <a:r>
              <a:rPr lang="de-DE" dirty="0"/>
              <a:t>en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4F60593-A999-4D99-9D97-B50F530C4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7" r="10012"/>
          <a:stretch/>
        </p:blipFill>
        <p:spPr>
          <a:xfrm>
            <a:off x="3997280" y="1325249"/>
            <a:ext cx="5258256" cy="383334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DBF02B1-565C-42EE-A0CF-D0D2A5AD095B}"/>
              </a:ext>
            </a:extLst>
          </p:cNvPr>
          <p:cNvSpPr txBox="1"/>
          <p:nvPr/>
        </p:nvSpPr>
        <p:spPr>
          <a:xfrm>
            <a:off x="484200" y="1196060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Hurco</a:t>
            </a: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VMX </a:t>
            </a: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3-Achs</a:t>
            </a: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Vertikal-Bearbeitungszentrum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51455DF-C0F0-47BC-BBC1-717EEBB69BF3}"/>
              </a:ext>
            </a:extLst>
          </p:cNvPr>
          <p:cNvSpPr txBox="1"/>
          <p:nvPr/>
        </p:nvSpPr>
        <p:spPr>
          <a:xfrm>
            <a:off x="496557" y="3427177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Technische 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2105D51-D73F-446C-982B-A16E3452E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047536"/>
              </p:ext>
            </p:extLst>
          </p:nvPr>
        </p:nvGraphicFramePr>
        <p:xfrm>
          <a:off x="496555" y="3613797"/>
          <a:ext cx="3560582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0291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0291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1.060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Z-Achse senkrecht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1.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68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0mm x 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89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.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70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 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Spindeldrehzahl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12.000 </a:t>
                      </a:r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rpm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DA991100-5BB2-4FB5-887A-293B893972A1}"/>
              </a:ext>
            </a:extLst>
          </p:cNvPr>
          <p:cNvSpPr txBox="1"/>
          <p:nvPr/>
        </p:nvSpPr>
        <p:spPr>
          <a:xfrm>
            <a:off x="496557" y="1899094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Allagemeine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1A44BE00-B707-48C7-AC93-07373C5FF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801048"/>
              </p:ext>
            </p:extLst>
          </p:nvPr>
        </p:nvGraphicFramePr>
        <p:xfrm>
          <a:off x="488318" y="2096466"/>
          <a:ext cx="3568818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409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4409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61947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Hersteller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Hurco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GmbH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6194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Typ /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Beschreibung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VMX 64T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61947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Ausrichtung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Vertikal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61947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äsen / bohren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4341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6E413327-0441-4943-BB20-321F8EB7EEE8}"/>
              </a:ext>
            </a:extLst>
          </p:cNvPr>
          <p:cNvSpPr/>
          <p:nvPr/>
        </p:nvSpPr>
        <p:spPr>
          <a:xfrm>
            <a:off x="-129396" y="-86264"/>
            <a:ext cx="9713343" cy="70909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39F37B8-7156-4866-A41A-86B9A80D440D}"/>
              </a:ext>
            </a:extLst>
          </p:cNvPr>
          <p:cNvSpPr/>
          <p:nvPr/>
        </p:nvSpPr>
        <p:spPr>
          <a:xfrm>
            <a:off x="-167780" y="1078302"/>
            <a:ext cx="9446004" cy="127585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C37439-F07F-4B6D-9F8C-781BCE4FB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7280093-7101-4339-B443-39FB6031B45B}"/>
              </a:ext>
            </a:extLst>
          </p:cNvPr>
          <p:cNvSpPr txBox="1"/>
          <p:nvPr/>
        </p:nvSpPr>
        <p:spPr>
          <a:xfrm>
            <a:off x="2769079" y="1380226"/>
            <a:ext cx="360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solidFill>
                  <a:schemeClr val="accent1"/>
                </a:solidFill>
              </a:rPr>
              <a:t>Maschinenpark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A747CAB-B897-4448-9AC1-CF8251018A56}"/>
              </a:ext>
            </a:extLst>
          </p:cNvPr>
          <p:cNvSpPr txBox="1"/>
          <p:nvPr/>
        </p:nvSpPr>
        <p:spPr>
          <a:xfrm>
            <a:off x="940279" y="2820833"/>
            <a:ext cx="726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</a:rPr>
              <a:t>9 CNC-</a:t>
            </a:r>
            <a:r>
              <a:rPr lang="pl-PL" sz="3600" dirty="0" err="1">
                <a:solidFill>
                  <a:schemeClr val="bg1"/>
                </a:solidFill>
              </a:rPr>
              <a:t>Drehzentren</a:t>
            </a:r>
            <a:r>
              <a:rPr lang="pl-PL" sz="3600" dirty="0">
                <a:solidFill>
                  <a:schemeClr val="bg1"/>
                </a:solidFill>
              </a:rPr>
              <a:t>/-</a:t>
            </a:r>
            <a:r>
              <a:rPr lang="pl-PL" sz="3600" dirty="0" err="1">
                <a:solidFill>
                  <a:schemeClr val="bg1"/>
                </a:solidFill>
              </a:rPr>
              <a:t>Maschinen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18A6290-6AA7-4F85-8394-1DA29E88AD1B}"/>
              </a:ext>
            </a:extLst>
          </p:cNvPr>
          <p:cNvSpPr/>
          <p:nvPr/>
        </p:nvSpPr>
        <p:spPr>
          <a:xfrm>
            <a:off x="-167780" y="3872986"/>
            <a:ext cx="9446004" cy="10293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95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CNC-Drehzentren/-Maschinen </a:t>
            </a:r>
            <a:endParaRPr lang="pl-PL" dirty="0"/>
          </a:p>
        </p:txBody>
      </p:sp>
      <p:pic>
        <p:nvPicPr>
          <p:cNvPr id="5" name="Picture 8" descr="LB3000 EXII">
            <a:extLst>
              <a:ext uri="{FF2B5EF4-FFF2-40B4-BE49-F238E27FC236}">
                <a16:creationId xmlns:a16="http://schemas.microsoft.com/office/drawing/2014/main" id="{B87247DA-77A3-456E-A296-7F4F0525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60" y="1185735"/>
            <a:ext cx="4895170" cy="401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81845BE-D666-4740-87E9-6349B4C309F9}"/>
              </a:ext>
            </a:extLst>
          </p:cNvPr>
          <p:cNvSpPr txBox="1"/>
          <p:nvPr/>
        </p:nvSpPr>
        <p:spPr>
          <a:xfrm>
            <a:off x="492827" y="1193245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OKUMA LB 3000 EX</a:t>
            </a:r>
          </a:p>
          <a:p>
            <a:pPr>
              <a:lnSpc>
                <a:spcPct val="150000"/>
              </a:lnSpc>
            </a:pP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Universaldrehmaschine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667B177-C7CE-4E8C-8EB7-9C308B47B4D7}"/>
              </a:ext>
            </a:extLst>
          </p:cNvPr>
          <p:cNvSpPr txBox="1"/>
          <p:nvPr/>
        </p:nvSpPr>
        <p:spPr>
          <a:xfrm>
            <a:off x="496946" y="1890897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Arbeitsbereich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0C1D664-A350-4447-81B1-D4264D19A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569383"/>
              </p:ext>
            </p:extLst>
          </p:nvPr>
        </p:nvGraphicFramePr>
        <p:xfrm>
          <a:off x="488708" y="2071279"/>
          <a:ext cx="3584904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2452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92452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94226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94226">
                <a:tc>
                  <a:txBody>
                    <a:bodyPr/>
                    <a:lstStyle/>
                    <a:p>
                      <a:r>
                        <a:rPr lang="de-DE" sz="1200" dirty="0"/>
                        <a:t>Max. Drehlänge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94226">
                <a:tc>
                  <a:txBody>
                    <a:bodyPr/>
                    <a:lstStyle/>
                    <a:p>
                      <a:r>
                        <a:rPr lang="de-DE" sz="1200" dirty="0"/>
                        <a:t>Drehzahl Hauptspindel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5.000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925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CNC-Drehzentren/-Maschinen 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0FF233F-47C6-494E-9D22-E41035F27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616" y="1162072"/>
            <a:ext cx="5302400" cy="364723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18FF383-D52B-4959-9024-D7204AC94F1D}"/>
              </a:ext>
            </a:extLst>
          </p:cNvPr>
          <p:cNvSpPr txBox="1"/>
          <p:nvPr/>
        </p:nvSpPr>
        <p:spPr>
          <a:xfrm>
            <a:off x="492827" y="1193036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OKUMA L 300 EM</a:t>
            </a:r>
          </a:p>
          <a:p>
            <a:pPr>
              <a:lnSpc>
                <a:spcPct val="150000"/>
              </a:lnSpc>
            </a:pP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Universaldrehmaschine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EF41618-CF20-45FB-9B62-15F539A6B96C}"/>
              </a:ext>
            </a:extLst>
          </p:cNvPr>
          <p:cNvSpPr txBox="1"/>
          <p:nvPr/>
        </p:nvSpPr>
        <p:spPr>
          <a:xfrm>
            <a:off x="496946" y="1889705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Arbeitsbereich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E9143227-5A37-4326-96C2-87682EE0F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601098"/>
              </p:ext>
            </p:extLst>
          </p:nvPr>
        </p:nvGraphicFramePr>
        <p:xfrm>
          <a:off x="484589" y="2075089"/>
          <a:ext cx="3576666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8333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8333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Max. Drehlänge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1.060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Drehzahl Hauptspindel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3.000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kern="1200" baseline="30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212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CNC-Drehzentren/-Maschinen 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44BEEB-CF55-4F99-BA11-411A3A716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1" t="6958" b="6011"/>
          <a:stretch/>
        </p:blipFill>
        <p:spPr>
          <a:xfrm>
            <a:off x="4557341" y="1160484"/>
            <a:ext cx="4046332" cy="374794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D000830-65D0-4CE2-A6D3-7B4C3FD883E9}"/>
              </a:ext>
            </a:extLst>
          </p:cNvPr>
          <p:cNvSpPr txBox="1"/>
          <p:nvPr/>
        </p:nvSpPr>
        <p:spPr>
          <a:xfrm>
            <a:off x="490109" y="1195131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OKUMA LB 2000 EX (mit </a:t>
            </a:r>
            <a:r>
              <a:rPr lang="pl-PL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Gegenspindel</a:t>
            </a: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Universaldrehmaschine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B18130C-C25A-4484-B6D6-70B782D93E92}"/>
              </a:ext>
            </a:extLst>
          </p:cNvPr>
          <p:cNvSpPr txBox="1"/>
          <p:nvPr/>
        </p:nvSpPr>
        <p:spPr>
          <a:xfrm>
            <a:off x="490109" y="1888202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Arbeitsbereich</a:t>
            </a:r>
            <a:endParaRPr lang="pl-PL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7C61118-9A0F-4159-A59D-35EB1BB6C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223206"/>
              </p:ext>
            </p:extLst>
          </p:nvPr>
        </p:nvGraphicFramePr>
        <p:xfrm>
          <a:off x="484294" y="2065089"/>
          <a:ext cx="3589318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4659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94659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Max. Drehlänge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Drehzahl Hauptspindel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6.000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01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A5F74B6-4A83-492E-BC26-4F6712FF1D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4ED5B27-EC9B-404D-A9DF-29927EE0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25BEF-AE55-4785-B40A-8CDBCC0B88F1}" type="slidenum">
              <a:rPr lang="pl-PL" smtClean="0"/>
              <a:pPr/>
              <a:t>2</a:t>
            </a:fld>
            <a:endParaRPr lang="pl-PL" dirty="0"/>
          </a:p>
        </p:txBody>
      </p:sp>
      <p:pic>
        <p:nvPicPr>
          <p:cNvPr id="1026" name="Picture 2" descr="P1230482">
            <a:extLst>
              <a:ext uri="{FF2B5EF4-FFF2-40B4-BE49-F238E27FC236}">
                <a16:creationId xmlns:a16="http://schemas.microsoft.com/office/drawing/2014/main" id="{59BAE0FE-1449-4963-BA4E-10F826B1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8" y="1271588"/>
            <a:ext cx="2767492" cy="207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54EE566-A9B0-4B13-851E-F91C263E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09682"/>
              </p:ext>
            </p:extLst>
          </p:nvPr>
        </p:nvGraphicFramePr>
        <p:xfrm>
          <a:off x="3540154" y="1271588"/>
          <a:ext cx="5099844" cy="23755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71430">
                  <a:extLst>
                    <a:ext uri="{9D8B030D-6E8A-4147-A177-3AD203B41FA5}">
                      <a16:colId xmlns:a16="http://schemas.microsoft.com/office/drawing/2014/main" val="1397769596"/>
                    </a:ext>
                  </a:extLst>
                </a:gridCol>
                <a:gridCol w="1028414">
                  <a:extLst>
                    <a:ext uri="{9D8B030D-6E8A-4147-A177-3AD203B41FA5}">
                      <a16:colId xmlns:a16="http://schemas.microsoft.com/office/drawing/2014/main" val="551080084"/>
                    </a:ext>
                  </a:extLst>
                </a:gridCol>
              </a:tblGrid>
              <a:tr h="395922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70C0"/>
                          </a:solidFill>
                        </a:rPr>
                        <a:t>Gründungsjahr</a:t>
                      </a:r>
                      <a:endParaRPr lang="pl-PL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dirty="0"/>
                        <a:t>1990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511757"/>
                  </a:ext>
                </a:extLst>
              </a:tr>
              <a:tr h="395922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70C0"/>
                          </a:solidFill>
                        </a:rPr>
                        <a:t>Neubau/Umzug nach </a:t>
                      </a:r>
                      <a:r>
                        <a:rPr lang="pl-PL" sz="1200" dirty="0">
                          <a:solidFill>
                            <a:srgbClr val="0070C0"/>
                          </a:solidFill>
                        </a:rPr>
                        <a:t>Tworóg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/>
                        <a:t>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40548"/>
                  </a:ext>
                </a:extLst>
              </a:tr>
              <a:tr h="395922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rgbClr val="0070C0"/>
                          </a:solidFill>
                        </a:rPr>
                        <a:t>Einf</a:t>
                      </a:r>
                      <a:r>
                        <a:rPr lang="de-DE" sz="1200" dirty="0" err="1">
                          <a:solidFill>
                            <a:srgbClr val="0070C0"/>
                          </a:solidFill>
                        </a:rPr>
                        <a:t>ührung</a:t>
                      </a:r>
                      <a:r>
                        <a:rPr lang="de-DE" sz="1200" dirty="0">
                          <a:solidFill>
                            <a:srgbClr val="0070C0"/>
                          </a:solidFill>
                        </a:rPr>
                        <a:t> eines PPS-Systems</a:t>
                      </a:r>
                      <a:endParaRPr lang="pl-PL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dirty="0"/>
                        <a:t>2010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182880"/>
                  </a:ext>
                </a:extLst>
              </a:tr>
              <a:tr h="395922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70C0"/>
                          </a:solidFill>
                        </a:rPr>
                        <a:t>Iso 9001 Zertifizierung</a:t>
                      </a:r>
                      <a:endParaRPr lang="pl-PL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dirty="0"/>
                        <a:t>2013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792847"/>
                  </a:ext>
                </a:extLst>
              </a:tr>
              <a:tr h="395922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70C0"/>
                          </a:solidFill>
                        </a:rPr>
                        <a:t>Hauptsitzerweiterung (neue Produktionshalle und Büroräume)</a:t>
                      </a:r>
                      <a:endParaRPr lang="pl-PL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dirty="0"/>
                        <a:t>2018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107952"/>
                  </a:ext>
                </a:extLst>
              </a:tr>
              <a:tr h="395922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70C0"/>
                          </a:solidFill>
                        </a:rPr>
                        <a:t>Anzahl der Beschäftigten(Stand 0</a:t>
                      </a:r>
                      <a:r>
                        <a:rPr lang="pl-PL" sz="1200" dirty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de-DE" sz="1200" dirty="0">
                          <a:solidFill>
                            <a:srgbClr val="0070C0"/>
                          </a:solidFill>
                        </a:rPr>
                        <a:t>.20</a:t>
                      </a:r>
                      <a:r>
                        <a:rPr lang="pl-PL" sz="1200" dirty="0">
                          <a:solidFill>
                            <a:srgbClr val="0070C0"/>
                          </a:solidFill>
                        </a:rPr>
                        <a:t>23</a:t>
                      </a:r>
                      <a:r>
                        <a:rPr lang="de-DE" sz="1200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pl-PL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dirty="0"/>
                        <a:t>7</a:t>
                      </a:r>
                      <a:r>
                        <a:rPr lang="pl-PL" sz="1200" dirty="0"/>
                        <a:t>3</a:t>
                      </a:r>
                      <a:r>
                        <a:rPr lang="de-DE" sz="1200" dirty="0"/>
                        <a:t> Personen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021680"/>
                  </a:ext>
                </a:extLst>
              </a:tr>
            </a:tbl>
          </a:graphicData>
        </a:graphic>
      </p:graphicFrame>
      <p:pic>
        <p:nvPicPr>
          <p:cNvPr id="1027" name="Picture 3" descr="P1020266">
            <a:extLst>
              <a:ext uri="{FF2B5EF4-FFF2-40B4-BE49-F238E27FC236}">
                <a16:creationId xmlns:a16="http://schemas.microsoft.com/office/drawing/2014/main" id="{056FA4AE-D135-4C3B-AAF5-8F0952C3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4" y="3698328"/>
            <a:ext cx="2749193" cy="2163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B0F6541-CFC2-4C7C-BDEF-18B6F228BCE9}"/>
              </a:ext>
            </a:extLst>
          </p:cNvPr>
          <p:cNvSpPr txBox="1"/>
          <p:nvPr/>
        </p:nvSpPr>
        <p:spPr>
          <a:xfrm>
            <a:off x="438624" y="3387683"/>
            <a:ext cx="92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Frontansicht</a:t>
            </a:r>
            <a:endParaRPr lang="pl-PL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8BD392-4354-4F9D-BD60-F45B2FE1EF54}"/>
              </a:ext>
            </a:extLst>
          </p:cNvPr>
          <p:cNvSpPr txBox="1"/>
          <p:nvPr/>
        </p:nvSpPr>
        <p:spPr>
          <a:xfrm>
            <a:off x="438624" y="5912769"/>
            <a:ext cx="11468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Produktionshalle</a:t>
            </a:r>
            <a:endParaRPr lang="pl-PL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463541C-0AA5-4EC0-A5B0-23B8BA0D9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162" y="4191079"/>
            <a:ext cx="3842160" cy="12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11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CNC-Drehzentren/-Maschinen 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DC03EB0-7D6A-441B-951C-91E57EC36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794" y="2003677"/>
            <a:ext cx="4736392" cy="266618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BD890C8-F8EA-4689-8231-AA4A3A68CEB3}"/>
              </a:ext>
            </a:extLst>
          </p:cNvPr>
          <p:cNvSpPr txBox="1"/>
          <p:nvPr/>
        </p:nvSpPr>
        <p:spPr>
          <a:xfrm>
            <a:off x="483313" y="1198827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DMG NEF 400</a:t>
            </a:r>
          </a:p>
          <a:p>
            <a:pPr>
              <a:lnSpc>
                <a:spcPct val="150000"/>
              </a:lnSpc>
            </a:pP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Universaldrehmaschine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18039D5-4F03-4250-B55E-F8BF8E2D6AAF}"/>
              </a:ext>
            </a:extLst>
          </p:cNvPr>
          <p:cNvSpPr txBox="1"/>
          <p:nvPr/>
        </p:nvSpPr>
        <p:spPr>
          <a:xfrm>
            <a:off x="495670" y="1890982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Arbeitsbereich</a:t>
            </a:r>
            <a:endParaRPr lang="pl-PL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F8EB894-E4A7-4587-9382-9BAC03AC5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022486"/>
              </p:ext>
            </p:extLst>
          </p:nvPr>
        </p:nvGraphicFramePr>
        <p:xfrm>
          <a:off x="487431" y="2078174"/>
          <a:ext cx="3586178" cy="2026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3089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93089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 über Schlitten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de-DE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ax</a:t>
                      </a: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 Drehdurchmesser über Bett </a:t>
                      </a:r>
                      <a:endParaRPr kumimoji="0" lang="pl-P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400 mm</a:t>
                      </a:r>
                      <a:endParaRPr lang="pl-PL" sz="1200" kern="12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889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Max. Drehlänge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Hub X/Z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220 mm/ 700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753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Drehzahl Hauptspindel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.000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120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CNC-Drehzentren/-Maschinen 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1779176-AFA3-4D42-8B8B-8A3D30556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472" y="1907320"/>
            <a:ext cx="4077806" cy="260135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E2692C8-2141-46E2-B2A8-AD4F1F2E21F8}"/>
              </a:ext>
            </a:extLst>
          </p:cNvPr>
          <p:cNvSpPr txBox="1"/>
          <p:nvPr/>
        </p:nvSpPr>
        <p:spPr>
          <a:xfrm>
            <a:off x="484589" y="1157210"/>
            <a:ext cx="10389140" cy="63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DMG CTX 210</a:t>
            </a:r>
          </a:p>
          <a:p>
            <a:pPr>
              <a:lnSpc>
                <a:spcPct val="150000"/>
              </a:lnSpc>
            </a:pP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Universaldrehmaschine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50A23C4-9B96-4541-8FAD-6E4F522EF170}"/>
              </a:ext>
            </a:extLst>
          </p:cNvPr>
          <p:cNvSpPr txBox="1"/>
          <p:nvPr/>
        </p:nvSpPr>
        <p:spPr>
          <a:xfrm>
            <a:off x="496946" y="1888972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Arbeitsbereich</a:t>
            </a:r>
            <a:endParaRPr lang="pl-PL" b="1" dirty="0">
              <a:solidFill>
                <a:schemeClr val="accent1"/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859AC433-7D20-43EC-ADA5-49953C73C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8402"/>
              </p:ext>
            </p:extLst>
          </p:nvPr>
        </p:nvGraphicFramePr>
        <p:xfrm>
          <a:off x="488708" y="2087561"/>
          <a:ext cx="3572546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273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6273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243306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 über support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243306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 über Bett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380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13208"/>
                  </a:ext>
                </a:extLst>
              </a:tr>
              <a:tr h="197348">
                <a:tc>
                  <a:txBody>
                    <a:bodyPr/>
                    <a:lstStyle/>
                    <a:p>
                      <a:r>
                        <a:rPr lang="de-DE" sz="1200" dirty="0"/>
                        <a:t>Drehzahl Hauptspindel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6.000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97348">
                <a:tc>
                  <a:txBody>
                    <a:bodyPr/>
                    <a:lstStyle/>
                    <a:p>
                      <a:r>
                        <a:rPr lang="pl-PL" sz="1200" dirty="0"/>
                        <a:t>Hub X</a:t>
                      </a:r>
                      <a:r>
                        <a:rPr lang="de-DE" sz="1200" dirty="0"/>
                        <a:t>/Z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160 mm / 305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582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563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CNC-Drehzentren/-Maschinen </a:t>
            </a:r>
            <a:endParaRPr lang="pl-PL" dirty="0"/>
          </a:p>
        </p:txBody>
      </p:sp>
      <p:pic>
        <p:nvPicPr>
          <p:cNvPr id="6" name="Picture 2" descr="http://www.fathaco.com/upload/attach-image/tur630mnx20005.jpg">
            <a:extLst>
              <a:ext uri="{FF2B5EF4-FFF2-40B4-BE49-F238E27FC236}">
                <a16:creationId xmlns:a16="http://schemas.microsoft.com/office/drawing/2014/main" id="{276CA6F6-B757-4927-9787-B92EA885F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15818" r="14297" b="13229"/>
          <a:stretch/>
        </p:blipFill>
        <p:spPr bwMode="auto">
          <a:xfrm>
            <a:off x="3994090" y="1463373"/>
            <a:ext cx="4656115" cy="284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603C397-5058-4468-8B01-B43812AAA82F}"/>
              </a:ext>
            </a:extLst>
          </p:cNvPr>
          <p:cNvSpPr txBox="1"/>
          <p:nvPr/>
        </p:nvSpPr>
        <p:spPr>
          <a:xfrm>
            <a:off x="485557" y="1157165"/>
            <a:ext cx="10389140" cy="63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HACO FAT TUR 630 MN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Universaldrehmaschine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5F04449-32F4-4E26-B471-3858160099B0}"/>
              </a:ext>
            </a:extLst>
          </p:cNvPr>
          <p:cNvSpPr txBox="1"/>
          <p:nvPr/>
        </p:nvSpPr>
        <p:spPr>
          <a:xfrm>
            <a:off x="493795" y="1890892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Arbeitsbereich</a:t>
            </a:r>
            <a:endParaRPr lang="pl-PL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AB9DEA39-8DA3-41EC-B12A-4A10B35A6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664297"/>
              </p:ext>
            </p:extLst>
          </p:nvPr>
        </p:nvGraphicFramePr>
        <p:xfrm>
          <a:off x="489676" y="2081631"/>
          <a:ext cx="3579816" cy="2768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9908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9908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</a:t>
                      </a:r>
                      <a:r>
                        <a:rPr lang="pl-PL" sz="1200" dirty="0"/>
                        <a:t> </a:t>
                      </a:r>
                      <a:r>
                        <a:rPr lang="pl-PL" sz="1200" dirty="0" err="1"/>
                        <a:t>Halterung</a:t>
                      </a:r>
                      <a:r>
                        <a:rPr lang="de-DE" sz="1200" dirty="0"/>
                        <a:t>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Max. </a:t>
                      </a:r>
                      <a:r>
                        <a:rPr lang="pl-PL" sz="1200" dirty="0" err="1"/>
                        <a:t>Gewicht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800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742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</a:t>
                      </a:r>
                      <a:r>
                        <a:rPr lang="pl-PL" sz="1200" dirty="0"/>
                        <a:t> </a:t>
                      </a:r>
                      <a:r>
                        <a:rPr lang="pl-PL" sz="1200" dirty="0" err="1"/>
                        <a:t>Spitze</a:t>
                      </a:r>
                      <a:r>
                        <a:rPr lang="de-DE" sz="1200" dirty="0"/>
                        <a:t>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630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7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Max. </a:t>
                      </a:r>
                      <a:r>
                        <a:rPr lang="pl-PL" sz="1200" dirty="0" err="1"/>
                        <a:t>Gewicht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2500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44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Max. Drehlänge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Max. </a:t>
                      </a:r>
                      <a:r>
                        <a:rPr lang="pl-PL" sz="1200" dirty="0" err="1"/>
                        <a:t>Spindeldurchlass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14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Drehzahl Hauptspindel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427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CNC-Drehzentren/-Maschinen 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AF57241-A2A1-44B0-98CB-27DC1E613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895" y="1377110"/>
            <a:ext cx="4630486" cy="287090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B275DA0-C55B-4A22-9DD8-9FA5E93906E4}"/>
              </a:ext>
            </a:extLst>
          </p:cNvPr>
          <p:cNvSpPr txBox="1"/>
          <p:nvPr/>
        </p:nvSpPr>
        <p:spPr>
          <a:xfrm>
            <a:off x="492439" y="1155434"/>
            <a:ext cx="10389140" cy="63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AFM TUG 56 MN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Universaldrehmaschine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921ED4C-E921-42CE-A1B9-134EBDC16C7D}"/>
              </a:ext>
            </a:extLst>
          </p:cNvPr>
          <p:cNvSpPr txBox="1"/>
          <p:nvPr/>
        </p:nvSpPr>
        <p:spPr>
          <a:xfrm>
            <a:off x="494769" y="1891784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Arbeitsbereich</a:t>
            </a:r>
            <a:endParaRPr lang="pl-PL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A7073CA-EEFC-41C0-9D53-909A69154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058068"/>
              </p:ext>
            </p:extLst>
          </p:nvPr>
        </p:nvGraphicFramePr>
        <p:xfrm>
          <a:off x="486530" y="2083299"/>
          <a:ext cx="3574724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7362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7362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95676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95676">
                <a:tc>
                  <a:txBody>
                    <a:bodyPr/>
                    <a:lstStyle/>
                    <a:p>
                      <a:r>
                        <a:rPr lang="de-DE" sz="1200" dirty="0"/>
                        <a:t>Max. Drehlänge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1.00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95676">
                <a:tc>
                  <a:txBody>
                    <a:bodyPr/>
                    <a:lstStyle/>
                    <a:p>
                      <a:r>
                        <a:rPr lang="de-DE" sz="1200" dirty="0"/>
                        <a:t>Drehzahl Hauptspindel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595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CNC-Drehzentren/-Maschinen 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B275DA0-C55B-4A22-9DD8-9FA5E93906E4}"/>
              </a:ext>
            </a:extLst>
          </p:cNvPr>
          <p:cNvSpPr txBox="1"/>
          <p:nvPr/>
        </p:nvSpPr>
        <p:spPr>
          <a:xfrm>
            <a:off x="492439" y="1155434"/>
            <a:ext cx="10389140" cy="63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AFM TUG 56 MN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Universaldrehmaschine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921ED4C-E921-42CE-A1B9-134EBDC16C7D}"/>
              </a:ext>
            </a:extLst>
          </p:cNvPr>
          <p:cNvSpPr txBox="1"/>
          <p:nvPr/>
        </p:nvSpPr>
        <p:spPr>
          <a:xfrm>
            <a:off x="494769" y="1891784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Arbeitsbereich</a:t>
            </a:r>
            <a:endParaRPr lang="pl-PL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A7073CA-EEFC-41C0-9D53-909A69154BE2}"/>
              </a:ext>
            </a:extLst>
          </p:cNvPr>
          <p:cNvGraphicFramePr>
            <a:graphicFrameLocks noGrp="1"/>
          </p:cNvGraphicFramePr>
          <p:nvPr/>
        </p:nvGraphicFramePr>
        <p:xfrm>
          <a:off x="486530" y="2083299"/>
          <a:ext cx="3574724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7362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7362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95676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95676">
                <a:tc>
                  <a:txBody>
                    <a:bodyPr/>
                    <a:lstStyle/>
                    <a:p>
                      <a:r>
                        <a:rPr lang="de-DE" sz="1200" dirty="0"/>
                        <a:t>Max. Drehlänge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1.00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95676">
                <a:tc>
                  <a:txBody>
                    <a:bodyPr/>
                    <a:lstStyle/>
                    <a:p>
                      <a:r>
                        <a:rPr lang="de-DE" sz="1200" dirty="0"/>
                        <a:t>Drehzahl Hauptspindel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8B2B7913-87BE-6132-EBEA-E343F1B98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422" y="1208597"/>
            <a:ext cx="5051625" cy="30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4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CNC-Drehzentren/-Maschinen 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4F1860F-73C1-4FB7-AD72-A075AD9D7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072" y="1822050"/>
            <a:ext cx="4329546" cy="266368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F66CC1C-0038-4DE0-B728-0A7889649559}"/>
              </a:ext>
            </a:extLst>
          </p:cNvPr>
          <p:cNvSpPr txBox="1"/>
          <p:nvPr/>
        </p:nvSpPr>
        <p:spPr>
          <a:xfrm>
            <a:off x="494615" y="1155439"/>
            <a:ext cx="10389140" cy="63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AFM TUG </a:t>
            </a: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MN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Universaldrehmaschine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4A66F5A-6BCA-4E91-9EC6-E365AFC18222}"/>
              </a:ext>
            </a:extLst>
          </p:cNvPr>
          <p:cNvSpPr txBox="1"/>
          <p:nvPr/>
        </p:nvSpPr>
        <p:spPr>
          <a:xfrm>
            <a:off x="494615" y="1890292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Arbeitsbereich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5FDCE05-3F4A-412A-8BB0-8EA9784F9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954256"/>
              </p:ext>
            </p:extLst>
          </p:nvPr>
        </p:nvGraphicFramePr>
        <p:xfrm>
          <a:off x="486377" y="2081791"/>
          <a:ext cx="3578996" cy="229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9498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9498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</a:t>
                      </a:r>
                      <a:r>
                        <a:rPr lang="pl-PL" sz="1200" dirty="0"/>
                        <a:t> </a:t>
                      </a:r>
                      <a:r>
                        <a:rPr lang="de-DE" sz="1200" dirty="0"/>
                        <a:t>über support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245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</a:t>
                      </a:r>
                      <a:r>
                        <a:rPr lang="pl-PL" sz="1200" dirty="0"/>
                        <a:t> </a:t>
                      </a:r>
                      <a:r>
                        <a:rPr lang="de-DE" sz="1200" dirty="0"/>
                        <a:t>über Schlitten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420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279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Drehen in Drehspitze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Max 250 D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Max. 1400 mm L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Max. 250 Kg 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754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Hub X/Z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207 mm/ 1500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Drehzahl Hauptspindel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476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CNC-Drehzentren/-Maschinen 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F66CC1C-0038-4DE0-B728-0A7889649559}"/>
              </a:ext>
            </a:extLst>
          </p:cNvPr>
          <p:cNvSpPr txBox="1"/>
          <p:nvPr/>
        </p:nvSpPr>
        <p:spPr>
          <a:xfrm>
            <a:off x="494615" y="1155439"/>
            <a:ext cx="10389140" cy="63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AFM Venus 350 (April/Mai 2023)</a:t>
            </a:r>
            <a:endParaRPr lang="pl-PL" sz="1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Universaldrehmaschine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4A66F5A-6BCA-4E91-9EC6-E365AFC18222}"/>
              </a:ext>
            </a:extLst>
          </p:cNvPr>
          <p:cNvSpPr txBox="1"/>
          <p:nvPr/>
        </p:nvSpPr>
        <p:spPr>
          <a:xfrm>
            <a:off x="494615" y="1890292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Arbeitsbereich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5FDCE05-3F4A-412A-8BB0-8EA9784F9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355859"/>
              </p:ext>
            </p:extLst>
          </p:nvPr>
        </p:nvGraphicFramePr>
        <p:xfrm>
          <a:off x="486377" y="2081791"/>
          <a:ext cx="3578996" cy="1925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9498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9498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</a:t>
                      </a:r>
                      <a:r>
                        <a:rPr lang="pl-PL" sz="1200" dirty="0"/>
                        <a:t> </a:t>
                      </a:r>
                      <a:r>
                        <a:rPr lang="de-DE" sz="1200" dirty="0"/>
                        <a:t>über support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m</a:t>
                      </a:r>
                      <a:r>
                        <a:rPr lang="de-DE" sz="1200" dirty="0" err="1"/>
                        <a:t>ax</a:t>
                      </a:r>
                      <a:r>
                        <a:rPr lang="de-DE" sz="1200" dirty="0"/>
                        <a:t>. Drehdurchmesser</a:t>
                      </a:r>
                      <a:r>
                        <a:rPr lang="pl-PL" sz="1200" dirty="0"/>
                        <a:t> </a:t>
                      </a:r>
                      <a:r>
                        <a:rPr lang="de-DE" sz="1200" dirty="0"/>
                        <a:t>über Schlitten 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500 mm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279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Drehen in Drehspitze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Max 220 D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Max. 520 mm L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Max. 180 Kg 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754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Drehzahl Hauptspindel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pl-PL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r>
                        <a:rPr lang="de-DE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rpm</a:t>
                      </a:r>
                      <a:endParaRPr lang="pl-PL" sz="1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0CE07C3F-A8E8-0C21-89D2-77C0D1690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61" t="18193" r="18019" b="21175"/>
          <a:stretch/>
        </p:blipFill>
        <p:spPr>
          <a:xfrm>
            <a:off x="4065373" y="1516189"/>
            <a:ext cx="4523125" cy="31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7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6E413327-0441-4943-BB20-321F8EB7EEE8}"/>
              </a:ext>
            </a:extLst>
          </p:cNvPr>
          <p:cNvSpPr/>
          <p:nvPr/>
        </p:nvSpPr>
        <p:spPr>
          <a:xfrm>
            <a:off x="-129396" y="-69012"/>
            <a:ext cx="9713343" cy="70909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37DBC23-D75F-4540-B77F-6ABCBBB11810}"/>
              </a:ext>
            </a:extLst>
          </p:cNvPr>
          <p:cNvSpPr/>
          <p:nvPr/>
        </p:nvSpPr>
        <p:spPr>
          <a:xfrm>
            <a:off x="-167780" y="1078302"/>
            <a:ext cx="9446004" cy="127585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C37439-F07F-4B6D-9F8C-781BCE4FB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7280093-7101-4339-B443-39FB6031B45B}"/>
              </a:ext>
            </a:extLst>
          </p:cNvPr>
          <p:cNvSpPr txBox="1"/>
          <p:nvPr/>
        </p:nvSpPr>
        <p:spPr>
          <a:xfrm>
            <a:off x="2769079" y="1380226"/>
            <a:ext cx="360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solidFill>
                  <a:schemeClr val="accent1"/>
                </a:solidFill>
              </a:rPr>
              <a:t>Maschinenpark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A747CAB-B897-4448-9AC1-CF8251018A56}"/>
              </a:ext>
            </a:extLst>
          </p:cNvPr>
          <p:cNvSpPr txBox="1"/>
          <p:nvPr/>
        </p:nvSpPr>
        <p:spPr>
          <a:xfrm>
            <a:off x="940279" y="2769080"/>
            <a:ext cx="726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solidFill>
                  <a:schemeClr val="bg1"/>
                </a:solidFill>
              </a:rPr>
              <a:t>Andere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dirty="0" err="1">
                <a:solidFill>
                  <a:schemeClr val="bg1"/>
                </a:solidFill>
              </a:rPr>
              <a:t>Bearbeitungsmaschinen</a:t>
            </a:r>
            <a:endParaRPr lang="pl-PL" sz="3600" dirty="0">
              <a:solidFill>
                <a:schemeClr val="bg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A408E7E-A709-4DD7-972B-AD2E83FAB965}"/>
              </a:ext>
            </a:extLst>
          </p:cNvPr>
          <p:cNvSpPr/>
          <p:nvPr/>
        </p:nvSpPr>
        <p:spPr>
          <a:xfrm>
            <a:off x="-167780" y="3872986"/>
            <a:ext cx="9446004" cy="10293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4295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Konventionelle Fräs- und Drehmaschine</a:t>
            </a:r>
            <a:r>
              <a:rPr lang="pl-PL" dirty="0"/>
              <a:t>n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235BD81-9E00-4756-A7A7-6AA2E0711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302029"/>
              </p:ext>
            </p:extLst>
          </p:nvPr>
        </p:nvGraphicFramePr>
        <p:xfrm>
          <a:off x="536927" y="1267308"/>
          <a:ext cx="7951465" cy="1859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4741">
                  <a:extLst>
                    <a:ext uri="{9D8B030D-6E8A-4147-A177-3AD203B41FA5}">
                      <a16:colId xmlns:a16="http://schemas.microsoft.com/office/drawing/2014/main" val="159014165"/>
                    </a:ext>
                  </a:extLst>
                </a:gridCol>
                <a:gridCol w="2366061">
                  <a:extLst>
                    <a:ext uri="{9D8B030D-6E8A-4147-A177-3AD203B41FA5}">
                      <a16:colId xmlns:a16="http://schemas.microsoft.com/office/drawing/2014/main" val="2568568392"/>
                    </a:ext>
                  </a:extLst>
                </a:gridCol>
                <a:gridCol w="2050663">
                  <a:extLst>
                    <a:ext uri="{9D8B030D-6E8A-4147-A177-3AD203B41FA5}">
                      <a16:colId xmlns:a16="http://schemas.microsoft.com/office/drawing/2014/main" val="1789758639"/>
                    </a:ext>
                  </a:extLst>
                </a:gridCol>
              </a:tblGrid>
              <a:tr h="211482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Konventionelle Drehmaschinen</a:t>
                      </a:r>
                      <a:endParaRPr lang="pl-PL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solidFill>
                            <a:schemeClr val="accent1"/>
                          </a:solidFill>
                        </a:rPr>
                        <a:t>AFM TUG 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accent1"/>
                          </a:solidFill>
                        </a:rPr>
                        <a:t>PORĘBA TOP 560</a:t>
                      </a: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92032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r>
                        <a:rPr lang="de-DE" sz="1400" dirty="0"/>
                        <a:t>Hersteller</a:t>
                      </a:r>
                      <a:endParaRPr lang="pl-PL" sz="1400" dirty="0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AFM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POR</a:t>
                      </a:r>
                      <a:r>
                        <a:rPr lang="pl-PL" sz="1400" dirty="0"/>
                        <a:t>ĘBA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91379065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r>
                        <a:rPr lang="pl-PL" sz="1400" dirty="0"/>
                        <a:t>Typ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TUG 40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TOP 560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609994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61022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r>
                        <a:rPr lang="de-DE" sz="1400" dirty="0"/>
                        <a:t>max. Drehdurchmesser über support</a:t>
                      </a:r>
                      <a:r>
                        <a:rPr lang="pl-PL" sz="1400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260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250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868058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r>
                        <a:rPr lang="de-DE" sz="1400" dirty="0"/>
                        <a:t>Max. Drehlänge</a:t>
                      </a:r>
                      <a:r>
                        <a:rPr lang="pl-PL" sz="1400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1.500 </a:t>
                      </a:r>
                      <a:r>
                        <a:rPr lang="pl-PL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1.400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702181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441B339-A166-4077-BC0C-E25A4D70A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60412"/>
              </p:ext>
            </p:extLst>
          </p:nvPr>
        </p:nvGraphicFramePr>
        <p:xfrm>
          <a:off x="536926" y="3492923"/>
          <a:ext cx="5900802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4741">
                  <a:extLst>
                    <a:ext uri="{9D8B030D-6E8A-4147-A177-3AD203B41FA5}">
                      <a16:colId xmlns:a16="http://schemas.microsoft.com/office/drawing/2014/main" val="159014165"/>
                    </a:ext>
                  </a:extLst>
                </a:gridCol>
                <a:gridCol w="2366061">
                  <a:extLst>
                    <a:ext uri="{9D8B030D-6E8A-4147-A177-3AD203B41FA5}">
                      <a16:colId xmlns:a16="http://schemas.microsoft.com/office/drawing/2014/main" val="2568568392"/>
                    </a:ext>
                  </a:extLst>
                </a:gridCol>
              </a:tblGrid>
              <a:tr h="211482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Konventionelle Fräsmaschinen</a:t>
                      </a:r>
                      <a:endParaRPr lang="pl-PL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solidFill>
                            <a:schemeClr val="accent1"/>
                          </a:solidFill>
                        </a:rPr>
                        <a:t>FNF 40P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92032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r>
                        <a:rPr lang="de-DE" sz="1400" dirty="0"/>
                        <a:t>Hersteller</a:t>
                      </a:r>
                      <a:endParaRPr lang="pl-PL" sz="1400" dirty="0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AVIA Polska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91379065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r>
                        <a:rPr lang="pl-PL" sz="1400" dirty="0"/>
                        <a:t>Typ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FNF 40P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609994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61022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r>
                        <a:rPr lang="pl-PL" sz="1400" dirty="0"/>
                        <a:t>X</a:t>
                      </a:r>
                      <a:r>
                        <a:rPr lang="de-DE" sz="1400" dirty="0"/>
                        <a:t>-Achse</a:t>
                      </a:r>
                      <a:r>
                        <a:rPr lang="pl-PL" sz="1400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580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868058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r>
                        <a:rPr lang="pl-PL" sz="1400" dirty="0"/>
                        <a:t>Y</a:t>
                      </a:r>
                      <a:r>
                        <a:rPr lang="de-DE" sz="1400" dirty="0"/>
                        <a:t>-Achse</a:t>
                      </a:r>
                      <a:r>
                        <a:rPr lang="pl-PL" sz="1400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380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702181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r>
                        <a:rPr lang="pl-PL" sz="1400" dirty="0"/>
                        <a:t>Z</a:t>
                      </a:r>
                      <a:r>
                        <a:rPr lang="de-DE" sz="1400" dirty="0"/>
                        <a:t>-Achse</a:t>
                      </a:r>
                      <a:r>
                        <a:rPr lang="pl-PL" sz="1400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360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233373"/>
                  </a:ext>
                </a:extLst>
              </a:tr>
              <a:tr h="206299">
                <a:tc>
                  <a:txBody>
                    <a:bodyPr/>
                    <a:lstStyle/>
                    <a:p>
                      <a:r>
                        <a:rPr lang="pl-PL" sz="1400" dirty="0"/>
                        <a:t>Max. </a:t>
                      </a:r>
                      <a:r>
                        <a:rPr lang="de-DE" sz="1400" dirty="0"/>
                        <a:t>Gewicht</a:t>
                      </a:r>
                      <a:r>
                        <a:rPr lang="pl-PL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300 </a:t>
                      </a:r>
                      <a:r>
                        <a:rPr lang="de-DE" sz="1400" dirty="0"/>
                        <a:t>K</a:t>
                      </a:r>
                      <a:r>
                        <a:rPr lang="pl-PL" sz="14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872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80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Schleifmaschinen</a:t>
            </a:r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235BD81-9E00-4756-A7A7-6AA2E0711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258984"/>
              </p:ext>
            </p:extLst>
          </p:nvPr>
        </p:nvGraphicFramePr>
        <p:xfrm>
          <a:off x="536927" y="1189674"/>
          <a:ext cx="5900802" cy="187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4741">
                  <a:extLst>
                    <a:ext uri="{9D8B030D-6E8A-4147-A177-3AD203B41FA5}">
                      <a16:colId xmlns:a16="http://schemas.microsoft.com/office/drawing/2014/main" val="159014165"/>
                    </a:ext>
                  </a:extLst>
                </a:gridCol>
                <a:gridCol w="2366061">
                  <a:extLst>
                    <a:ext uri="{9D8B030D-6E8A-4147-A177-3AD203B41FA5}">
                      <a16:colId xmlns:a16="http://schemas.microsoft.com/office/drawing/2014/main" val="2568568392"/>
                    </a:ext>
                  </a:extLst>
                </a:gridCol>
              </a:tblGrid>
              <a:tr h="238015">
                <a:tc gridSpan="2"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chemeClr val="accent1"/>
                          </a:solidFill>
                        </a:rPr>
                        <a:t>STUDER </a:t>
                      </a:r>
                      <a:r>
                        <a:rPr lang="pl-PL" sz="1200" b="1" dirty="0" err="1">
                          <a:solidFill>
                            <a:schemeClr val="accent1"/>
                          </a:solidFill>
                        </a:rPr>
                        <a:t>Favorit</a:t>
                      </a:r>
                      <a:r>
                        <a:rPr lang="pl-PL" sz="1200" b="1" dirty="0">
                          <a:solidFill>
                            <a:schemeClr val="accent1"/>
                          </a:solidFill>
                        </a:rPr>
                        <a:t> CNC </a:t>
                      </a:r>
                      <a:r>
                        <a:rPr lang="de-DE" sz="1200" b="1" dirty="0">
                          <a:solidFill>
                            <a:schemeClr val="accent1"/>
                          </a:solidFill>
                        </a:rPr>
                        <a:t>Rundschleifmaschine</a:t>
                      </a:r>
                      <a:endParaRPr lang="pl-PL" sz="12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92032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r>
                        <a:rPr lang="de-DE" sz="1100" dirty="0"/>
                        <a:t>Hersteller</a:t>
                      </a:r>
                      <a:endParaRPr lang="pl-PL" sz="1100" dirty="0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STUDER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91379065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r>
                        <a:rPr lang="pl-PL" sz="1100" dirty="0"/>
                        <a:t>Typ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 err="1"/>
                        <a:t>Favorit</a:t>
                      </a:r>
                      <a:r>
                        <a:rPr lang="pl-PL" sz="1100" dirty="0"/>
                        <a:t> CNC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609994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61022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r>
                        <a:rPr lang="de-DE" sz="1200" dirty="0"/>
                        <a:t>Spitzenweite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650 mm/ 1000 mm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868058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r>
                        <a:rPr lang="de-DE" sz="1200" dirty="0"/>
                        <a:t>Spitzenhöhe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175 mm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47759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r>
                        <a:rPr lang="de-DE" sz="1200" dirty="0"/>
                        <a:t>Max. Gewicht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80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702181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441B339-A166-4077-BC0C-E25A4D70A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514904"/>
              </p:ext>
            </p:extLst>
          </p:nvPr>
        </p:nvGraphicFramePr>
        <p:xfrm>
          <a:off x="536926" y="3561936"/>
          <a:ext cx="5900802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4741">
                  <a:extLst>
                    <a:ext uri="{9D8B030D-6E8A-4147-A177-3AD203B41FA5}">
                      <a16:colId xmlns:a16="http://schemas.microsoft.com/office/drawing/2014/main" val="159014165"/>
                    </a:ext>
                  </a:extLst>
                </a:gridCol>
                <a:gridCol w="2366061">
                  <a:extLst>
                    <a:ext uri="{9D8B030D-6E8A-4147-A177-3AD203B41FA5}">
                      <a16:colId xmlns:a16="http://schemas.microsoft.com/office/drawing/2014/main" val="2568568392"/>
                    </a:ext>
                  </a:extLst>
                </a:gridCol>
              </a:tblGrid>
              <a:tr h="89341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chemeClr val="accent1"/>
                          </a:solidFill>
                        </a:rPr>
                        <a:t>MSO-FM </a:t>
                      </a:r>
                      <a:r>
                        <a:rPr lang="de-DE" sz="1200" b="1" dirty="0">
                          <a:solidFill>
                            <a:schemeClr val="accent1"/>
                          </a:solidFill>
                        </a:rPr>
                        <a:t>Rundschleifmaschine</a:t>
                      </a:r>
                      <a:endParaRPr lang="pl-PL" sz="1200" b="1" dirty="0">
                        <a:solidFill>
                          <a:schemeClr val="accent1"/>
                        </a:solidFill>
                      </a:endParaRPr>
                    </a:p>
                  </a:txBody>
                  <a:tcPr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dirty="0">
                        <a:solidFill>
                          <a:schemeClr val="accent1"/>
                        </a:solidFill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92032"/>
                  </a:ext>
                </a:extLst>
              </a:tr>
              <a:tr h="126567">
                <a:tc>
                  <a:txBody>
                    <a:bodyPr/>
                    <a:lstStyle/>
                    <a:p>
                      <a:r>
                        <a:rPr lang="de-DE" sz="1100" dirty="0"/>
                        <a:t>Max. Durchmesser</a:t>
                      </a:r>
                      <a:endParaRPr lang="pl-PL" sz="1100" dirty="0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300 mm</a:t>
                      </a:r>
                    </a:p>
                  </a:txBody>
                  <a:tcPr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19702181"/>
                  </a:ext>
                </a:extLst>
              </a:tr>
              <a:tr h="126567">
                <a:tc>
                  <a:txBody>
                    <a:bodyPr/>
                    <a:lstStyle/>
                    <a:p>
                      <a:r>
                        <a:rPr lang="de-DE" sz="1100" dirty="0"/>
                        <a:t>Max. Länge</a:t>
                      </a:r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1.100 mm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68233373"/>
                  </a:ext>
                </a:extLst>
              </a:tr>
              <a:tr h="89341">
                <a:tc>
                  <a:txBody>
                    <a:bodyPr/>
                    <a:lstStyle/>
                    <a:p>
                      <a:r>
                        <a:rPr lang="pl-PL" sz="12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ATHENA T.1500 </a:t>
                      </a:r>
                      <a:r>
                        <a:rPr lang="pl-PL" sz="12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Oberf</a:t>
                      </a:r>
                      <a:r>
                        <a:rPr lang="de-DE" sz="12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pl-PL" sz="12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ächenschleifmaschine</a:t>
                      </a:r>
                      <a:endParaRPr lang="pl-PL" sz="12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36872789"/>
                  </a:ext>
                </a:extLst>
              </a:tr>
              <a:tr h="81896">
                <a:tc>
                  <a:txBody>
                    <a:bodyPr/>
                    <a:lstStyle/>
                    <a:p>
                      <a:r>
                        <a:rPr lang="de-DE" sz="1100" dirty="0"/>
                        <a:t>Tisch</a:t>
                      </a:r>
                      <a:endParaRPr lang="pl-PL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550 mm x 2.000 mm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664186170"/>
                  </a:ext>
                </a:extLst>
              </a:tr>
              <a:tr h="81896">
                <a:tc>
                  <a:txBody>
                    <a:bodyPr/>
                    <a:lstStyle/>
                    <a:p>
                      <a:r>
                        <a:rPr lang="de-DE" sz="1100" dirty="0"/>
                        <a:t>Arbeitsbereich</a:t>
                      </a:r>
                      <a:endParaRPr lang="pl-PL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710 mm x 1.200 mm x 550 mm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706113622"/>
                  </a:ext>
                </a:extLst>
              </a:tr>
              <a:tr h="89341">
                <a:tc>
                  <a:txBody>
                    <a:bodyPr/>
                    <a:lstStyle/>
                    <a:p>
                      <a:r>
                        <a:rPr lang="pl-PL" sz="12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JUNG F50 </a:t>
                      </a:r>
                      <a:r>
                        <a:rPr lang="pl-PL" sz="12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Oberf</a:t>
                      </a:r>
                      <a:r>
                        <a:rPr lang="de-DE" sz="12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pl-PL" sz="12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ächenschleifmaschine</a:t>
                      </a:r>
                      <a:endParaRPr lang="pl-PL" sz="12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50423864"/>
                  </a:ext>
                </a:extLst>
              </a:tr>
              <a:tr h="81896">
                <a:tc>
                  <a:txBody>
                    <a:bodyPr/>
                    <a:lstStyle/>
                    <a:p>
                      <a:r>
                        <a:rPr lang="de-DE" sz="1100" dirty="0"/>
                        <a:t>Tisch</a:t>
                      </a:r>
                      <a:endParaRPr lang="pl-PL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200 mm x 500 mm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210826979"/>
                  </a:ext>
                </a:extLst>
              </a:tr>
              <a:tr h="818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Max. Werkstückgewicht</a:t>
                      </a:r>
                      <a:endParaRPr lang="pl-PL" sz="11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60 </a:t>
                      </a:r>
                      <a:r>
                        <a:rPr lang="de-DE" sz="1100" dirty="0"/>
                        <a:t>K</a:t>
                      </a:r>
                      <a:r>
                        <a:rPr lang="pl-PL" sz="1100" dirty="0"/>
                        <a:t>g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19906164"/>
                  </a:ext>
                </a:extLst>
              </a:tr>
              <a:tr h="89341">
                <a:tc>
                  <a:txBody>
                    <a:bodyPr/>
                    <a:lstStyle/>
                    <a:p>
                      <a:r>
                        <a:rPr lang="pl-PL" sz="12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FORTUNA </a:t>
                      </a:r>
                      <a:r>
                        <a:rPr lang="pl-PL" sz="12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Schleifmaschine</a:t>
                      </a:r>
                      <a:r>
                        <a:rPr lang="pl-PL" sz="12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für</a:t>
                      </a:r>
                      <a:r>
                        <a:rPr lang="pl-PL" sz="12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Öffnungen</a:t>
                      </a:r>
                      <a:endParaRPr lang="pl-PL" sz="12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474770396"/>
                  </a:ext>
                </a:extLst>
              </a:tr>
              <a:tr h="126567">
                <a:tc>
                  <a:txBody>
                    <a:bodyPr/>
                    <a:lstStyle/>
                    <a:p>
                      <a:r>
                        <a:rPr lang="de-DE" sz="1100" dirty="0"/>
                        <a:t>Max. Durchmesser</a:t>
                      </a:r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130 mm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229107872"/>
                  </a:ext>
                </a:extLst>
              </a:tr>
              <a:tr h="126567">
                <a:tc>
                  <a:txBody>
                    <a:bodyPr/>
                    <a:lstStyle/>
                    <a:p>
                      <a:r>
                        <a:rPr lang="de-DE" sz="1100" dirty="0"/>
                        <a:t>Max. Länge</a:t>
                      </a:r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150 mm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911553853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E4025FD0-E84C-4A6D-B007-07E3EE625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24" y="1134583"/>
            <a:ext cx="2833290" cy="18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46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BAB94EA-881F-4F08-A95C-8ADA3D9B7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Kundenstamm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57DE7E3-83CE-494E-9C9B-5250E9FAE849}"/>
              </a:ext>
            </a:extLst>
          </p:cNvPr>
          <p:cNvSpPr/>
          <p:nvPr/>
        </p:nvSpPr>
        <p:spPr>
          <a:xfrm>
            <a:off x="427838" y="1358179"/>
            <a:ext cx="58345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70C0"/>
                </a:solidFill>
              </a:rPr>
              <a:t> Hersteller von: </a:t>
            </a:r>
          </a:p>
          <a:p>
            <a:r>
              <a:rPr lang="de-DE" sz="1400" dirty="0"/>
              <a:t>  - </a:t>
            </a:r>
            <a:r>
              <a:rPr lang="de-DE" sz="1400" dirty="0" err="1"/>
              <a:t>Vepackungsmaschinen</a:t>
            </a:r>
            <a:r>
              <a:rPr lang="de-DE" sz="1400" dirty="0"/>
              <a:t> für Nahrungs- und </a:t>
            </a:r>
            <a:r>
              <a:rPr lang="de-DE" sz="1400" dirty="0" err="1"/>
              <a:t>Genußmittel</a:t>
            </a:r>
            <a:endParaRPr lang="de-DE" sz="1400" dirty="0"/>
          </a:p>
          <a:p>
            <a:r>
              <a:rPr lang="de-DE" sz="1400" dirty="0"/>
              <a:t>  - Automation /</a:t>
            </a:r>
            <a:r>
              <a:rPr lang="de-DE" sz="1400" dirty="0" err="1"/>
              <a:t>Pharma</a:t>
            </a:r>
            <a:r>
              <a:rPr lang="de-DE" sz="1400" dirty="0"/>
              <a:t> </a:t>
            </a:r>
          </a:p>
          <a:p>
            <a:endParaRPr lang="de-DE" sz="1400" dirty="0"/>
          </a:p>
          <a:p>
            <a:endParaRPr lang="pl-PL" sz="1400" dirty="0"/>
          </a:p>
        </p:txBody>
      </p:sp>
      <p:sp>
        <p:nvSpPr>
          <p:cNvPr id="23" name="Symbol zastępczy numeru slajdu 22">
            <a:extLst>
              <a:ext uri="{FF2B5EF4-FFF2-40B4-BE49-F238E27FC236}">
                <a16:creationId xmlns:a16="http://schemas.microsoft.com/office/drawing/2014/main" id="{F887D468-55D0-413A-A8A3-6AE7FA2CC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25BEF-AE55-4785-B40A-8CDBCC0B88F1}" type="slidenum">
              <a:rPr lang="pl-PL" smtClean="0"/>
              <a:pPr/>
              <a:t>3</a:t>
            </a:fld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0B773CC-D418-4A25-B174-336F1D9CF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5" t="24297" r="8906" b="12046"/>
          <a:stretch/>
        </p:blipFill>
        <p:spPr>
          <a:xfrm>
            <a:off x="-1" y="2593731"/>
            <a:ext cx="9144001" cy="3042138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36846DC7-473B-4EFB-AB41-8C70F5177539}"/>
              </a:ext>
            </a:extLst>
          </p:cNvPr>
          <p:cNvSpPr/>
          <p:nvPr/>
        </p:nvSpPr>
        <p:spPr>
          <a:xfrm>
            <a:off x="-167780" y="2441587"/>
            <a:ext cx="9446004" cy="352337"/>
          </a:xfrm>
          <a:prstGeom prst="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63C05107-3128-47D2-8C18-14E5E20F4009}"/>
              </a:ext>
            </a:extLst>
          </p:cNvPr>
          <p:cNvSpPr/>
          <p:nvPr/>
        </p:nvSpPr>
        <p:spPr>
          <a:xfrm>
            <a:off x="-167780" y="5453235"/>
            <a:ext cx="9446004" cy="352337"/>
          </a:xfrm>
          <a:prstGeom prst="rect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2063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Messen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FA4BF2F-6C9A-4794-BF24-FF19AA24D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63" y="1541011"/>
            <a:ext cx="4063042" cy="294015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6BCF616-C287-4C75-A8C2-5843E683D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025528"/>
              </p:ext>
            </p:extLst>
          </p:nvPr>
        </p:nvGraphicFramePr>
        <p:xfrm>
          <a:off x="493795" y="1541011"/>
          <a:ext cx="3762277" cy="3112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3360">
                  <a:extLst>
                    <a:ext uri="{9D8B030D-6E8A-4147-A177-3AD203B41FA5}">
                      <a16:colId xmlns:a16="http://schemas.microsoft.com/office/drawing/2014/main" val="159014165"/>
                    </a:ext>
                  </a:extLst>
                </a:gridCol>
                <a:gridCol w="1788917">
                  <a:extLst>
                    <a:ext uri="{9D8B030D-6E8A-4147-A177-3AD203B41FA5}">
                      <a16:colId xmlns:a16="http://schemas.microsoft.com/office/drawing/2014/main" val="2568568392"/>
                    </a:ext>
                  </a:extLst>
                </a:gridCol>
              </a:tblGrid>
              <a:tr h="327063">
                <a:tc gridSpan="2"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accent1"/>
                          </a:solidFill>
                        </a:rPr>
                        <a:t>WNZEL X087 – 1500X3</a:t>
                      </a:r>
                    </a:p>
                    <a:p>
                      <a:endParaRPr lang="pl-PL" sz="1600" b="1" dirty="0">
                        <a:solidFill>
                          <a:schemeClr val="accent1"/>
                        </a:solidFill>
                      </a:endParaRPr>
                    </a:p>
                    <a:p>
                      <a:r>
                        <a:rPr lang="pl-PL" sz="1600" b="1" dirty="0" err="1">
                          <a:solidFill>
                            <a:schemeClr val="accent1"/>
                          </a:solidFill>
                        </a:rPr>
                        <a:t>Koordinatenme</a:t>
                      </a:r>
                      <a:r>
                        <a:rPr lang="de-DE" sz="1600" b="1" dirty="0" err="1">
                          <a:solidFill>
                            <a:schemeClr val="accent1"/>
                          </a:solidFill>
                        </a:rPr>
                        <a:t>ss</a:t>
                      </a:r>
                      <a:r>
                        <a:rPr lang="pl-PL" sz="1600" b="1" dirty="0" err="1">
                          <a:solidFill>
                            <a:schemeClr val="accent1"/>
                          </a:solidFill>
                        </a:rPr>
                        <a:t>gerät</a:t>
                      </a:r>
                      <a:endParaRPr lang="pl-PL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92032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379065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609994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61022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868058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702181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910988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71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011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Schneiden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FA4BF2F-6C9A-4794-BF24-FF19AA24D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8584" y="1541011"/>
            <a:ext cx="3920200" cy="294015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6BCF616-C287-4C75-A8C2-5843E683D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732004"/>
              </p:ext>
            </p:extLst>
          </p:nvPr>
        </p:nvGraphicFramePr>
        <p:xfrm>
          <a:off x="493795" y="1541011"/>
          <a:ext cx="3762277" cy="3112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3360">
                  <a:extLst>
                    <a:ext uri="{9D8B030D-6E8A-4147-A177-3AD203B41FA5}">
                      <a16:colId xmlns:a16="http://schemas.microsoft.com/office/drawing/2014/main" val="159014165"/>
                    </a:ext>
                  </a:extLst>
                </a:gridCol>
                <a:gridCol w="1788917">
                  <a:extLst>
                    <a:ext uri="{9D8B030D-6E8A-4147-A177-3AD203B41FA5}">
                      <a16:colId xmlns:a16="http://schemas.microsoft.com/office/drawing/2014/main" val="2568568392"/>
                    </a:ext>
                  </a:extLst>
                </a:gridCol>
              </a:tblGrid>
              <a:tr h="327063">
                <a:tc gridSpan="2"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CNC PROFI 400S</a:t>
                      </a:r>
                      <a:endParaRPr lang="pl-PL" sz="1600" b="1" dirty="0">
                        <a:solidFill>
                          <a:schemeClr val="accent1"/>
                        </a:solidFill>
                      </a:endParaRPr>
                    </a:p>
                    <a:p>
                      <a:endParaRPr lang="pl-PL" sz="1600" b="1" dirty="0">
                        <a:solidFill>
                          <a:schemeClr val="accent1"/>
                        </a:solidFill>
                      </a:endParaRPr>
                    </a:p>
                    <a:p>
                      <a:r>
                        <a:rPr lang="de-DE" sz="1600" b="1" dirty="0" err="1">
                          <a:solidFill>
                            <a:schemeClr val="accent1"/>
                          </a:solidFill>
                        </a:rPr>
                        <a:t>Drahterodiermaschine</a:t>
                      </a:r>
                      <a:endParaRPr lang="pl-PL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92032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379065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609994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61022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868058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702181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910988"/>
                  </a:ext>
                </a:extLst>
              </a:tr>
              <a:tr h="327063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571918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8BCF420A-0B91-425E-93C5-27DDE1556B27}"/>
              </a:ext>
            </a:extLst>
          </p:cNvPr>
          <p:cNvSpPr txBox="1"/>
          <p:nvPr/>
        </p:nvSpPr>
        <p:spPr>
          <a:xfrm>
            <a:off x="496557" y="2477944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Technische 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44FAB88-839F-4F90-8DB2-1E7594383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663140"/>
              </p:ext>
            </p:extLst>
          </p:nvPr>
        </p:nvGraphicFramePr>
        <p:xfrm>
          <a:off x="496555" y="2751654"/>
          <a:ext cx="3560582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0291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0291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500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Max. Bearbeitungshöhe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500mm x 600mm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450Kg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096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andere Maschinen</a:t>
            </a:r>
            <a:endParaRPr lang="pl-PL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9AFBEA4-EAAA-4B0D-8EED-D411B2593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159265"/>
              </p:ext>
            </p:extLst>
          </p:nvPr>
        </p:nvGraphicFramePr>
        <p:xfrm>
          <a:off x="536927" y="1189674"/>
          <a:ext cx="5900802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4741">
                  <a:extLst>
                    <a:ext uri="{9D8B030D-6E8A-4147-A177-3AD203B41FA5}">
                      <a16:colId xmlns:a16="http://schemas.microsoft.com/office/drawing/2014/main" val="159014165"/>
                    </a:ext>
                  </a:extLst>
                </a:gridCol>
                <a:gridCol w="2366061">
                  <a:extLst>
                    <a:ext uri="{9D8B030D-6E8A-4147-A177-3AD203B41FA5}">
                      <a16:colId xmlns:a16="http://schemas.microsoft.com/office/drawing/2014/main" val="2568568392"/>
                    </a:ext>
                  </a:extLst>
                </a:gridCol>
              </a:tblGrid>
              <a:tr h="238015">
                <a:tc gridSpan="2"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chemeClr val="accent1"/>
                          </a:solidFill>
                        </a:rPr>
                        <a:t>PORĘBA ZFA 75 </a:t>
                      </a:r>
                      <a:r>
                        <a:rPr lang="de-DE" sz="1200" b="1" dirty="0" err="1">
                          <a:solidFill>
                            <a:schemeClr val="accent1"/>
                          </a:solidFill>
                        </a:rPr>
                        <a:t>Abwaltzfräsmaschine</a:t>
                      </a:r>
                      <a:r>
                        <a:rPr lang="de-DE" sz="1200" b="1" dirty="0">
                          <a:solidFill>
                            <a:schemeClr val="accent1"/>
                          </a:solidFill>
                        </a:rPr>
                        <a:t> für Zahnräder</a:t>
                      </a:r>
                      <a:endParaRPr lang="pl-PL" sz="12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92032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r>
                        <a:rPr lang="en-GB" sz="1100" dirty="0" err="1"/>
                        <a:t>Hersteller</a:t>
                      </a:r>
                      <a:endParaRPr lang="pl-PL" sz="1100" dirty="0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Poręba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91379065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r>
                        <a:rPr lang="pl-PL" sz="1100" dirty="0"/>
                        <a:t>Typ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ZFA 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609994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61022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r>
                        <a:rPr lang="pl-PL" sz="1100" dirty="0" err="1"/>
                        <a:t>Höchstmodulus</a:t>
                      </a:r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868058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r>
                        <a:rPr lang="pl-PL" sz="1100" dirty="0" err="1"/>
                        <a:t>Höchstdurchmesser</a:t>
                      </a:r>
                      <a:r>
                        <a:rPr lang="pl-PL" sz="1100" dirty="0"/>
                        <a:t> </a:t>
                      </a:r>
                      <a:r>
                        <a:rPr lang="pl-PL" sz="1100" dirty="0" err="1"/>
                        <a:t>eines</a:t>
                      </a:r>
                      <a:r>
                        <a:rPr lang="pl-PL" sz="1100" dirty="0"/>
                        <a:t> </a:t>
                      </a:r>
                      <a:r>
                        <a:rPr lang="pl-PL" sz="1100" dirty="0" err="1"/>
                        <a:t>Werkstücks</a:t>
                      </a:r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500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47759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702181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2A59A26-1F22-4CAA-9BFC-9E129754E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885099"/>
              </p:ext>
            </p:extLst>
          </p:nvPr>
        </p:nvGraphicFramePr>
        <p:xfrm>
          <a:off x="536927" y="3691334"/>
          <a:ext cx="5900802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4741">
                  <a:extLst>
                    <a:ext uri="{9D8B030D-6E8A-4147-A177-3AD203B41FA5}">
                      <a16:colId xmlns:a16="http://schemas.microsoft.com/office/drawing/2014/main" val="159014165"/>
                    </a:ext>
                  </a:extLst>
                </a:gridCol>
                <a:gridCol w="2366061">
                  <a:extLst>
                    <a:ext uri="{9D8B030D-6E8A-4147-A177-3AD203B41FA5}">
                      <a16:colId xmlns:a16="http://schemas.microsoft.com/office/drawing/2014/main" val="2568568392"/>
                    </a:ext>
                  </a:extLst>
                </a:gridCol>
              </a:tblGrid>
              <a:tr h="238015">
                <a:tc gridSpan="2"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chemeClr val="accent1"/>
                          </a:solidFill>
                        </a:rPr>
                        <a:t>SIP MP-2P </a:t>
                      </a:r>
                      <a:r>
                        <a:rPr lang="en-GB" sz="1200" b="1" dirty="0" err="1">
                          <a:solidFill>
                            <a:schemeClr val="accent1"/>
                          </a:solidFill>
                        </a:rPr>
                        <a:t>Koordinatenbohrmaschine</a:t>
                      </a:r>
                      <a:endParaRPr lang="pl-PL" sz="1200" b="1" dirty="0">
                        <a:solidFill>
                          <a:schemeClr val="accent1"/>
                        </a:solidFill>
                      </a:endParaRPr>
                    </a:p>
                    <a:p>
                      <a:endParaRPr lang="pl-PL" sz="1200" b="1" dirty="0">
                        <a:solidFill>
                          <a:schemeClr val="accent1"/>
                        </a:solidFill>
                      </a:endParaRPr>
                    </a:p>
                    <a:p>
                      <a:r>
                        <a:rPr lang="pl-PL" sz="1200" b="1" dirty="0">
                          <a:solidFill>
                            <a:schemeClr val="accent1"/>
                          </a:solidFill>
                        </a:rPr>
                        <a:t>Heller RB 32/80 </a:t>
                      </a:r>
                      <a:r>
                        <a:rPr lang="en-GB" sz="1200" b="1" dirty="0" err="1">
                          <a:solidFill>
                            <a:schemeClr val="accent1"/>
                          </a:solidFill>
                        </a:rPr>
                        <a:t>Radialbohrmaschine</a:t>
                      </a:r>
                      <a:endParaRPr lang="pl-PL" sz="12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92032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91379065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609994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61022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868058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47759"/>
                  </a:ext>
                </a:extLst>
              </a:tr>
              <a:tr h="216377"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702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517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6E413327-0441-4943-BB20-321F8EB7EEE8}"/>
              </a:ext>
            </a:extLst>
          </p:cNvPr>
          <p:cNvSpPr/>
          <p:nvPr/>
        </p:nvSpPr>
        <p:spPr>
          <a:xfrm>
            <a:off x="-129396" y="-86264"/>
            <a:ext cx="9713343" cy="70909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83235E0-7F98-4894-8B85-6E1CFF637E36}"/>
              </a:ext>
            </a:extLst>
          </p:cNvPr>
          <p:cNvSpPr/>
          <p:nvPr/>
        </p:nvSpPr>
        <p:spPr>
          <a:xfrm>
            <a:off x="-167780" y="1078302"/>
            <a:ext cx="9446004" cy="127585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C37439-F07F-4B6D-9F8C-781BCE4FB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7280093-7101-4339-B443-39FB6031B45B}"/>
              </a:ext>
            </a:extLst>
          </p:cNvPr>
          <p:cNvSpPr txBox="1"/>
          <p:nvPr/>
        </p:nvSpPr>
        <p:spPr>
          <a:xfrm>
            <a:off x="2769079" y="1380226"/>
            <a:ext cx="360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solidFill>
                  <a:schemeClr val="accent1"/>
                </a:solidFill>
              </a:rPr>
              <a:t>Kontaktdaten</a:t>
            </a:r>
            <a:endParaRPr lang="pl-PL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Kontaktdaten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721BF1B-AFED-4598-80FC-6D4DBA169AE4}"/>
              </a:ext>
            </a:extLst>
          </p:cNvPr>
          <p:cNvSpPr txBox="1"/>
          <p:nvPr/>
        </p:nvSpPr>
        <p:spPr>
          <a:xfrm>
            <a:off x="472889" y="1207698"/>
            <a:ext cx="4908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>
                <a:solidFill>
                  <a:schemeClr val="accent1"/>
                </a:solidFill>
              </a:rPr>
              <a:t>Gesch</a:t>
            </a:r>
            <a:r>
              <a:rPr lang="de-DE" sz="1400" b="1" dirty="0" err="1">
                <a:solidFill>
                  <a:schemeClr val="accent1"/>
                </a:solidFill>
              </a:rPr>
              <a:t>äftsleitung</a:t>
            </a:r>
            <a:endParaRPr lang="de-DE" sz="1400" b="1" dirty="0">
              <a:solidFill>
                <a:schemeClr val="accent1"/>
              </a:solidFill>
            </a:endParaRPr>
          </a:p>
          <a:p>
            <a:r>
              <a:rPr lang="de-DE" sz="1400" dirty="0"/>
              <a:t>Andreas Siegesmund</a:t>
            </a:r>
          </a:p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E-Mail:</a:t>
            </a:r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andreas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iegesmund</a:t>
            </a:r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@siegesmund.de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18895E4-F013-425A-9CFB-E33BD61C0775}"/>
              </a:ext>
            </a:extLst>
          </p:cNvPr>
          <p:cNvSpPr txBox="1"/>
          <p:nvPr/>
        </p:nvSpPr>
        <p:spPr>
          <a:xfrm>
            <a:off x="472889" y="3209021"/>
            <a:ext cx="490843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>
                <a:solidFill>
                  <a:schemeClr val="accent1"/>
                </a:solidFill>
              </a:rPr>
              <a:t>Bestellungen</a:t>
            </a:r>
            <a:r>
              <a:rPr lang="pl-PL" sz="1400" b="1" dirty="0">
                <a:solidFill>
                  <a:schemeClr val="accent1"/>
                </a:solidFill>
              </a:rPr>
              <a:t>/</a:t>
            </a:r>
            <a:r>
              <a:rPr lang="pl-PL" sz="1400" b="1" dirty="0" err="1">
                <a:solidFill>
                  <a:schemeClr val="accent1"/>
                </a:solidFill>
              </a:rPr>
              <a:t>Anfragen</a:t>
            </a:r>
            <a:r>
              <a:rPr lang="pl-PL" sz="1400" b="1" dirty="0">
                <a:solidFill>
                  <a:schemeClr val="accent1"/>
                </a:solidFill>
              </a:rPr>
              <a:t>/</a:t>
            </a:r>
            <a:r>
              <a:rPr lang="pl-PL" sz="1400" b="1" dirty="0" err="1">
                <a:solidFill>
                  <a:schemeClr val="accent1"/>
                </a:solidFill>
              </a:rPr>
              <a:t>Auftragsbest</a:t>
            </a:r>
            <a:r>
              <a:rPr lang="de-DE" sz="1400" b="1" dirty="0" err="1">
                <a:solidFill>
                  <a:schemeClr val="accent1"/>
                </a:solidFill>
              </a:rPr>
              <a:t>ätigungen</a:t>
            </a:r>
            <a:endParaRPr lang="de-DE" sz="1400" b="1" dirty="0">
              <a:solidFill>
                <a:schemeClr val="accent1"/>
              </a:solidFill>
            </a:endParaRPr>
          </a:p>
          <a:p>
            <a:r>
              <a:rPr lang="pl-PL" sz="1400" dirty="0"/>
              <a:t>B</a:t>
            </a:r>
            <a:r>
              <a:rPr lang="de-DE" sz="1400" dirty="0" err="1"/>
              <a:t>üro</a:t>
            </a:r>
            <a:r>
              <a:rPr lang="de-DE" sz="1400" dirty="0"/>
              <a:t> Bremen</a:t>
            </a:r>
            <a:endParaRPr lang="pl-PL" sz="1400" dirty="0"/>
          </a:p>
          <a:p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Telefon: 0049 4214 84 20 80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E-Mail: i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nfo</a:t>
            </a:r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@siegesmund.de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sz="1400" dirty="0"/>
              <a:t>Paul Gerka</a:t>
            </a:r>
            <a:endParaRPr lang="pl-PL" sz="1400" dirty="0"/>
          </a:p>
          <a:p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Telefon: 0049 4214 84 20 80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E-Mail:</a:t>
            </a:r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paul.gerka@Siegesmund.de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/>
                </a:solidFill>
              </a:rPr>
              <a:t>In dringenden Fällen direkt bei SIMET Polen</a:t>
            </a:r>
            <a:r>
              <a:rPr lang="pl-PL" sz="1400" dirty="0">
                <a:solidFill>
                  <a:schemeClr val="accent1"/>
                </a:solidFill>
              </a:rPr>
              <a:t> (</a:t>
            </a:r>
            <a:r>
              <a:rPr lang="pl-PL" sz="1400" dirty="0" err="1">
                <a:solidFill>
                  <a:schemeClr val="accent1"/>
                </a:solidFill>
              </a:rPr>
              <a:t>deutsch</a:t>
            </a:r>
            <a:r>
              <a:rPr lang="pl-PL" sz="1400" dirty="0">
                <a:solidFill>
                  <a:schemeClr val="accent1"/>
                </a:solidFill>
              </a:rPr>
              <a:t>)</a:t>
            </a:r>
            <a:endParaRPr lang="de-DE" sz="1400" dirty="0">
              <a:solidFill>
                <a:schemeClr val="accent1"/>
              </a:solidFill>
            </a:endParaRPr>
          </a:p>
          <a:p>
            <a:r>
              <a:rPr lang="de-DE" sz="1400" dirty="0" err="1"/>
              <a:t>Grz</a:t>
            </a:r>
            <a:r>
              <a:rPr lang="en-GB" sz="1400" dirty="0" err="1"/>
              <a:t>egorz</a:t>
            </a:r>
            <a:r>
              <a:rPr lang="en-GB" sz="1400" dirty="0"/>
              <a:t> </a:t>
            </a:r>
            <a:r>
              <a:rPr lang="pl-PL" sz="1400" dirty="0"/>
              <a:t>Kaszuba</a:t>
            </a:r>
          </a:p>
          <a:p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Telefon: 0048 32 285 89 67</a:t>
            </a:r>
          </a:p>
          <a:p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E-Mail: grzegorz.k@simet.info.pl</a:t>
            </a:r>
          </a:p>
          <a:p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E86DF63-BBD0-4BAE-800F-D60D567A5BB1}"/>
              </a:ext>
            </a:extLst>
          </p:cNvPr>
          <p:cNvSpPr txBox="1"/>
          <p:nvPr/>
        </p:nvSpPr>
        <p:spPr>
          <a:xfrm>
            <a:off x="5588353" y="2070339"/>
            <a:ext cx="49084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>
                <a:solidFill>
                  <a:schemeClr val="accent1"/>
                </a:solidFill>
              </a:rPr>
              <a:t>Liefertermine</a:t>
            </a:r>
            <a:r>
              <a:rPr lang="pl-PL" sz="1400" b="1" dirty="0">
                <a:solidFill>
                  <a:schemeClr val="accent1"/>
                </a:solidFill>
              </a:rPr>
              <a:t> </a:t>
            </a:r>
            <a:r>
              <a:rPr lang="pl-PL" sz="1400" b="1" dirty="0" err="1">
                <a:solidFill>
                  <a:schemeClr val="accent1"/>
                </a:solidFill>
              </a:rPr>
              <a:t>und</a:t>
            </a:r>
            <a:r>
              <a:rPr lang="pl-PL" sz="1400" b="1" dirty="0">
                <a:solidFill>
                  <a:schemeClr val="accent1"/>
                </a:solidFill>
              </a:rPr>
              <a:t> </a:t>
            </a:r>
            <a:r>
              <a:rPr lang="pl-PL" sz="1400" b="1" dirty="0" err="1">
                <a:solidFill>
                  <a:schemeClr val="accent1"/>
                </a:solidFill>
              </a:rPr>
              <a:t>Reklamationen</a:t>
            </a:r>
            <a:endParaRPr lang="de-DE" sz="1400" b="1" dirty="0">
              <a:solidFill>
                <a:schemeClr val="accent1"/>
              </a:solidFill>
            </a:endParaRPr>
          </a:p>
          <a:p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l-PL" sz="1400" dirty="0">
                <a:solidFill>
                  <a:schemeClr val="accent1"/>
                </a:solidFill>
              </a:rPr>
              <a:t>Simet Sp. z o.o. (</a:t>
            </a:r>
            <a:r>
              <a:rPr lang="pl-PL" sz="1400" dirty="0" err="1">
                <a:solidFill>
                  <a:schemeClr val="accent1"/>
                </a:solidFill>
              </a:rPr>
              <a:t>deutsch</a:t>
            </a:r>
            <a:r>
              <a:rPr lang="pl-PL" sz="1400" dirty="0">
                <a:solidFill>
                  <a:schemeClr val="accent1"/>
                </a:solidFill>
              </a:rPr>
              <a:t>)</a:t>
            </a:r>
            <a:endParaRPr lang="de-DE" sz="1400" dirty="0">
              <a:solidFill>
                <a:schemeClr val="accent1"/>
              </a:solidFill>
            </a:endParaRPr>
          </a:p>
          <a:p>
            <a:r>
              <a:rPr lang="de-DE" sz="1400" dirty="0" err="1"/>
              <a:t>Grz</a:t>
            </a:r>
            <a:r>
              <a:rPr lang="en-GB" sz="1400" dirty="0" err="1"/>
              <a:t>egorz</a:t>
            </a:r>
            <a:r>
              <a:rPr lang="en-GB" sz="1400" dirty="0"/>
              <a:t> </a:t>
            </a:r>
            <a:r>
              <a:rPr lang="pl-PL" sz="1400" dirty="0"/>
              <a:t>Kaszuba</a:t>
            </a:r>
          </a:p>
          <a:p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Telefon: 0048 32 285 89 67</a:t>
            </a:r>
          </a:p>
          <a:p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E-Mail: grzegorz.k@simet.info.pl</a:t>
            </a:r>
          </a:p>
          <a:p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l-PL" sz="1400" dirty="0" err="1">
                <a:solidFill>
                  <a:schemeClr val="accent1"/>
                </a:solidFill>
              </a:rPr>
              <a:t>Bei</a:t>
            </a:r>
            <a:r>
              <a:rPr lang="pl-PL" sz="1400" dirty="0">
                <a:solidFill>
                  <a:schemeClr val="accent1"/>
                </a:solidFill>
              </a:rPr>
              <a:t> </a:t>
            </a:r>
            <a:r>
              <a:rPr lang="pl-PL" sz="1400" dirty="0" err="1">
                <a:solidFill>
                  <a:schemeClr val="accent1"/>
                </a:solidFill>
              </a:rPr>
              <a:t>Abwesenheit</a:t>
            </a:r>
            <a:endParaRPr lang="pl-PL" sz="1400" dirty="0">
              <a:solidFill>
                <a:schemeClr val="accent1"/>
              </a:solidFill>
            </a:endParaRPr>
          </a:p>
          <a:p>
            <a:r>
              <a:rPr lang="pl-PL" sz="1400" dirty="0"/>
              <a:t>Sekretariat (</a:t>
            </a:r>
            <a:r>
              <a:rPr lang="pl-PL" sz="1400" dirty="0" err="1"/>
              <a:t>deutsch</a:t>
            </a:r>
            <a:r>
              <a:rPr lang="pl-PL" sz="1400" dirty="0"/>
              <a:t>)</a:t>
            </a:r>
          </a:p>
          <a:p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Telefon: 0048 32 285 89 63</a:t>
            </a:r>
          </a:p>
          <a:p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E-Mail: sekretariat@simet.info.pl</a:t>
            </a:r>
          </a:p>
          <a:p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182893-04CE-480F-B365-616946E087AF}"/>
              </a:ext>
            </a:extLst>
          </p:cNvPr>
          <p:cNvSpPr/>
          <p:nvPr/>
        </p:nvSpPr>
        <p:spPr>
          <a:xfrm>
            <a:off x="472889" y="207424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dirty="0" err="1">
                <a:solidFill>
                  <a:schemeClr val="accent1"/>
                </a:solidFill>
              </a:rPr>
              <a:t>Betriebsleiter</a:t>
            </a:r>
            <a:r>
              <a:rPr lang="pl-PL" sz="1400" b="1" dirty="0">
                <a:solidFill>
                  <a:schemeClr val="accent1"/>
                </a:solidFill>
              </a:rPr>
              <a:t> Simet Sp. z o.o.</a:t>
            </a:r>
            <a:endParaRPr lang="de-DE" sz="1400" b="1" dirty="0">
              <a:solidFill>
                <a:schemeClr val="accent1"/>
              </a:solidFill>
            </a:endParaRPr>
          </a:p>
          <a:p>
            <a:r>
              <a:rPr lang="de-DE" sz="1400" dirty="0"/>
              <a:t>Jerzy Ko</a:t>
            </a:r>
            <a:r>
              <a:rPr lang="pl-PL" sz="1400" dirty="0" err="1"/>
              <a:t>źlik</a:t>
            </a:r>
            <a:br>
              <a:rPr lang="pl-PL" dirty="0"/>
            </a:br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Telefon: 32 285 89 62  </a:t>
            </a:r>
          </a:p>
          <a:p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E-Mail: simet@pro.onet.pl</a:t>
            </a:r>
          </a:p>
        </p:txBody>
      </p:sp>
    </p:spTree>
    <p:extLst>
      <p:ext uri="{BB962C8B-B14F-4D97-AF65-F5344CB8AC3E}">
        <p14:creationId xmlns:p14="http://schemas.microsoft.com/office/powerpoint/2010/main" val="3642212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Fertigungsspektrum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7D7AAD8-E4EF-4AC4-8236-7943CC710D71}"/>
              </a:ext>
            </a:extLst>
          </p:cNvPr>
          <p:cNvSpPr/>
          <p:nvPr/>
        </p:nvSpPr>
        <p:spPr>
          <a:xfrm>
            <a:off x="354858" y="1460544"/>
            <a:ext cx="5173104" cy="4906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400" dirty="0">
                <a:solidFill>
                  <a:schemeClr val="accent1"/>
                </a:solidFill>
              </a:rPr>
              <a:t>INTERN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CNC Fräsen auf vertikalen BAZ mit 5/4 und 3 Achsen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 CNC Drehen auch auf Drehzentren mit 3 Achsen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 Schleifen Flach/Rund/Innen sowie Honen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konv</a:t>
            </a:r>
            <a:r>
              <a:rPr lang="pl-PL" sz="1400" dirty="0" err="1"/>
              <a:t>entionelles</a:t>
            </a:r>
            <a:r>
              <a:rPr lang="de-DE" sz="1400" dirty="0"/>
              <a:t> Fräsen und Drehen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 Bohren /Gewindeschneiden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 Schweißen TIG/MIG-MAG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Glühen/ Aushärten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Glasstrahlen /Strich -und Hochglanzpolieren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Signieren – </a:t>
            </a:r>
            <a:r>
              <a:rPr lang="de-DE" sz="1400" dirty="0" err="1"/>
              <a:t>Laserund</a:t>
            </a:r>
            <a:r>
              <a:rPr lang="de-DE" sz="1400" dirty="0"/>
              <a:t> Nadelpräger /Gravieren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Ultraschallreinigen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Baugruppenmontage</a:t>
            </a:r>
            <a:endParaRPr lang="pl-PL" sz="14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400" dirty="0" err="1"/>
              <a:t>Drahterodieren</a:t>
            </a:r>
            <a:endParaRPr lang="de-DE" sz="14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3D Messen</a:t>
            </a:r>
            <a:endParaRPr lang="pl-PL" sz="1400" dirty="0"/>
          </a:p>
          <a:p>
            <a:pPr algn="just">
              <a:lnSpc>
                <a:spcPct val="150000"/>
              </a:lnSpc>
            </a:pPr>
            <a:endParaRPr lang="de-DE" sz="14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D4D0C1-9162-451B-AFE1-0DF9B8ED2121}"/>
              </a:ext>
            </a:extLst>
          </p:cNvPr>
          <p:cNvSpPr/>
          <p:nvPr/>
        </p:nvSpPr>
        <p:spPr>
          <a:xfrm>
            <a:off x="5658926" y="1460544"/>
            <a:ext cx="4572000" cy="2644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400" dirty="0">
                <a:solidFill>
                  <a:schemeClr val="accent1"/>
                </a:solidFill>
              </a:rPr>
              <a:t>EXTERN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Härten - Induktiv/Einsatz usw.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 Nitrieren/</a:t>
            </a:r>
            <a:r>
              <a:rPr lang="de-DE" sz="1400" dirty="0" err="1"/>
              <a:t>Carbo</a:t>
            </a:r>
            <a:r>
              <a:rPr lang="de-DE" sz="1400" dirty="0"/>
              <a:t>/</a:t>
            </a:r>
            <a:r>
              <a:rPr lang="de-DE" sz="1400" dirty="0" err="1"/>
              <a:t>Tenifer</a:t>
            </a:r>
            <a:r>
              <a:rPr lang="de-DE" sz="1400" dirty="0"/>
              <a:t> usw.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Phosphatieren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 chemisch. Vernickeln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galv</a:t>
            </a:r>
            <a:r>
              <a:rPr lang="de-DE" sz="1400" dirty="0"/>
              <a:t>. Verzinken/</a:t>
            </a:r>
            <a:r>
              <a:rPr lang="de-DE" sz="1400" dirty="0" err="1"/>
              <a:t>Chromatieren</a:t>
            </a:r>
            <a:r>
              <a:rPr lang="de-DE" sz="1400" dirty="0"/>
              <a:t> usw.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 Eloxieren, </a:t>
            </a:r>
            <a:r>
              <a:rPr lang="de-DE" sz="1400" dirty="0" err="1"/>
              <a:t>Hartcoatieren</a:t>
            </a:r>
            <a:r>
              <a:rPr lang="de-DE" sz="1400" dirty="0"/>
              <a:t> usw.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dirty="0"/>
              <a:t> Brünieren</a:t>
            </a:r>
          </a:p>
        </p:txBody>
      </p:sp>
    </p:spTree>
    <p:extLst>
      <p:ext uri="{BB962C8B-B14F-4D97-AF65-F5344CB8AC3E}">
        <p14:creationId xmlns:p14="http://schemas.microsoft.com/office/powerpoint/2010/main" val="383543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6E413327-0441-4943-BB20-321F8EB7EEE8}"/>
              </a:ext>
            </a:extLst>
          </p:cNvPr>
          <p:cNvSpPr/>
          <p:nvPr/>
        </p:nvSpPr>
        <p:spPr>
          <a:xfrm>
            <a:off x="-129396" y="-86264"/>
            <a:ext cx="9713343" cy="70909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B900E30-DB2D-4C57-BCB9-5FD2CEF40933}"/>
              </a:ext>
            </a:extLst>
          </p:cNvPr>
          <p:cNvSpPr/>
          <p:nvPr/>
        </p:nvSpPr>
        <p:spPr>
          <a:xfrm>
            <a:off x="-167780" y="1078302"/>
            <a:ext cx="9446004" cy="127585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C37439-F07F-4B6D-9F8C-781BCE4FB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7280093-7101-4339-B443-39FB6031B45B}"/>
              </a:ext>
            </a:extLst>
          </p:cNvPr>
          <p:cNvSpPr txBox="1"/>
          <p:nvPr/>
        </p:nvSpPr>
        <p:spPr>
          <a:xfrm>
            <a:off x="2769079" y="1380226"/>
            <a:ext cx="360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solidFill>
                  <a:schemeClr val="accent1"/>
                </a:solidFill>
              </a:rPr>
              <a:t>Maschinenpark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A747CAB-B897-4448-9AC1-CF8251018A56}"/>
              </a:ext>
            </a:extLst>
          </p:cNvPr>
          <p:cNvSpPr txBox="1"/>
          <p:nvPr/>
        </p:nvSpPr>
        <p:spPr>
          <a:xfrm>
            <a:off x="940279" y="2449902"/>
            <a:ext cx="7263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</a:rPr>
              <a:t>13 </a:t>
            </a:r>
            <a:r>
              <a:rPr lang="pl-PL" sz="3600" dirty="0" err="1">
                <a:solidFill>
                  <a:schemeClr val="bg1"/>
                </a:solidFill>
              </a:rPr>
              <a:t>Vertikale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l-PL" sz="3600" dirty="0" err="1">
                <a:solidFill>
                  <a:schemeClr val="bg1"/>
                </a:solidFill>
              </a:rPr>
              <a:t>Bearbeitungszentren</a:t>
            </a:r>
            <a:endParaRPr lang="pl-PL" sz="3600" dirty="0">
              <a:solidFill>
                <a:schemeClr val="bg1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ED3AE9D-C843-44B0-8AC3-8148A041B386}"/>
              </a:ext>
            </a:extLst>
          </p:cNvPr>
          <p:cNvSpPr/>
          <p:nvPr/>
        </p:nvSpPr>
        <p:spPr>
          <a:xfrm>
            <a:off x="-167780" y="3872986"/>
            <a:ext cx="9446004" cy="10293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163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5-Achsen-Vertikal-Bearbeitungszentr</a:t>
            </a:r>
            <a:r>
              <a:rPr lang="de-DE" dirty="0"/>
              <a:t>en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F3C7C4-8323-4A97-8629-7394B3A2B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554" y="1207385"/>
            <a:ext cx="3762277" cy="427373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CC273CE-1AF2-410B-B45F-5DE1B2E6D49F}"/>
              </a:ext>
            </a:extLst>
          </p:cNvPr>
          <p:cNvSpPr txBox="1"/>
          <p:nvPr/>
        </p:nvSpPr>
        <p:spPr>
          <a:xfrm>
            <a:off x="485169" y="3428414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Technische 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50F6DB9-E14C-4758-9790-2012732E1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953927"/>
              </p:ext>
            </p:extLst>
          </p:nvPr>
        </p:nvGraphicFramePr>
        <p:xfrm>
          <a:off x="509035" y="3615309"/>
          <a:ext cx="3586498" cy="3200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3249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93249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233479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600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233479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233479">
                <a:tc>
                  <a:txBody>
                    <a:bodyPr/>
                    <a:lstStyle/>
                    <a:p>
                      <a:r>
                        <a:rPr lang="de-DE" sz="1200" dirty="0"/>
                        <a:t>Z-Achse senkrecht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45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233479">
                <a:tc>
                  <a:txBody>
                    <a:bodyPr/>
                    <a:lstStyle/>
                    <a:p>
                      <a:r>
                        <a:rPr lang="de-DE" sz="1200" dirty="0"/>
                        <a:t>A-Achse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+115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°/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-115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°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811645"/>
                  </a:ext>
                </a:extLst>
              </a:tr>
              <a:tr h="233479">
                <a:tc>
                  <a:txBody>
                    <a:bodyPr/>
                    <a:lstStyle/>
                    <a:p>
                      <a:r>
                        <a:rPr lang="de-DE" sz="1200" dirty="0"/>
                        <a:t>C-Achse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360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°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38005"/>
                  </a:ext>
                </a:extLst>
              </a:tr>
              <a:tr h="233479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800 mm x 600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233479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30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0/1100 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233479">
                <a:tc>
                  <a:txBody>
                    <a:bodyPr/>
                    <a:lstStyle/>
                    <a:p>
                      <a:r>
                        <a:rPr lang="de-DE" sz="1200" dirty="0"/>
                        <a:t>max. Spindeldrehzahl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.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00 </a:t>
                      </a:r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rpm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  <a:tr h="233479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65432"/>
                  </a:ext>
                </a:extLst>
              </a:tr>
              <a:tr h="233479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36810"/>
                  </a:ext>
                </a:extLst>
              </a:tr>
              <a:tr h="233479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45506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5BEC0B3D-07D5-4715-A73F-42DF3506687D}"/>
              </a:ext>
            </a:extLst>
          </p:cNvPr>
          <p:cNvSpPr txBox="1"/>
          <p:nvPr/>
        </p:nvSpPr>
        <p:spPr>
          <a:xfrm>
            <a:off x="485170" y="1897408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Allagemeine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3ED6D39-066B-42AE-B48E-9B4358D3C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906188"/>
              </p:ext>
            </p:extLst>
          </p:nvPr>
        </p:nvGraphicFramePr>
        <p:xfrm>
          <a:off x="485170" y="2092544"/>
          <a:ext cx="3586498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3249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93249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40792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Hersteller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Hermle GmbH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40792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Typ /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Beschreibung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 250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40792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Ausrichtung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Vertikal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40792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äsen / bohren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55ED6AF4-D5FF-4691-84DA-F6D79566AEC8}"/>
              </a:ext>
            </a:extLst>
          </p:cNvPr>
          <p:cNvSpPr txBox="1"/>
          <p:nvPr/>
        </p:nvSpPr>
        <p:spPr>
          <a:xfrm>
            <a:off x="485169" y="1203937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Hermle</a:t>
            </a: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C250</a:t>
            </a:r>
          </a:p>
          <a:p>
            <a:pPr>
              <a:lnSpc>
                <a:spcPct val="150000"/>
              </a:lnSpc>
            </a:pP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Achs</a:t>
            </a: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Vertikal-Bearbeitungszentrum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8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5-Achsen-Vertikal-Bearbeitungszentr</a:t>
            </a:r>
            <a:r>
              <a:rPr lang="de-DE" dirty="0"/>
              <a:t>en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991B7BA-F08F-4070-9B39-C252D5415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50" r="16040"/>
          <a:stretch/>
        </p:blipFill>
        <p:spPr>
          <a:xfrm>
            <a:off x="4717121" y="1463373"/>
            <a:ext cx="3886552" cy="354523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CB0FAF0-8873-4CEB-A667-FB9D5C6EC746}"/>
              </a:ext>
            </a:extLst>
          </p:cNvPr>
          <p:cNvSpPr txBox="1"/>
          <p:nvPr/>
        </p:nvSpPr>
        <p:spPr>
          <a:xfrm>
            <a:off x="486780" y="1195195"/>
            <a:ext cx="10389140" cy="63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Hyundai Hi-</a:t>
            </a:r>
            <a:r>
              <a:rPr lang="pl-PL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Mold</a:t>
            </a: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560/5A</a:t>
            </a:r>
          </a:p>
          <a:p>
            <a:pPr>
              <a:lnSpc>
                <a:spcPct val="150000"/>
              </a:lnSpc>
            </a:pP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Achs</a:t>
            </a: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Vertikal-Bearbeitungszentrum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CC422A2-4113-4D8A-B5CF-793C2AF0A65A}"/>
              </a:ext>
            </a:extLst>
          </p:cNvPr>
          <p:cNvSpPr txBox="1"/>
          <p:nvPr/>
        </p:nvSpPr>
        <p:spPr>
          <a:xfrm>
            <a:off x="486778" y="3431328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Technische 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18D1279-9E1E-43E5-B9B0-7F0D87294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296155"/>
              </p:ext>
            </p:extLst>
          </p:nvPr>
        </p:nvGraphicFramePr>
        <p:xfrm>
          <a:off x="499525" y="3631939"/>
          <a:ext cx="3570356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5178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5178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58944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1.00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58944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58944">
                <a:tc>
                  <a:txBody>
                    <a:bodyPr/>
                    <a:lstStyle/>
                    <a:p>
                      <a:r>
                        <a:rPr lang="de-DE" sz="1200" dirty="0"/>
                        <a:t>Z-Achse senkrecht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45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58944">
                <a:tc>
                  <a:txBody>
                    <a:bodyPr/>
                    <a:lstStyle/>
                    <a:p>
                      <a:r>
                        <a:rPr lang="de-DE" sz="1200" dirty="0"/>
                        <a:t>A-Achse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+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30°/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0°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811645"/>
                  </a:ext>
                </a:extLst>
              </a:tr>
              <a:tr h="158944">
                <a:tc>
                  <a:txBody>
                    <a:bodyPr/>
                    <a:lstStyle/>
                    <a:p>
                      <a:r>
                        <a:rPr lang="de-DE" sz="1200" dirty="0"/>
                        <a:t>C-Achse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360°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38005"/>
                  </a:ext>
                </a:extLst>
              </a:tr>
              <a:tr h="158944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ø500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mm x 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27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158944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 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158944">
                <a:tc>
                  <a:txBody>
                    <a:bodyPr/>
                    <a:lstStyle/>
                    <a:p>
                      <a:r>
                        <a:rPr lang="de-DE" sz="1200" dirty="0"/>
                        <a:t>Spindeldrehzahl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24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.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00 </a:t>
                      </a:r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rpm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  <a:tr h="158944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65432"/>
                  </a:ext>
                </a:extLst>
              </a:tr>
              <a:tr h="158944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36810"/>
                  </a:ext>
                </a:extLst>
              </a:tr>
              <a:tr h="158944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45506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6934316D-2A90-4F38-BE3C-C3F2525C7966}"/>
              </a:ext>
            </a:extLst>
          </p:cNvPr>
          <p:cNvSpPr txBox="1"/>
          <p:nvPr/>
        </p:nvSpPr>
        <p:spPr>
          <a:xfrm>
            <a:off x="499137" y="1894241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Allagemeine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20CB752-57E9-4942-AB41-3E9E840E9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021636"/>
              </p:ext>
            </p:extLst>
          </p:nvPr>
        </p:nvGraphicFramePr>
        <p:xfrm>
          <a:off x="486778" y="2092421"/>
          <a:ext cx="3574476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7238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7238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72049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Hersteller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Hyundai WIA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72049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Typ /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Beschreibung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Hi-</a:t>
                      </a:r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Mold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560/5A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72049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Ausrichtung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Vertikal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72049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äsen / bohren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03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5-Achsen-Vertikal-Bearbeitungszentr</a:t>
            </a:r>
            <a:r>
              <a:rPr lang="de-DE" dirty="0"/>
              <a:t>en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EDF5A5A-C548-4802-A18E-254D3C9E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344" y="1622001"/>
            <a:ext cx="4602842" cy="328642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EEB5567-B005-43B1-9B50-523BAD7FC0F6}"/>
              </a:ext>
            </a:extLst>
          </p:cNvPr>
          <p:cNvSpPr txBox="1"/>
          <p:nvPr/>
        </p:nvSpPr>
        <p:spPr>
          <a:xfrm>
            <a:off x="502231" y="1206825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Hurco</a:t>
            </a:r>
            <a:r>
              <a:rPr lang="de-DE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VMX</a:t>
            </a: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30U</a:t>
            </a:r>
          </a:p>
          <a:p>
            <a:pPr>
              <a:lnSpc>
                <a:spcPct val="150000"/>
              </a:lnSpc>
            </a:pP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Achs</a:t>
            </a: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Vertikal-Bearbeitungszentrum</a:t>
            </a:r>
            <a:endParaRPr lang="pl-PL" sz="11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9CC270A-32F4-4939-8173-AC4F284D5FF5}"/>
              </a:ext>
            </a:extLst>
          </p:cNvPr>
          <p:cNvSpPr txBox="1"/>
          <p:nvPr/>
        </p:nvSpPr>
        <p:spPr>
          <a:xfrm>
            <a:off x="476353" y="3449831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Technische 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12C4A1F-B1FF-4E16-87AF-603A6AC23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201051"/>
              </p:ext>
            </p:extLst>
          </p:nvPr>
        </p:nvGraphicFramePr>
        <p:xfrm>
          <a:off x="513921" y="3647090"/>
          <a:ext cx="3709474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4737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854737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760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Z-Achse senkrecht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520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A-Achse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-30°/+110°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811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C-Achse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360°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38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1.020mm x 510mm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 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200" dirty="0"/>
                        <a:t>Spindeldrehzahl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12.500 RPM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65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36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45506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20F87EED-6414-45FE-AC33-7805133142C5}"/>
              </a:ext>
            </a:extLst>
          </p:cNvPr>
          <p:cNvSpPr txBox="1"/>
          <p:nvPr/>
        </p:nvSpPr>
        <p:spPr>
          <a:xfrm>
            <a:off x="476353" y="1896344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Allagemeine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9E120B2-3919-42E8-8438-256E96611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264973"/>
              </p:ext>
            </p:extLst>
          </p:nvPr>
        </p:nvGraphicFramePr>
        <p:xfrm>
          <a:off x="476353" y="2104495"/>
          <a:ext cx="3767844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3922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883922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Hersteller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Hurco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GmbH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Typ /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Beschreibung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VMX 30U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Ausrichtung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Vertikal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äsen / bohren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125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901420-9280-450D-BD95-5C1B6729A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3-Achsen-Vertikal-Bearbeitungszentr</a:t>
            </a:r>
            <a:r>
              <a:rPr lang="de-DE" dirty="0"/>
              <a:t>en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7527A14-A70A-449A-B3C1-61F992E7C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162" t="-5018" r="-6057" b="-8823"/>
          <a:stretch/>
        </p:blipFill>
        <p:spPr>
          <a:xfrm>
            <a:off x="4454016" y="1275804"/>
            <a:ext cx="4204816" cy="411882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D147C86-28EC-424E-98CC-B98053DD3430}"/>
              </a:ext>
            </a:extLst>
          </p:cNvPr>
          <p:cNvSpPr txBox="1"/>
          <p:nvPr/>
        </p:nvSpPr>
        <p:spPr>
          <a:xfrm>
            <a:off x="485168" y="1193982"/>
            <a:ext cx="10389140" cy="65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Mori </a:t>
            </a:r>
            <a:r>
              <a:rPr lang="pl-PL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Seiki</a:t>
            </a: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Duravertical</a:t>
            </a:r>
            <a:r>
              <a:rPr lang="pl-PL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5060</a:t>
            </a:r>
          </a:p>
          <a:p>
            <a:pPr>
              <a:lnSpc>
                <a:spcPct val="150000"/>
              </a:lnSpc>
            </a:pP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3-Achs</a:t>
            </a: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sz="1100" i="1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Vertikal-Bearbeitungszentrum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8B644BA-A701-4C3D-977F-294F2DA35DDF}"/>
              </a:ext>
            </a:extLst>
          </p:cNvPr>
          <p:cNvSpPr txBox="1"/>
          <p:nvPr/>
        </p:nvSpPr>
        <p:spPr>
          <a:xfrm>
            <a:off x="497524" y="3424705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Technische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6A048AC-58B4-452C-8840-7625618D6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345353"/>
              </p:ext>
            </p:extLst>
          </p:nvPr>
        </p:nvGraphicFramePr>
        <p:xfrm>
          <a:off x="497524" y="3614927"/>
          <a:ext cx="3567848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3924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3924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207131">
                <a:tc>
                  <a:txBody>
                    <a:bodyPr/>
                    <a:lstStyle/>
                    <a:p>
                      <a:r>
                        <a:rPr lang="de-DE" sz="1200" dirty="0"/>
                        <a:t>X-Achse längs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207131">
                <a:tc>
                  <a:txBody>
                    <a:bodyPr/>
                    <a:lstStyle/>
                    <a:p>
                      <a:r>
                        <a:rPr lang="de-DE" sz="1200" dirty="0"/>
                        <a:t>Y-Achse quer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530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207131">
                <a:tc>
                  <a:txBody>
                    <a:bodyPr/>
                    <a:lstStyle/>
                    <a:p>
                      <a:r>
                        <a:rPr lang="de-DE" sz="1200" dirty="0"/>
                        <a:t>Z-Achse senkrecht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510 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207131">
                <a:tc>
                  <a:txBody>
                    <a:bodyPr/>
                    <a:lstStyle/>
                    <a:p>
                      <a:r>
                        <a:rPr lang="de-DE" sz="1200" dirty="0"/>
                        <a:t>Tischabmaß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900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mm x 600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207131">
                <a:tc>
                  <a:txBody>
                    <a:bodyPr/>
                    <a:lstStyle/>
                    <a:p>
                      <a:r>
                        <a:rPr lang="de-DE" sz="1200" dirty="0"/>
                        <a:t>Max. Tischbeladung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500 Kg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207131">
                <a:tc>
                  <a:txBody>
                    <a:bodyPr/>
                    <a:lstStyle/>
                    <a:p>
                      <a:r>
                        <a:rPr lang="de-DE" sz="1200" dirty="0"/>
                        <a:t>Max. Spindeldrehzahl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10.000 </a:t>
                      </a:r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rpm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D3F5C51F-2FB8-4889-9A68-828E4BE08982}"/>
              </a:ext>
            </a:extLst>
          </p:cNvPr>
          <p:cNvSpPr txBox="1"/>
          <p:nvPr/>
        </p:nvSpPr>
        <p:spPr>
          <a:xfrm>
            <a:off x="493406" y="1894755"/>
            <a:ext cx="5222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>
                <a:solidFill>
                  <a:schemeClr val="accent1"/>
                </a:solidFill>
              </a:rPr>
              <a:t>Allagemeine</a:t>
            </a:r>
            <a:r>
              <a:rPr lang="pl-PL" sz="1200" b="1" dirty="0">
                <a:solidFill>
                  <a:schemeClr val="accent1"/>
                </a:solidFill>
              </a:rPr>
              <a:t> </a:t>
            </a:r>
            <a:r>
              <a:rPr lang="pl-PL" sz="1200" b="1" dirty="0" err="1">
                <a:solidFill>
                  <a:schemeClr val="accent1"/>
                </a:solidFill>
              </a:rPr>
              <a:t>Daten</a:t>
            </a:r>
            <a:endParaRPr lang="pl-PL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A91F75C0-1898-41EA-9606-2E9A19F02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955777"/>
              </p:ext>
            </p:extLst>
          </p:nvPr>
        </p:nvGraphicFramePr>
        <p:xfrm>
          <a:off x="485168" y="2083876"/>
          <a:ext cx="3567848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3924">
                  <a:extLst>
                    <a:ext uri="{9D8B030D-6E8A-4147-A177-3AD203B41FA5}">
                      <a16:colId xmlns:a16="http://schemas.microsoft.com/office/drawing/2014/main" val="411896885"/>
                    </a:ext>
                  </a:extLst>
                </a:gridCol>
                <a:gridCol w="1783924">
                  <a:extLst>
                    <a:ext uri="{9D8B030D-6E8A-4147-A177-3AD203B41FA5}">
                      <a16:colId xmlns:a16="http://schemas.microsoft.com/office/drawing/2014/main" val="830989367"/>
                    </a:ext>
                  </a:extLst>
                </a:gridCol>
              </a:tblGrid>
              <a:tr h="18289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Hersteller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Mori </a:t>
                      </a:r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Seiki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6864"/>
                  </a:ext>
                </a:extLst>
              </a:tr>
              <a:tr h="182890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Typ /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Beschreibung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Dura </a:t>
                      </a:r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Vertical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5060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0418"/>
                  </a:ext>
                </a:extLst>
              </a:tr>
              <a:tr h="18289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Ausrichtung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Vertikal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69885"/>
                  </a:ext>
                </a:extLst>
              </a:tr>
              <a:tr h="182890">
                <a:tc>
                  <a:txBody>
                    <a:bodyPr/>
                    <a:lstStyle/>
                    <a:p>
                      <a:r>
                        <a:rPr lang="pl-PL" sz="1200" dirty="0" err="1">
                          <a:solidFill>
                            <a:schemeClr val="tx1"/>
                          </a:solidFill>
                        </a:rPr>
                        <a:t>Anwendung</a:t>
                      </a: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  <a:r>
                        <a:rPr lang="pl-P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äsen / bohren</a:t>
                      </a:r>
                      <a:endParaRPr lang="pl-PL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5496"/>
                  </a:ext>
                </a:extLst>
              </a:tr>
              <a:tr h="182890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86688"/>
                  </a:ext>
                </a:extLst>
              </a:tr>
              <a:tr h="182890"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5768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1125</TotalTime>
  <Words>1555</Words>
  <Application>Microsoft Office PowerPoint</Application>
  <PresentationFormat>Pokaz na ekranie (4:3)</PresentationFormat>
  <Paragraphs>563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1" baseType="lpstr">
      <vt:lpstr>Arial</vt:lpstr>
      <vt:lpstr>Bahnschrift</vt:lpstr>
      <vt:lpstr>Calibri</vt:lpstr>
      <vt:lpstr>Calibri Light</vt:lpstr>
      <vt:lpstr>Tahoma</vt:lpstr>
      <vt:lpstr>Wingdings</vt:lpstr>
      <vt:lpstr>Motyw pakietu Office</vt:lpstr>
      <vt:lpstr>Prezentacja programu PowerPoint</vt:lpstr>
      <vt:lpstr>Allgemeine Informationen</vt:lpstr>
      <vt:lpstr>Kundenstamm</vt:lpstr>
      <vt:lpstr>Fertigungsspektrum</vt:lpstr>
      <vt:lpstr>Prezentacja programu PowerPoint</vt:lpstr>
      <vt:lpstr>5-Achsen-Vertikal-Bearbeitungszentren</vt:lpstr>
      <vt:lpstr>5-Achsen-Vertikal-Bearbeitungszentren</vt:lpstr>
      <vt:lpstr>5-Achsen-Vertikal-Bearbeitungszentren</vt:lpstr>
      <vt:lpstr>3-Achsen-Vertikal-Bearbeitungszentren</vt:lpstr>
      <vt:lpstr>4-Achsen-Vertikal-Bearbeitungszentren</vt:lpstr>
      <vt:lpstr>3-Achsen-Vertikal-Bearbeitungszentren</vt:lpstr>
      <vt:lpstr>3-Achsen-Vertikal-Bearbeitungszentren</vt:lpstr>
      <vt:lpstr>3-Achsen-Vertikal-Bearbeitungszentren</vt:lpstr>
      <vt:lpstr>3-Achsen-Vertikal-Bearbeitungszentren</vt:lpstr>
      <vt:lpstr>3-Achsen-Vertikal-Bearbeitungszentren</vt:lpstr>
      <vt:lpstr>Prezentacja programu PowerPoint</vt:lpstr>
      <vt:lpstr>CNC-Drehzentren/-Maschinen </vt:lpstr>
      <vt:lpstr>CNC-Drehzentren/-Maschinen </vt:lpstr>
      <vt:lpstr>CNC-Drehzentren/-Maschinen </vt:lpstr>
      <vt:lpstr>CNC-Drehzentren/-Maschinen </vt:lpstr>
      <vt:lpstr>CNC-Drehzentren/-Maschinen </vt:lpstr>
      <vt:lpstr>CNC-Drehzentren/-Maschinen </vt:lpstr>
      <vt:lpstr>CNC-Drehzentren/-Maschinen </vt:lpstr>
      <vt:lpstr>CNC-Drehzentren/-Maschinen </vt:lpstr>
      <vt:lpstr>CNC-Drehzentren/-Maschinen </vt:lpstr>
      <vt:lpstr>CNC-Drehzentren/-Maschinen </vt:lpstr>
      <vt:lpstr>Prezentacja programu PowerPoint</vt:lpstr>
      <vt:lpstr>Konventionelle Fräs- und Drehmaschinen</vt:lpstr>
      <vt:lpstr>Schleifmaschinen</vt:lpstr>
      <vt:lpstr>Messen</vt:lpstr>
      <vt:lpstr>Schneiden</vt:lpstr>
      <vt:lpstr>andere Maschinen</vt:lpstr>
      <vt:lpstr>Prezentacja programu PowerPoint</vt:lpstr>
      <vt:lpstr>Kontaktdaten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Grzegorz Kaszuba</cp:lastModifiedBy>
  <cp:revision>54</cp:revision>
  <cp:lastPrinted>2019-02-08T07:32:25Z</cp:lastPrinted>
  <dcterms:created xsi:type="dcterms:W3CDTF">2018-05-30T06:48:59Z</dcterms:created>
  <dcterms:modified xsi:type="dcterms:W3CDTF">2023-03-22T12:58:21Z</dcterms:modified>
</cp:coreProperties>
</file>