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316" r:id="rId9"/>
    <p:sldId id="313" r:id="rId10"/>
    <p:sldId id="314" r:id="rId11"/>
    <p:sldId id="31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1b8c1ef49ab6e1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0T19:57:36.85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9A36-708E-425E-B66A-562AE00E9F3E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6A5D0-AFF8-46B2-8B34-A8D752ED0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90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E3FAD67-71B9-418F-8127-0B5D03308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8" y="738188"/>
            <a:ext cx="6570662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8D87D39-68A5-4F39-A1FC-029068D22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681538"/>
            <a:ext cx="4984750" cy="4437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B344D6D-0BB3-43FA-ADDF-69C0487D2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8" y="738188"/>
            <a:ext cx="6570662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4157031-6C31-49FF-8F14-32FCCDAF4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681538"/>
            <a:ext cx="4984750" cy="4437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41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8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74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57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48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66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00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132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40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4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87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50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62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71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57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64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9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D251DB-C46D-4B1D-AE12-961A573561DA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AB97-247B-4448-93CA-527D99680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98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2E225-D21D-48F5-BBD6-BFDA56623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201"/>
            <a:ext cx="9144000" cy="1754372"/>
          </a:xfrm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Kratzfestlacke und ihre Eigenschaften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356A2F-AE3D-448F-BE79-4BE2F3E54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8893"/>
            <a:ext cx="9144000" cy="2838894"/>
          </a:xfrm>
        </p:spPr>
        <p:txBody>
          <a:bodyPr>
            <a:normAutofit/>
          </a:bodyPr>
          <a:lstStyle/>
          <a:p>
            <a:pPr marL="1885950" lvl="1" indent="-266700" algn="l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</a:rPr>
              <a:t>Oberflächenveredelung</a:t>
            </a:r>
          </a:p>
          <a:p>
            <a:pPr marL="1885950" lvl="1" indent="-266700" algn="l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</a:rPr>
              <a:t>Lacksysteme</a:t>
            </a:r>
          </a:p>
          <a:p>
            <a:pPr marL="1885950" lvl="1" indent="-266700" algn="l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</a:rPr>
              <a:t>Verfahrenstechnik</a:t>
            </a:r>
          </a:p>
          <a:p>
            <a:pPr marL="1885950" lvl="1" indent="-266700" algn="l">
              <a:lnSpc>
                <a:spcPct val="120000"/>
              </a:lnSpc>
              <a:buFont typeface="Symbol" panose="05050102010706020507" pitchFamily="18" charset="2"/>
              <a:buChar char="·"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</a:rPr>
              <a:t>Anwendungsbeispiele</a:t>
            </a:r>
          </a:p>
          <a:p>
            <a:pPr>
              <a:lnSpc>
                <a:spcPct val="80000"/>
              </a:lnSpc>
            </a:pPr>
            <a:r>
              <a:rPr lang="de-DE" altLang="de-DE" sz="1800" dirty="0">
                <a:latin typeface="Arial" panose="020B0604020202020204" pitchFamily="34" charset="0"/>
              </a:rPr>
              <a:t>		</a:t>
            </a:r>
          </a:p>
          <a:p>
            <a:pPr algn="l">
              <a:lnSpc>
                <a:spcPct val="80000"/>
              </a:lnSpc>
            </a:pPr>
            <a:r>
              <a:rPr lang="de-DE" altLang="de-DE" sz="1800" dirty="0">
                <a:latin typeface="Arial" panose="020B0604020202020204" pitchFamily="34" charset="0"/>
              </a:rPr>
              <a:t>		Thomas Karl</a:t>
            </a:r>
          </a:p>
          <a:p>
            <a:pPr algn="l">
              <a:lnSpc>
                <a:spcPct val="80000"/>
              </a:lnSpc>
            </a:pPr>
            <a:r>
              <a:rPr lang="de-DE" altLang="de-DE" sz="1800" dirty="0">
                <a:latin typeface="Arial" panose="020B0604020202020204" pitchFamily="34" charset="0"/>
              </a:rPr>
              <a:t>		surface-coating, Ochsenfurt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77587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11145C1-ADF0-453D-93A4-CC0EE4914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629" y="439572"/>
            <a:ext cx="8825658" cy="1252870"/>
          </a:xfrm>
        </p:spPr>
        <p:txBody>
          <a:bodyPr/>
          <a:lstStyle/>
          <a:p>
            <a:pPr indent="473075"/>
            <a:r>
              <a:rPr lang="de-DE" altLang="de-DE" dirty="0">
                <a:latin typeface="Arial" panose="020B0604020202020204" pitchFamily="34" charset="0"/>
              </a:rPr>
              <a:t>    	Tauchbeschichtung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5FAA8EB-012F-48BE-AB24-E4A346BB1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6" y="348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52C2FE59-5B3F-4531-ADD4-9350C2641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5" y="533401"/>
            <a:ext cx="18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de-DE" altLang="de-DE" sz="2400">
                <a:latin typeface="Times New Roman" panose="02020603050405020304" pitchFamily="18" charset="0"/>
              </a:rPr>
            </a:b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B70DD52E-F92D-4A63-92F6-C4D1BCFAD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5" y="5621338"/>
            <a:ext cx="1841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de-DE" sz="1600">
                <a:cs typeface="Times New Roman" panose="02020603050405020304" pitchFamily="18" charset="0"/>
              </a:rPr>
            </a:br>
            <a:endParaRPr lang="en-US" altLang="de-DE" sz="2400">
              <a:latin typeface="Times New Roman" panose="02020603050405020304" pitchFamily="18" charset="0"/>
            </a:endParaRPr>
          </a:p>
        </p:txBody>
      </p:sp>
      <p:pic>
        <p:nvPicPr>
          <p:cNvPr id="36870" name="Picture 6" descr="Tauchbeschichtung">
            <a:extLst>
              <a:ext uri="{FF2B5EF4-FFF2-40B4-BE49-F238E27FC236}">
                <a16:creationId xmlns:a16="http://schemas.microsoft.com/office/drawing/2014/main" id="{9A896115-3244-43CE-B9BC-A6041E00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6" b="4446"/>
          <a:stretch>
            <a:fillRect/>
          </a:stretch>
        </p:blipFill>
        <p:spPr bwMode="auto">
          <a:xfrm>
            <a:off x="576000" y="1900237"/>
            <a:ext cx="5688013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SCN0169">
            <a:extLst>
              <a:ext uri="{FF2B5EF4-FFF2-40B4-BE49-F238E27FC236}">
                <a16:creationId xmlns:a16="http://schemas.microsoft.com/office/drawing/2014/main" id="{2AF235B3-E0D7-49A2-8907-1877DBDB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19408" r="5199" b="3465"/>
          <a:stretch>
            <a:fillRect/>
          </a:stretch>
        </p:blipFill>
        <p:spPr bwMode="auto">
          <a:xfrm>
            <a:off x="7055070" y="2998382"/>
            <a:ext cx="4332399" cy="332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1010101">
            <a:extLst>
              <a:ext uri="{FF2B5EF4-FFF2-40B4-BE49-F238E27FC236}">
                <a16:creationId xmlns:a16="http://schemas.microsoft.com/office/drawing/2014/main" id="{A0F07409-F9D0-4689-B5E6-AFEFC7B687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14764" r="20761" b="29527"/>
          <a:stretch>
            <a:fillRect/>
          </a:stretch>
        </p:blipFill>
        <p:spPr bwMode="auto">
          <a:xfrm>
            <a:off x="1998921" y="2190306"/>
            <a:ext cx="7081284" cy="39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2A3C114-FC76-470D-BC55-9B12E2E7B53B}"/>
              </a:ext>
            </a:extLst>
          </p:cNvPr>
          <p:cNvSpPr txBox="1"/>
          <p:nvPr/>
        </p:nvSpPr>
        <p:spPr>
          <a:xfrm>
            <a:off x="3774558" y="1012345"/>
            <a:ext cx="464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Sprühbeschichtung</a:t>
            </a:r>
          </a:p>
        </p:txBody>
      </p:sp>
    </p:spTree>
    <p:extLst>
      <p:ext uri="{BB962C8B-B14F-4D97-AF65-F5344CB8AC3E}">
        <p14:creationId xmlns:p14="http://schemas.microsoft.com/office/powerpoint/2010/main" val="81829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84DE8F8-304B-46C7-B3E4-7324F71D093A}"/>
              </a:ext>
            </a:extLst>
          </p:cNvPr>
          <p:cNvSpPr/>
          <p:nvPr/>
        </p:nvSpPr>
        <p:spPr>
          <a:xfrm>
            <a:off x="1244010" y="818708"/>
            <a:ext cx="10600660" cy="469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de-DE" altLang="de-DE" sz="2800" u="sng" dirty="0">
                <a:latin typeface="Arial" panose="020B0604020202020204" pitchFamily="34" charset="0"/>
              </a:rPr>
              <a:t>Kratzfestbeschichtung zur Bauteilveredelung </a:t>
            </a:r>
            <a:br>
              <a:rPr lang="de-DE" altLang="de-DE" sz="2800" u="sng" dirty="0">
                <a:latin typeface="Arial" panose="020B0604020202020204" pitchFamily="34" charset="0"/>
              </a:rPr>
            </a:br>
            <a:br>
              <a:rPr lang="de-DE" altLang="de-DE" sz="2800" u="sng" dirty="0">
                <a:latin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</a:rPr>
              <a:t>Ziele: </a:t>
            </a:r>
            <a:br>
              <a:rPr lang="de-DE" altLang="de-DE" sz="2800" dirty="0">
                <a:latin typeface="Arial" panose="020B0604020202020204" pitchFamily="34" charset="0"/>
              </a:rPr>
            </a:br>
            <a:br>
              <a:rPr lang="de-DE" altLang="de-DE" sz="2800" dirty="0">
                <a:latin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</a:rPr>
              <a:t>Erhalt der Bauteileigenschaften durch höhere Verschleißbeständigkeit</a:t>
            </a:r>
            <a:br>
              <a:rPr lang="de-DE" altLang="de-DE" sz="2800" dirty="0">
                <a:latin typeface="Arial" panose="020B0604020202020204" pitchFamily="34" charset="0"/>
              </a:rPr>
            </a:br>
            <a:br>
              <a:rPr lang="de-DE" altLang="de-DE" sz="2800" dirty="0">
                <a:latin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</a:rPr>
              <a:t>Verbesserung der Bauteileigenschaften </a:t>
            </a:r>
            <a:br>
              <a:rPr lang="de-DE" altLang="de-DE" sz="2800" dirty="0">
                <a:latin typeface="Arial" panose="020B0604020202020204" pitchFamily="34" charset="0"/>
              </a:rPr>
            </a:br>
            <a:r>
              <a:rPr lang="de-DE" altLang="de-DE" sz="2800" dirty="0">
                <a:latin typeface="Arial" panose="020B0604020202020204" pitchFamily="34" charset="0"/>
              </a:rPr>
              <a:t>durch funktionalisierte Kratzfestbeschichtung </a:t>
            </a:r>
          </a:p>
        </p:txBody>
      </p:sp>
    </p:spTree>
    <p:extLst>
      <p:ext uri="{BB962C8B-B14F-4D97-AF65-F5344CB8AC3E}">
        <p14:creationId xmlns:p14="http://schemas.microsoft.com/office/powerpoint/2010/main" val="57282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A9B4C8AE-0C0E-4E97-B232-911CCAB8D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62295"/>
              </p:ext>
            </p:extLst>
          </p:nvPr>
        </p:nvGraphicFramePr>
        <p:xfrm>
          <a:off x="2137145" y="1977654"/>
          <a:ext cx="7099965" cy="451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räsentation" r:id="rId3" imgW="4571868" imgH="3428992" progId="PowerPoint.Show.8">
                  <p:embed/>
                </p:oleObj>
              </mc:Choice>
              <mc:Fallback>
                <p:oleObj name="Präsentation" r:id="rId3" imgW="4571868" imgH="3428992" progId="PowerPoint.Show.8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3B7581AE-EFAD-440A-8583-069A3D5542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145" y="1977654"/>
                        <a:ext cx="7099965" cy="451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1D365783-CFC4-40C5-8389-75E6D541121A}"/>
              </a:ext>
            </a:extLst>
          </p:cNvPr>
          <p:cNvSpPr/>
          <p:nvPr/>
        </p:nvSpPr>
        <p:spPr>
          <a:xfrm>
            <a:off x="1701211" y="607458"/>
            <a:ext cx="9516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ORMOCERe</a:t>
            </a:r>
            <a:r>
              <a:rPr lang="de-DE" altLang="de-DE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– nanoskaliger Verbundwerkstoff </a:t>
            </a:r>
            <a:endParaRPr lang="de-DE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9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>
            <a:extLst>
              <a:ext uri="{FF2B5EF4-FFF2-40B4-BE49-F238E27FC236}">
                <a16:creationId xmlns:a16="http://schemas.microsoft.com/office/drawing/2014/main" id="{770CA092-5C6B-40C2-9410-A512C9CA1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1268413"/>
            <a:ext cx="0" cy="4105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14C67A9C-47F7-4813-86C7-A1471AE48258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1125538"/>
            <a:ext cx="1587500" cy="762000"/>
            <a:chOff x="1607" y="244"/>
            <a:chExt cx="1000" cy="616"/>
          </a:xfrm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5139EFC3-8CDD-420A-A872-03D6D6F66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244"/>
              <a:ext cx="1000" cy="6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6C833B97-0679-4B65-93F5-5F4A509E7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" y="416"/>
              <a:ext cx="714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>
                  <a:solidFill>
                    <a:schemeClr val="accent2"/>
                  </a:solidFill>
                </a:rPr>
                <a:t>Alkoxide</a:t>
              </a: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66A29FF9-F1E0-4577-9407-405D95ABA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060575"/>
            <a:ext cx="1800225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/>
              <a:t>Hydrolyse + Kondensation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84C47609-A83E-4F6B-9F3B-F1EEA1B05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797425"/>
            <a:ext cx="1439863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/>
              <a:t>Filtration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DA47376D-2846-4E38-B83C-D86C2034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221163"/>
            <a:ext cx="1368425" cy="376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/>
              <a:t>Additive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ADE14415-24E8-43D9-BC09-AFBCF9CBC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8"/>
            <a:ext cx="2160587" cy="711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/>
              <a:t> ORMOCER</a:t>
            </a:r>
            <a:r>
              <a:rPr lang="de-DE" altLang="de-DE" sz="2000" b="1" baseline="30000"/>
              <a:t>®</a:t>
            </a:r>
            <a:r>
              <a:rPr lang="de-DE" altLang="de-DE" sz="2000" b="1"/>
              <a:t> Lack</a:t>
            </a: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8A53F841-B6C9-459A-9E06-E121CCAD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573463"/>
            <a:ext cx="1360487" cy="376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dirty="0"/>
              <a:t>Lösemittel</a:t>
            </a: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6F9CEE4F-AF3D-40F0-96ED-A7632D8E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429000"/>
            <a:ext cx="1584325" cy="12017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/>
          </a:p>
          <a:p>
            <a:pPr algn="ctr">
              <a:spcBef>
                <a:spcPct val="50000"/>
              </a:spcBef>
            </a:pPr>
            <a:r>
              <a:rPr lang="de-DE" altLang="de-DE"/>
              <a:t>Formulierung</a:t>
            </a:r>
          </a:p>
          <a:p>
            <a:pPr algn="ctr">
              <a:spcBef>
                <a:spcPct val="50000"/>
              </a:spcBef>
            </a:pPr>
            <a:endParaRPr lang="de-DE" altLang="de-DE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53817B49-F2B8-46CA-8C02-873B8D6CF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133600"/>
            <a:ext cx="2376488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/>
              <a:t>Wasser, Katalysator</a:t>
            </a: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8124F95C-312D-43B3-A079-2A0682B31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852738"/>
            <a:ext cx="1590675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>
                <a:solidFill>
                  <a:schemeClr val="accent1"/>
                </a:solidFill>
              </a:rPr>
              <a:t>SOL</a:t>
            </a:r>
          </a:p>
        </p:txBody>
      </p:sp>
      <p:sp>
        <p:nvSpPr>
          <p:cNvPr id="38" name="Line 15">
            <a:extLst>
              <a:ext uri="{FF2B5EF4-FFF2-40B4-BE49-F238E27FC236}">
                <a16:creationId xmlns:a16="http://schemas.microsoft.com/office/drawing/2014/main" id="{3DCFC375-478C-4851-A010-C27D963A0A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2500" y="2276475"/>
            <a:ext cx="503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16">
            <a:extLst>
              <a:ext uri="{FF2B5EF4-FFF2-40B4-BE49-F238E27FC236}">
                <a16:creationId xmlns:a16="http://schemas.microsoft.com/office/drawing/2014/main" id="{FEC41389-22E8-4032-8741-31FD5DFE5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500" y="3644900"/>
            <a:ext cx="720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17">
            <a:extLst>
              <a:ext uri="{FF2B5EF4-FFF2-40B4-BE49-F238E27FC236}">
                <a16:creationId xmlns:a16="http://schemas.microsoft.com/office/drawing/2014/main" id="{2D6F86D9-4A6A-4F42-9663-8084EFA24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3860800"/>
            <a:ext cx="720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18">
            <a:extLst>
              <a:ext uri="{FF2B5EF4-FFF2-40B4-BE49-F238E27FC236}">
                <a16:creationId xmlns:a16="http://schemas.microsoft.com/office/drawing/2014/main" id="{3B34FEF6-08E2-4F5B-9595-5085B4050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500" y="436562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684120A4-A10D-41FF-8AFB-06CB429D4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196975"/>
            <a:ext cx="25638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 err="1"/>
              <a:t>R</a:t>
            </a:r>
            <a:r>
              <a:rPr lang="de-DE" altLang="de-DE" baseline="-25000" dirty="0" err="1"/>
              <a:t>n</a:t>
            </a:r>
            <a:r>
              <a:rPr lang="de-DE" altLang="de-DE" baseline="-25000" dirty="0"/>
              <a:t> </a:t>
            </a:r>
            <a:r>
              <a:rPr lang="de-DE" altLang="de-DE" dirty="0"/>
              <a:t>Si (OR’)</a:t>
            </a:r>
            <a:r>
              <a:rPr lang="de-DE" altLang="de-DE" baseline="-25000" dirty="0"/>
              <a:t>4-n</a:t>
            </a:r>
            <a:endParaRPr lang="de-DE" altLang="de-DE" dirty="0"/>
          </a:p>
          <a:p>
            <a:r>
              <a:rPr lang="de-DE" altLang="de-DE" dirty="0"/>
              <a:t>Si-, Al-, </a:t>
            </a:r>
            <a:r>
              <a:rPr lang="de-DE" altLang="de-DE" dirty="0" err="1"/>
              <a:t>Zr-alkoxides</a:t>
            </a:r>
            <a:endParaRPr lang="de-DE" altLang="de-DE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4C54E88C-37E7-4C0F-9157-53F32934A6F0}"/>
              </a:ext>
            </a:extLst>
          </p:cNvPr>
          <p:cNvSpPr/>
          <p:nvPr/>
        </p:nvSpPr>
        <p:spPr>
          <a:xfrm>
            <a:off x="4067175" y="322819"/>
            <a:ext cx="3337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800" b="1" dirty="0">
                <a:latin typeface="Arial" panose="020B0604020202020204" pitchFamily="34" charset="0"/>
              </a:rPr>
              <a:t>Sol - Gel - Prozess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73935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FB45-295F-4D61-9E45-789A013A7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5302"/>
            <a:ext cx="9144000" cy="1057311"/>
          </a:xfrm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ORMOCER</a:t>
            </a:r>
            <a:r>
              <a:rPr lang="de-DE" altLang="de-DE" baseline="30000" dirty="0">
                <a:latin typeface="Arial" panose="020B0604020202020204" pitchFamily="34" charset="0"/>
              </a:rPr>
              <a:t>®</a:t>
            </a:r>
            <a:r>
              <a:rPr lang="de-DE" altLang="de-DE" dirty="0">
                <a:latin typeface="Arial" panose="020B0604020202020204" pitchFamily="34" charset="0"/>
              </a:rPr>
              <a:t> - Lacke 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F0FEE9-134C-4387-9801-8173C98F4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4102"/>
            <a:ext cx="9144000" cy="4178596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ct val="4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Typische, allgemeine Lackeigenschaften</a:t>
            </a:r>
          </a:p>
          <a:p>
            <a:pPr marL="342900" indent="-342900" algn="l">
              <a:lnSpc>
                <a:spcPct val="1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 Dünnflüssiger Klarlack (einfärben / mattieren möglich)</a:t>
            </a:r>
          </a:p>
          <a:p>
            <a:pPr marL="342900" indent="-34290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Lösemittelhaltig, normal bis leicht </a:t>
            </a:r>
            <a:r>
              <a:rPr lang="de-DE" altLang="de-DE" dirty="0" err="1">
                <a:latin typeface="Arial" panose="020B0604020202020204" pitchFamily="34" charset="0"/>
              </a:rPr>
              <a:t>entflammbaR</a:t>
            </a:r>
            <a:endParaRPr lang="de-DE" altLang="de-DE" dirty="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Reaktives </a:t>
            </a:r>
            <a:r>
              <a:rPr lang="de-DE" altLang="de-DE" dirty="0" err="1">
                <a:latin typeface="Arial" panose="020B0604020202020204" pitchFamily="34" charset="0"/>
              </a:rPr>
              <a:t>Einkomponentensystem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</a:p>
          <a:p>
            <a:pPr marL="342900" indent="-34290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ABRASIL GA und VM Lagertemperatur  &lt; -18° C,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Gebrauchsdauer bei RT &lt; 5 Tage</a:t>
            </a:r>
          </a:p>
          <a:p>
            <a:pPr marL="342900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ABRASIL  AS® VA und AS® FAP Lagerung bei RT / 6 Monate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84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B0CBF-BA29-4325-A05C-A8FDC5216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96" y="669849"/>
            <a:ext cx="9144000" cy="603693"/>
          </a:xfrm>
        </p:spPr>
        <p:txBody>
          <a:bodyPr>
            <a:noAutofit/>
          </a:bodyPr>
          <a:lstStyle/>
          <a:p>
            <a:r>
              <a:rPr lang="de-DE" altLang="de-DE" sz="4000" b="1" dirty="0">
                <a:latin typeface="Arial" panose="020B0604020202020204" pitchFamily="34" charset="0"/>
              </a:rPr>
              <a:t>ORMOCER</a:t>
            </a:r>
            <a:r>
              <a:rPr lang="de-DE" altLang="de-DE" sz="4000" b="1" baseline="30000" dirty="0">
                <a:latin typeface="Arial" panose="020B0604020202020204" pitchFamily="34" charset="0"/>
              </a:rPr>
              <a:t>®</a:t>
            </a:r>
            <a:r>
              <a:rPr lang="de-DE" altLang="de-DE" sz="4000" b="1" dirty="0">
                <a:latin typeface="Arial" panose="020B0604020202020204" pitchFamily="34" charset="0"/>
              </a:rPr>
              <a:t> - Beschichtungen </a:t>
            </a:r>
            <a:endParaRPr lang="de-DE" sz="40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557F51-F9A7-4CC7-8D4E-506D337F5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93" y="1839433"/>
            <a:ext cx="9144000" cy="4486939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ct val="40000"/>
              </a:spcBef>
            </a:pPr>
            <a:endParaRPr lang="de-DE" altLang="de-DE" dirty="0">
              <a:latin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40000"/>
              </a:spcBef>
            </a:pPr>
            <a:r>
              <a:rPr lang="de-DE" altLang="de-DE" b="1" dirty="0">
                <a:latin typeface="Arial" panose="020B0604020202020204" pitchFamily="34" charset="0"/>
              </a:rPr>
              <a:t>Typische, allgemeine Schichteigenschaften </a:t>
            </a:r>
          </a:p>
          <a:p>
            <a:pPr marL="342900" indent="-342900" algn="l">
              <a:lnSpc>
                <a:spcPct val="1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de-DE" b="1" dirty="0">
                <a:latin typeface="Arial" panose="020B0604020202020204" pitchFamily="34" charset="0"/>
              </a:rPr>
              <a:t>hohe, fast glasähnliche Kratzfestigkeit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de-DE" b="1" dirty="0">
                <a:latin typeface="Arial" panose="020B0604020202020204" pitchFamily="34" charset="0"/>
              </a:rPr>
              <a:t>transparent und hochglänzend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de-DE" b="1" dirty="0">
                <a:latin typeface="Arial" panose="020B0604020202020204" pitchFamily="34" charset="0"/>
              </a:rPr>
              <a:t>duroplastische Vernetzung </a:t>
            </a:r>
          </a:p>
          <a:p>
            <a:pPr marL="342900" indent="-34290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de-DE" b="1" dirty="0">
                <a:latin typeface="Arial" panose="020B0604020202020204" pitchFamily="34" charset="0"/>
              </a:rPr>
              <a:t>sehr hohe Beständigkeit gegen </a:t>
            </a:r>
            <a:br>
              <a:rPr lang="de-DE" altLang="de-DE" b="1" dirty="0">
                <a:latin typeface="Arial" panose="020B0604020202020204" pitchFamily="34" charset="0"/>
              </a:rPr>
            </a:br>
            <a:r>
              <a:rPr lang="de-DE" altLang="de-DE" b="1" dirty="0">
                <a:latin typeface="Arial" panose="020B0604020202020204" pitchFamily="34" charset="0"/>
              </a:rPr>
              <a:t>Feuchte, Öle und Lösemittel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de-DE" b="1" dirty="0">
                <a:latin typeface="Arial" panose="020B0604020202020204" pitchFamily="34" charset="0"/>
              </a:rPr>
              <a:t>glatte, dichte Oberfläche -&gt; easy </a:t>
            </a:r>
            <a:r>
              <a:rPr lang="de-DE" altLang="de-DE" b="1" dirty="0" err="1">
                <a:latin typeface="Arial" panose="020B0604020202020204" pitchFamily="34" charset="0"/>
              </a:rPr>
              <a:t>to</a:t>
            </a:r>
            <a:r>
              <a:rPr lang="de-DE" altLang="de-DE" b="1" dirty="0">
                <a:latin typeface="Arial" panose="020B0604020202020204" pitchFamily="34" charset="0"/>
              </a:rPr>
              <a:t> clean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56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3C53A727-3D52-42B3-94CA-734BC2825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855816"/>
              </p:ext>
            </p:extLst>
          </p:nvPr>
        </p:nvGraphicFramePr>
        <p:xfrm>
          <a:off x="1183943" y="1668427"/>
          <a:ext cx="56896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iagramm" r:id="rId3" imgW="6353325" imgH="6448514" progId="MSGraph.Chart.8">
                  <p:embed followColorScheme="textAndBackground"/>
                </p:oleObj>
              </mc:Choice>
              <mc:Fallback>
                <p:oleObj name="Diagramm" r:id="rId3" imgW="6353325" imgH="6448514" progId="MSGraph.Chart.8">
                  <p:embed followColorScheme="textAndBackground"/>
                  <p:pic>
                    <p:nvPicPr>
                      <p:cNvPr id="23558" name="Object 6">
                        <a:extLst>
                          <a:ext uri="{FF2B5EF4-FFF2-40B4-BE49-F238E27FC236}">
                            <a16:creationId xmlns:a16="http://schemas.microsoft.com/office/drawing/2014/main" id="{54E102A7-F96B-47B5-AC0D-F6D326F4420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943" y="1668427"/>
                        <a:ext cx="56896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34B3F05B-32DB-4C70-9888-9C8E76991F35}"/>
              </a:ext>
            </a:extLst>
          </p:cNvPr>
          <p:cNvSpPr txBox="1"/>
          <p:nvPr/>
        </p:nvSpPr>
        <p:spPr>
          <a:xfrm>
            <a:off x="829341" y="340242"/>
            <a:ext cx="1046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Kratzfestigkeit von ORMOCER</a:t>
            </a:r>
            <a:r>
              <a:rPr lang="de-DE" altLang="de-DE" sz="3200" b="1" baseline="30000">
                <a:latin typeface="Arial" panose="020B0604020202020204" pitchFamily="34" charset="0"/>
              </a:rPr>
              <a:t>®</a:t>
            </a:r>
            <a:r>
              <a:rPr lang="de-DE" altLang="de-DE" sz="3200" b="1">
                <a:latin typeface="Arial" panose="020B0604020202020204" pitchFamily="34" charset="0"/>
              </a:rPr>
              <a:t> - Schichten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46675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D132F50-5CBE-4815-A644-C4D29740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521" y="841075"/>
            <a:ext cx="6103087" cy="517584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CB57A00-D6A3-4CC7-AE1A-0DF14D7EBBAD}"/>
              </a:ext>
            </a:extLst>
          </p:cNvPr>
          <p:cNvSpPr txBox="1"/>
          <p:nvPr/>
        </p:nvSpPr>
        <p:spPr>
          <a:xfrm>
            <a:off x="5640572" y="296116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34A54-AD52-4D44-9988-7A286C4DF7E7}"/>
              </a:ext>
            </a:extLst>
          </p:cNvPr>
          <p:cNvSpPr txBox="1"/>
          <p:nvPr/>
        </p:nvSpPr>
        <p:spPr>
          <a:xfrm>
            <a:off x="432392" y="1127051"/>
            <a:ext cx="4618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Abriebmessung mit einem </a:t>
            </a:r>
            <a:r>
              <a:rPr lang="de-DE" dirty="0" err="1"/>
              <a:t>Taber</a:t>
            </a:r>
            <a:r>
              <a:rPr lang="de-DE" dirty="0"/>
              <a:t> </a:t>
            </a:r>
            <a:r>
              <a:rPr lang="de-DE" dirty="0" err="1"/>
              <a:t>Abraser</a:t>
            </a:r>
            <a:r>
              <a:rPr lang="de-DE" dirty="0"/>
              <a:t> 5135. Die Probe (eine beschichtete Platte 10 x 10 cm) wird auf den Drehteller aufgespannt.</a:t>
            </a:r>
          </a:p>
          <a:p>
            <a:r>
              <a:rPr lang="de-DE" dirty="0"/>
              <a:t>Die aktivierten Reibräder fahren mit 100 Zyklen über die drehende Platte und hinterlassen eine runde </a:t>
            </a:r>
            <a:r>
              <a:rPr lang="de-DE" dirty="0" err="1"/>
              <a:t>Reibspur</a:t>
            </a:r>
            <a:r>
              <a:rPr lang="de-DE" dirty="0"/>
              <a:t>.</a:t>
            </a:r>
          </a:p>
          <a:p>
            <a:r>
              <a:rPr lang="de-DE" dirty="0"/>
              <a:t>Diese wird mit einem Streulichtgerät vor und nach dem Abrieb vermessen.</a:t>
            </a:r>
          </a:p>
          <a:p>
            <a:endParaRPr lang="de-DE" dirty="0"/>
          </a:p>
          <a:p>
            <a:r>
              <a:rPr lang="de-DE" dirty="0"/>
              <a:t>Je größer das Streulicht umso schlechter ist der Abrieb.</a:t>
            </a:r>
          </a:p>
        </p:txBody>
      </p:sp>
    </p:spTree>
    <p:extLst>
      <p:ext uri="{BB962C8B-B14F-4D97-AF65-F5344CB8AC3E}">
        <p14:creationId xmlns:p14="http://schemas.microsoft.com/office/powerpoint/2010/main" val="168329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02A3BA9-6FBA-43E0-B096-24B6AC10E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95" y="202629"/>
            <a:ext cx="8825658" cy="1154686"/>
          </a:xfrm>
        </p:spPr>
        <p:txBody>
          <a:bodyPr/>
          <a:lstStyle/>
          <a:p>
            <a:pPr indent="473075"/>
            <a:r>
              <a:rPr lang="de-DE" altLang="de-DE" dirty="0">
                <a:latin typeface="Arial" panose="020B0604020202020204" pitchFamily="34" charset="0"/>
              </a:rPr>
              <a:t>    	Flutbeschichtung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BFAB3E6-39BD-4580-968E-F665FDD51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6" y="34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F6C1B731-8958-4E4A-8581-E6583771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5" y="533401"/>
            <a:ext cx="18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de-DE" altLang="de-DE" sz="2400">
                <a:latin typeface="Times New Roman" panose="02020603050405020304" pitchFamily="18" charset="0"/>
              </a:rPr>
            </a:b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15C78899-AD22-420C-8A22-193BD1540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5" y="5621338"/>
            <a:ext cx="1841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de-DE" altLang="de-DE" sz="1600">
                <a:cs typeface="Times New Roman" panose="02020603050405020304" pitchFamily="18" charset="0"/>
              </a:rPr>
            </a:br>
            <a:endParaRPr lang="de-DE" altLang="de-DE" sz="2400">
              <a:latin typeface="Times New Roman" panose="02020603050405020304" pitchFamily="18" charset="0"/>
            </a:endParaRPr>
          </a:p>
        </p:txBody>
      </p:sp>
      <p:pic>
        <p:nvPicPr>
          <p:cNvPr id="34822" name="Picture 6" descr="Flutbeschichtung">
            <a:extLst>
              <a:ext uri="{FF2B5EF4-FFF2-40B4-BE49-F238E27FC236}">
                <a16:creationId xmlns:a16="http://schemas.microsoft.com/office/drawing/2014/main" id="{C851B013-2C86-436C-8F73-5BCD936F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6" b="3557"/>
          <a:stretch>
            <a:fillRect/>
          </a:stretch>
        </p:blipFill>
        <p:spPr bwMode="auto">
          <a:xfrm>
            <a:off x="617537" y="1965324"/>
            <a:ext cx="5478463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MC06 Flut03 06-01-19">
            <a:extLst>
              <a:ext uri="{FF2B5EF4-FFF2-40B4-BE49-F238E27FC236}">
                <a16:creationId xmlns:a16="http://schemas.microsoft.com/office/drawing/2014/main" id="{0ED1F9BA-C1F1-43F8-8B4F-B6FB536C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5" b="23068"/>
          <a:stretch>
            <a:fillRect/>
          </a:stretch>
        </p:blipFill>
        <p:spPr bwMode="auto">
          <a:xfrm>
            <a:off x="6462343" y="2408533"/>
            <a:ext cx="3968196" cy="32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252</Words>
  <Application>Microsoft Office PowerPoint</Application>
  <PresentationFormat>Breitbild</PresentationFormat>
  <Paragraphs>51</Paragraphs>
  <Slides>11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Times New Roman</vt:lpstr>
      <vt:lpstr>Wingdings 3</vt:lpstr>
      <vt:lpstr>Ion</vt:lpstr>
      <vt:lpstr>Präsentation</vt:lpstr>
      <vt:lpstr>Diagramm</vt:lpstr>
      <vt:lpstr>Kratzfestlacke und ihre Eigenschaften</vt:lpstr>
      <vt:lpstr>PowerPoint-Präsentation</vt:lpstr>
      <vt:lpstr>PowerPoint-Präsentation</vt:lpstr>
      <vt:lpstr>PowerPoint-Präsentation</vt:lpstr>
      <vt:lpstr>ORMOCER® - Lacke </vt:lpstr>
      <vt:lpstr>ORMOCER® - Beschichtungen </vt:lpstr>
      <vt:lpstr>PowerPoint-Präsentation</vt:lpstr>
      <vt:lpstr>PowerPoint-Präsentation</vt:lpstr>
      <vt:lpstr>     Flutbeschichtung</vt:lpstr>
      <vt:lpstr>     Tauchbeschichtung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Kratzfestlacke und ihre Eigenschaften</dc:title>
  <dc:creator>USER</dc:creator>
  <cp:lastModifiedBy>Lenn Karl</cp:lastModifiedBy>
  <cp:revision>15</cp:revision>
  <dcterms:created xsi:type="dcterms:W3CDTF">2021-12-08T15:12:37Z</dcterms:created>
  <dcterms:modified xsi:type="dcterms:W3CDTF">2023-01-14T19:15:06Z</dcterms:modified>
</cp:coreProperties>
</file>