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15" r:id="rId2"/>
    <p:sldId id="262" r:id="rId3"/>
    <p:sldId id="264" r:id="rId4"/>
    <p:sldId id="283" r:id="rId5"/>
    <p:sldId id="268" r:id="rId6"/>
    <p:sldId id="317" r:id="rId7"/>
    <p:sldId id="318" r:id="rId8"/>
    <p:sldId id="319" r:id="rId9"/>
    <p:sldId id="320" r:id="rId10"/>
    <p:sldId id="321" r:id="rId11"/>
    <p:sldId id="322" r:id="rId12"/>
    <p:sldId id="323" r:id="rId13"/>
    <p:sldId id="324" r:id="rId14"/>
    <p:sldId id="325" r:id="rId15"/>
    <p:sldId id="326" r:id="rId16"/>
    <p:sldId id="306" r:id="rId17"/>
    <p:sldId id="314" r:id="rId18"/>
    <p:sldId id="327" r:id="rId19"/>
    <p:sldId id="328" r:id="rId20"/>
    <p:sldId id="329" r:id="rId21"/>
  </p:sldIdLst>
  <p:sldSz cx="10080625" cy="7559675"/>
  <p:notesSz cx="6858000" cy="9144000"/>
  <p:defaultTextStyle>
    <a:defPPr>
      <a:defRPr lang="pl-PL"/>
    </a:defPPr>
    <a:lvl1pPr marL="0" algn="l" defTabSz="846713" rtl="0" eaLnBrk="1" latinLnBrk="0" hangingPunct="1">
      <a:defRPr sz="1667" kern="1200">
        <a:solidFill>
          <a:schemeClr val="tx1"/>
        </a:solidFill>
        <a:latin typeface="+mn-lt"/>
        <a:ea typeface="+mn-ea"/>
        <a:cs typeface="+mn-cs"/>
      </a:defRPr>
    </a:lvl1pPr>
    <a:lvl2pPr marL="423356" algn="l" defTabSz="846713" rtl="0" eaLnBrk="1" latinLnBrk="0" hangingPunct="1">
      <a:defRPr sz="1667" kern="1200">
        <a:solidFill>
          <a:schemeClr val="tx1"/>
        </a:solidFill>
        <a:latin typeface="+mn-lt"/>
        <a:ea typeface="+mn-ea"/>
        <a:cs typeface="+mn-cs"/>
      </a:defRPr>
    </a:lvl2pPr>
    <a:lvl3pPr marL="846713" algn="l" defTabSz="846713" rtl="0" eaLnBrk="1" latinLnBrk="0" hangingPunct="1">
      <a:defRPr sz="1667" kern="1200">
        <a:solidFill>
          <a:schemeClr val="tx1"/>
        </a:solidFill>
        <a:latin typeface="+mn-lt"/>
        <a:ea typeface="+mn-ea"/>
        <a:cs typeface="+mn-cs"/>
      </a:defRPr>
    </a:lvl3pPr>
    <a:lvl4pPr marL="1270069" algn="l" defTabSz="846713" rtl="0" eaLnBrk="1" latinLnBrk="0" hangingPunct="1">
      <a:defRPr sz="1667" kern="1200">
        <a:solidFill>
          <a:schemeClr val="tx1"/>
        </a:solidFill>
        <a:latin typeface="+mn-lt"/>
        <a:ea typeface="+mn-ea"/>
        <a:cs typeface="+mn-cs"/>
      </a:defRPr>
    </a:lvl4pPr>
    <a:lvl5pPr marL="1693426" algn="l" defTabSz="846713" rtl="0" eaLnBrk="1" latinLnBrk="0" hangingPunct="1">
      <a:defRPr sz="1667" kern="1200">
        <a:solidFill>
          <a:schemeClr val="tx1"/>
        </a:solidFill>
        <a:latin typeface="+mn-lt"/>
        <a:ea typeface="+mn-ea"/>
        <a:cs typeface="+mn-cs"/>
      </a:defRPr>
    </a:lvl5pPr>
    <a:lvl6pPr marL="2116782" algn="l" defTabSz="846713" rtl="0" eaLnBrk="1" latinLnBrk="0" hangingPunct="1">
      <a:defRPr sz="1667" kern="1200">
        <a:solidFill>
          <a:schemeClr val="tx1"/>
        </a:solidFill>
        <a:latin typeface="+mn-lt"/>
        <a:ea typeface="+mn-ea"/>
        <a:cs typeface="+mn-cs"/>
      </a:defRPr>
    </a:lvl6pPr>
    <a:lvl7pPr marL="2540138" algn="l" defTabSz="846713" rtl="0" eaLnBrk="1" latinLnBrk="0" hangingPunct="1">
      <a:defRPr sz="1667" kern="1200">
        <a:solidFill>
          <a:schemeClr val="tx1"/>
        </a:solidFill>
        <a:latin typeface="+mn-lt"/>
        <a:ea typeface="+mn-ea"/>
        <a:cs typeface="+mn-cs"/>
      </a:defRPr>
    </a:lvl7pPr>
    <a:lvl8pPr marL="2963495" algn="l" defTabSz="846713" rtl="0" eaLnBrk="1" latinLnBrk="0" hangingPunct="1">
      <a:defRPr sz="1667" kern="1200">
        <a:solidFill>
          <a:schemeClr val="tx1"/>
        </a:solidFill>
        <a:latin typeface="+mn-lt"/>
        <a:ea typeface="+mn-ea"/>
        <a:cs typeface="+mn-cs"/>
      </a:defRPr>
    </a:lvl8pPr>
    <a:lvl9pPr marL="3386851" algn="l" defTabSz="846713" rtl="0" eaLnBrk="1" latinLnBrk="0" hangingPunct="1">
      <a:defRPr sz="166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1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p:cViewPr varScale="1">
        <p:scale>
          <a:sx n="78" d="100"/>
          <a:sy n="78" d="100"/>
        </p:scale>
        <p:origin x="1258" y="77"/>
      </p:cViewPr>
      <p:guideLst>
        <p:guide orient="horz" pos="2381"/>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serwer7\RedirectedFolders\a.witecki\Documents\PREZENTACJA\Wykres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5A8-47CA-8B72-08DB518FEE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5A8-47CA-8B72-08DB518FEE9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5A8-47CA-8B72-08DB518FEE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5A8-47CA-8B72-08DB518FEE9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5A8-47CA-8B72-08DB518FEE9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5A8-47CA-8B72-08DB518FEE9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5A8-47CA-8B72-08DB518FEE9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5A8-47CA-8B72-08DB518FEE99}"/>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Arkusz5!$C$45:$C$52</c:f>
              <c:strCache>
                <c:ptCount val="8"/>
                <c:pt idx="0">
                  <c:v>Czech Rep.</c:v>
                </c:pt>
                <c:pt idx="1">
                  <c:v>Poland</c:v>
                </c:pt>
                <c:pt idx="2">
                  <c:v>Germany</c:v>
                </c:pt>
                <c:pt idx="3">
                  <c:v>Hungary</c:v>
                </c:pt>
                <c:pt idx="4">
                  <c:v>Spain</c:v>
                </c:pt>
                <c:pt idx="5">
                  <c:v>Italy</c:v>
                </c:pt>
                <c:pt idx="6">
                  <c:v>Norway</c:v>
                </c:pt>
                <c:pt idx="7">
                  <c:v>Other</c:v>
                </c:pt>
              </c:strCache>
            </c:strRef>
          </c:cat>
          <c:val>
            <c:numRef>
              <c:f>Arkusz5!$D$45:$D$52</c:f>
              <c:numCache>
                <c:formatCode>#,##0</c:formatCode>
                <c:ptCount val="8"/>
                <c:pt idx="0">
                  <c:v>14544</c:v>
                </c:pt>
                <c:pt idx="1">
                  <c:v>12897</c:v>
                </c:pt>
                <c:pt idx="2">
                  <c:v>7190</c:v>
                </c:pt>
                <c:pt idx="3">
                  <c:v>4183</c:v>
                </c:pt>
                <c:pt idx="4">
                  <c:v>3654</c:v>
                </c:pt>
                <c:pt idx="5">
                  <c:v>1643</c:v>
                </c:pt>
                <c:pt idx="6">
                  <c:v>746</c:v>
                </c:pt>
                <c:pt idx="7">
                  <c:v>180</c:v>
                </c:pt>
              </c:numCache>
            </c:numRef>
          </c:val>
          <c:extLst>
            <c:ext xmlns:c16="http://schemas.microsoft.com/office/drawing/2014/chart" uri="{C3380CC4-5D6E-409C-BE32-E72D297353CC}">
              <c16:uniqueId val="{00000010-35A8-47CA-8B72-08DB518FEE9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55B3CB-C882-4154-86C4-68254EF268C9}" type="doc">
      <dgm:prSet loTypeId="urn:microsoft.com/office/officeart/2005/8/layout/lProcess3" loCatId="process" qsTypeId="urn:microsoft.com/office/officeart/2005/8/quickstyle/simple1" qsCatId="simple" csTypeId="urn:microsoft.com/office/officeart/2005/8/colors/accent2_1" csCatId="accent2" phldr="1"/>
      <dgm:spPr/>
      <dgm:t>
        <a:bodyPr/>
        <a:lstStyle/>
        <a:p>
          <a:endParaRPr lang="pl-PL"/>
        </a:p>
      </dgm:t>
    </dgm:pt>
    <dgm:pt modelId="{B69D5346-3CB2-4ECC-AB2D-1599F1E2C5BE}">
      <dgm:prSet custT="1"/>
      <dgm:spPr>
        <a:noFill/>
        <a:ln>
          <a:noFill/>
        </a:ln>
      </dgm:spPr>
      <dgm:t>
        <a:bodyPr/>
        <a:lstStyle/>
        <a:p>
          <a:pPr algn="l" rtl="0"/>
          <a:r>
            <a:rPr lang="pl-PL" sz="1800" dirty="0" err="1">
              <a:solidFill>
                <a:schemeClr val="tx1"/>
              </a:solidFill>
            </a:rPr>
            <a:t>Specialized</a:t>
          </a:r>
          <a:r>
            <a:rPr lang="pl-PL" sz="1800" dirty="0">
              <a:solidFill>
                <a:schemeClr val="tx1"/>
              </a:solidFill>
            </a:rPr>
            <a:t> in big-</a:t>
          </a:r>
          <a:r>
            <a:rPr lang="pl-PL" sz="1800" dirty="0" err="1">
              <a:solidFill>
                <a:schemeClr val="tx1"/>
              </a:solidFill>
            </a:rPr>
            <a:t>size</a:t>
          </a:r>
          <a:r>
            <a:rPr lang="pl-PL" sz="1800" dirty="0">
              <a:solidFill>
                <a:schemeClr val="tx1"/>
              </a:solidFill>
            </a:rPr>
            <a:t> </a:t>
          </a:r>
          <a:r>
            <a:rPr lang="pl-PL" sz="1800" dirty="0" err="1">
              <a:solidFill>
                <a:schemeClr val="tx1"/>
              </a:solidFill>
            </a:rPr>
            <a:t>patterns</a:t>
          </a:r>
          <a:endParaRPr lang="pl-PL" sz="1800" dirty="0">
            <a:solidFill>
              <a:schemeClr val="tx1"/>
            </a:solidFill>
          </a:endParaRPr>
        </a:p>
        <a:p>
          <a:pPr algn="l" rtl="0"/>
          <a:endParaRPr lang="pl-PL" sz="1800" dirty="0">
            <a:solidFill>
              <a:schemeClr val="tx1"/>
            </a:solidFill>
          </a:endParaRPr>
        </a:p>
        <a:p>
          <a:pPr algn="l" rtl="0"/>
          <a:r>
            <a:rPr lang="pl-PL" sz="1800" dirty="0" err="1">
              <a:solidFill>
                <a:schemeClr val="tx1"/>
              </a:solidFill>
            </a:rPr>
            <a:t>Patterns</a:t>
          </a:r>
          <a:r>
            <a:rPr lang="pl-PL" sz="1800" dirty="0">
              <a:solidFill>
                <a:schemeClr val="tx1"/>
              </a:solidFill>
            </a:rPr>
            <a:t> </a:t>
          </a:r>
          <a:r>
            <a:rPr lang="pl-PL" sz="1800" dirty="0" err="1">
              <a:solidFill>
                <a:schemeClr val="tx1"/>
              </a:solidFill>
            </a:rPr>
            <a:t>made</a:t>
          </a:r>
          <a:r>
            <a:rPr lang="pl-PL" sz="1800" dirty="0">
              <a:solidFill>
                <a:schemeClr val="tx1"/>
              </a:solidFill>
            </a:rPr>
            <a:t> from </a:t>
          </a:r>
          <a:r>
            <a:rPr lang="pl-PL" sz="1800" dirty="0" err="1">
              <a:solidFill>
                <a:schemeClr val="tx1"/>
              </a:solidFill>
            </a:rPr>
            <a:t>wood</a:t>
          </a:r>
          <a:r>
            <a:rPr lang="pl-PL" sz="1800" dirty="0">
              <a:solidFill>
                <a:schemeClr val="tx1"/>
              </a:solidFill>
            </a:rPr>
            <a:t> </a:t>
          </a:r>
          <a:r>
            <a:rPr lang="pl-PL" sz="1800" dirty="0" err="1">
              <a:solidFill>
                <a:schemeClr val="tx1"/>
              </a:solidFill>
            </a:rPr>
            <a:t>according</a:t>
          </a:r>
          <a:r>
            <a:rPr lang="pl-PL" sz="1800" dirty="0">
              <a:solidFill>
                <a:schemeClr val="tx1"/>
              </a:solidFill>
            </a:rPr>
            <a:t> to H1 </a:t>
          </a:r>
          <a:r>
            <a:rPr lang="pl-PL" sz="1800" dirty="0" err="1">
              <a:solidFill>
                <a:schemeClr val="tx1"/>
              </a:solidFill>
            </a:rPr>
            <a:t>or</a:t>
          </a:r>
          <a:r>
            <a:rPr lang="pl-PL" sz="1800" dirty="0">
              <a:solidFill>
                <a:schemeClr val="tx1"/>
              </a:solidFill>
            </a:rPr>
            <a:t> H2 </a:t>
          </a:r>
          <a:r>
            <a:rPr lang="pl-PL" sz="1800" dirty="0" err="1">
              <a:solidFill>
                <a:schemeClr val="tx1"/>
              </a:solidFill>
            </a:rPr>
            <a:t>class</a:t>
          </a:r>
          <a:r>
            <a:rPr lang="pl-PL" sz="1800" dirty="0">
              <a:solidFill>
                <a:schemeClr val="tx1"/>
              </a:solidFill>
            </a:rPr>
            <a:t> (</a:t>
          </a:r>
          <a:r>
            <a:rPr lang="pl-PL" altLang="pl-PL" sz="1800" dirty="0">
              <a:solidFill>
                <a:srgbClr val="000000"/>
              </a:solidFill>
              <a:latin typeface="Calibri" panose="020F0502020204030204" pitchFamily="34" charset="0"/>
            </a:rPr>
            <a:t>DIN-PN-EN 12890)</a:t>
          </a:r>
          <a:endParaRPr lang="pl-PL" sz="1800" dirty="0">
            <a:solidFill>
              <a:schemeClr val="tx1"/>
            </a:solidFill>
          </a:endParaRPr>
        </a:p>
        <a:p>
          <a:pPr algn="l" rtl="0"/>
          <a:endParaRPr lang="pl-PL" sz="1800" dirty="0">
            <a:solidFill>
              <a:schemeClr val="tx1"/>
            </a:solidFill>
          </a:endParaRPr>
        </a:p>
        <a:p>
          <a:pPr algn="l" rtl="0"/>
          <a:r>
            <a:rPr lang="pl-PL" sz="1800" dirty="0">
              <a:solidFill>
                <a:schemeClr val="tx1"/>
              </a:solidFill>
            </a:rPr>
            <a:t>Adaptation of </a:t>
          </a:r>
          <a:r>
            <a:rPr lang="pl-PL" sz="1800" dirty="0" err="1">
              <a:solidFill>
                <a:schemeClr val="tx1"/>
              </a:solidFill>
            </a:rPr>
            <a:t>customer</a:t>
          </a:r>
          <a:r>
            <a:rPr lang="pl-PL" sz="1800" dirty="0">
              <a:solidFill>
                <a:schemeClr val="tx1"/>
              </a:solidFill>
            </a:rPr>
            <a:t> </a:t>
          </a:r>
          <a:r>
            <a:rPr lang="pl-PL" sz="1800" dirty="0" err="1">
              <a:solidFill>
                <a:schemeClr val="tx1"/>
              </a:solidFill>
            </a:rPr>
            <a:t>patterns</a:t>
          </a:r>
          <a:endParaRPr lang="pl-PL" sz="1800" dirty="0">
            <a:solidFill>
              <a:schemeClr val="tx1"/>
            </a:solidFill>
          </a:endParaRPr>
        </a:p>
        <a:p>
          <a:pPr algn="l" rtl="0"/>
          <a:endParaRPr lang="pl-PL" sz="1800" dirty="0">
            <a:solidFill>
              <a:schemeClr val="tx1"/>
            </a:solidFill>
          </a:endParaRPr>
        </a:p>
        <a:p>
          <a:pPr algn="l" rtl="0"/>
          <a:r>
            <a:rPr lang="pl-PL" sz="1800" dirty="0" err="1">
              <a:solidFill>
                <a:schemeClr val="tx1"/>
              </a:solidFill>
            </a:rPr>
            <a:t>Pattern</a:t>
          </a:r>
          <a:r>
            <a:rPr lang="pl-PL" sz="1800" dirty="0">
              <a:solidFill>
                <a:schemeClr val="tx1"/>
              </a:solidFill>
            </a:rPr>
            <a:t> </a:t>
          </a:r>
          <a:r>
            <a:rPr lang="pl-PL" sz="1800" dirty="0" err="1">
              <a:solidFill>
                <a:schemeClr val="tx1"/>
              </a:solidFill>
            </a:rPr>
            <a:t>storage</a:t>
          </a:r>
          <a:r>
            <a:rPr lang="pl-PL" sz="1800" dirty="0">
              <a:solidFill>
                <a:schemeClr val="tx1"/>
              </a:solidFill>
            </a:rPr>
            <a:t> </a:t>
          </a:r>
          <a:r>
            <a:rPr lang="pl-PL" sz="1800" dirty="0" err="1">
              <a:solidFill>
                <a:schemeClr val="tx1"/>
              </a:solidFill>
            </a:rPr>
            <a:t>space</a:t>
          </a:r>
          <a:r>
            <a:rPr lang="pl-PL" sz="1800" dirty="0">
              <a:solidFill>
                <a:schemeClr val="tx1"/>
              </a:solidFill>
            </a:rPr>
            <a:t> – </a:t>
          </a:r>
          <a:r>
            <a:rPr lang="pl-PL" sz="1800" dirty="0" err="1">
              <a:solidFill>
                <a:schemeClr val="tx1"/>
              </a:solidFill>
            </a:rPr>
            <a:t>over</a:t>
          </a:r>
          <a:r>
            <a:rPr lang="pl-PL" sz="1800" dirty="0">
              <a:solidFill>
                <a:schemeClr val="tx1"/>
              </a:solidFill>
            </a:rPr>
            <a:t> 5000 m</a:t>
          </a:r>
          <a:r>
            <a:rPr lang="pl-PL" sz="1800" baseline="30000" dirty="0">
              <a:solidFill>
                <a:schemeClr val="tx1"/>
              </a:solidFill>
            </a:rPr>
            <a:t>2</a:t>
          </a:r>
        </a:p>
      </dgm:t>
    </dgm:pt>
    <dgm:pt modelId="{E6044AD6-507C-4DA6-A0ED-3ACBEDCC4425}" type="parTrans" cxnId="{61DB7259-BE03-4884-9DA4-952CD1CC7A90}">
      <dgm:prSet/>
      <dgm:spPr/>
      <dgm:t>
        <a:bodyPr/>
        <a:lstStyle/>
        <a:p>
          <a:endParaRPr lang="pl-PL"/>
        </a:p>
      </dgm:t>
    </dgm:pt>
    <dgm:pt modelId="{198278FB-AB18-4286-B766-BB00A935C89A}" type="sibTrans" cxnId="{61DB7259-BE03-4884-9DA4-952CD1CC7A90}">
      <dgm:prSet/>
      <dgm:spPr/>
      <dgm:t>
        <a:bodyPr/>
        <a:lstStyle/>
        <a:p>
          <a:endParaRPr lang="pl-PL"/>
        </a:p>
      </dgm:t>
    </dgm:pt>
    <dgm:pt modelId="{9E50BDDE-7F7E-4A09-8227-1E5444FF387F}" type="pres">
      <dgm:prSet presAssocID="{F555B3CB-C882-4154-86C4-68254EF268C9}" presName="Name0" presStyleCnt="0">
        <dgm:presLayoutVars>
          <dgm:chPref val="3"/>
          <dgm:dir/>
          <dgm:animLvl val="lvl"/>
          <dgm:resizeHandles/>
        </dgm:presLayoutVars>
      </dgm:prSet>
      <dgm:spPr/>
    </dgm:pt>
    <dgm:pt modelId="{B3E9CEDF-9B45-4331-B877-2B8641251633}" type="pres">
      <dgm:prSet presAssocID="{B69D5346-3CB2-4ECC-AB2D-1599F1E2C5BE}" presName="horFlow" presStyleCnt="0"/>
      <dgm:spPr/>
    </dgm:pt>
    <dgm:pt modelId="{562BA274-D74A-494E-8663-8028C0CC1FEA}" type="pres">
      <dgm:prSet presAssocID="{B69D5346-3CB2-4ECC-AB2D-1599F1E2C5BE}" presName="bigChev" presStyleLbl="node1" presStyleIdx="0" presStyleCnt="1" custScaleX="97199" custScaleY="271057" custLinFactNeighborX="-1379" custLinFactNeighborY="41796"/>
      <dgm:spPr>
        <a:prstGeom prst="rect">
          <a:avLst/>
        </a:prstGeom>
      </dgm:spPr>
    </dgm:pt>
  </dgm:ptLst>
  <dgm:cxnLst>
    <dgm:cxn modelId="{29F1E56B-FEA1-43CA-A081-A5EE92AAEFD1}" type="presOf" srcId="{F555B3CB-C882-4154-86C4-68254EF268C9}" destId="{9E50BDDE-7F7E-4A09-8227-1E5444FF387F}" srcOrd="0" destOrd="0" presId="urn:microsoft.com/office/officeart/2005/8/layout/lProcess3"/>
    <dgm:cxn modelId="{61DB7259-BE03-4884-9DA4-952CD1CC7A90}" srcId="{F555B3CB-C882-4154-86C4-68254EF268C9}" destId="{B69D5346-3CB2-4ECC-AB2D-1599F1E2C5BE}" srcOrd="0" destOrd="0" parTransId="{E6044AD6-507C-4DA6-A0ED-3ACBEDCC4425}" sibTransId="{198278FB-AB18-4286-B766-BB00A935C89A}"/>
    <dgm:cxn modelId="{171D89DD-F93D-413D-A568-2BE391B90B7E}" type="presOf" srcId="{B69D5346-3CB2-4ECC-AB2D-1599F1E2C5BE}" destId="{562BA274-D74A-494E-8663-8028C0CC1FEA}" srcOrd="0" destOrd="0" presId="urn:microsoft.com/office/officeart/2005/8/layout/lProcess3"/>
    <dgm:cxn modelId="{D8ECF0EA-9309-4356-AB04-269EBC6DD92D}" type="presParOf" srcId="{9E50BDDE-7F7E-4A09-8227-1E5444FF387F}" destId="{B3E9CEDF-9B45-4331-B877-2B8641251633}" srcOrd="0" destOrd="0" presId="urn:microsoft.com/office/officeart/2005/8/layout/lProcess3"/>
    <dgm:cxn modelId="{40F33FF1-D282-41B8-9A1F-671EEBF3EC7E}" type="presParOf" srcId="{B3E9CEDF-9B45-4331-B877-2B8641251633}" destId="{562BA274-D74A-494E-8663-8028C0CC1FEA}"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BA274-D74A-494E-8663-8028C0CC1FEA}">
      <dsp:nvSpPr>
        <dsp:cNvPr id="0" name=""/>
        <dsp:cNvSpPr/>
      </dsp:nvSpPr>
      <dsp:spPr>
        <a:xfrm>
          <a:off x="4614" y="4100"/>
          <a:ext cx="3758453" cy="419245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l" defTabSz="800100" rtl="0">
            <a:lnSpc>
              <a:spcPct val="90000"/>
            </a:lnSpc>
            <a:spcBef>
              <a:spcPct val="0"/>
            </a:spcBef>
            <a:spcAft>
              <a:spcPct val="35000"/>
            </a:spcAft>
            <a:buNone/>
          </a:pPr>
          <a:r>
            <a:rPr lang="pl-PL" sz="1800" kern="1200" dirty="0" err="1">
              <a:solidFill>
                <a:schemeClr val="tx1"/>
              </a:solidFill>
            </a:rPr>
            <a:t>Specialized</a:t>
          </a:r>
          <a:r>
            <a:rPr lang="pl-PL" sz="1800" kern="1200" dirty="0">
              <a:solidFill>
                <a:schemeClr val="tx1"/>
              </a:solidFill>
            </a:rPr>
            <a:t> in big-</a:t>
          </a:r>
          <a:r>
            <a:rPr lang="pl-PL" sz="1800" kern="1200" dirty="0" err="1">
              <a:solidFill>
                <a:schemeClr val="tx1"/>
              </a:solidFill>
            </a:rPr>
            <a:t>size</a:t>
          </a:r>
          <a:r>
            <a:rPr lang="pl-PL" sz="1800" kern="1200" dirty="0">
              <a:solidFill>
                <a:schemeClr val="tx1"/>
              </a:solidFill>
            </a:rPr>
            <a:t> </a:t>
          </a:r>
          <a:r>
            <a:rPr lang="pl-PL" sz="1800" kern="1200" dirty="0" err="1">
              <a:solidFill>
                <a:schemeClr val="tx1"/>
              </a:solidFill>
            </a:rPr>
            <a:t>patterns</a:t>
          </a:r>
          <a:endParaRPr lang="pl-PL" sz="1800" kern="1200" dirty="0">
            <a:solidFill>
              <a:schemeClr val="tx1"/>
            </a:solidFill>
          </a:endParaRPr>
        </a:p>
        <a:p>
          <a:pPr marL="0" lvl="0" indent="0" algn="l" defTabSz="800100" rtl="0">
            <a:lnSpc>
              <a:spcPct val="90000"/>
            </a:lnSpc>
            <a:spcBef>
              <a:spcPct val="0"/>
            </a:spcBef>
            <a:spcAft>
              <a:spcPct val="35000"/>
            </a:spcAft>
            <a:buNone/>
          </a:pPr>
          <a:endParaRPr lang="pl-PL" sz="1800" kern="1200" dirty="0">
            <a:solidFill>
              <a:schemeClr val="tx1"/>
            </a:solidFill>
          </a:endParaRPr>
        </a:p>
        <a:p>
          <a:pPr marL="0" lvl="0" indent="0" algn="l" defTabSz="800100" rtl="0">
            <a:lnSpc>
              <a:spcPct val="90000"/>
            </a:lnSpc>
            <a:spcBef>
              <a:spcPct val="0"/>
            </a:spcBef>
            <a:spcAft>
              <a:spcPct val="35000"/>
            </a:spcAft>
            <a:buNone/>
          </a:pPr>
          <a:r>
            <a:rPr lang="pl-PL" sz="1800" kern="1200" dirty="0" err="1">
              <a:solidFill>
                <a:schemeClr val="tx1"/>
              </a:solidFill>
            </a:rPr>
            <a:t>Patterns</a:t>
          </a:r>
          <a:r>
            <a:rPr lang="pl-PL" sz="1800" kern="1200" dirty="0">
              <a:solidFill>
                <a:schemeClr val="tx1"/>
              </a:solidFill>
            </a:rPr>
            <a:t> </a:t>
          </a:r>
          <a:r>
            <a:rPr lang="pl-PL" sz="1800" kern="1200" dirty="0" err="1">
              <a:solidFill>
                <a:schemeClr val="tx1"/>
              </a:solidFill>
            </a:rPr>
            <a:t>made</a:t>
          </a:r>
          <a:r>
            <a:rPr lang="pl-PL" sz="1800" kern="1200" dirty="0">
              <a:solidFill>
                <a:schemeClr val="tx1"/>
              </a:solidFill>
            </a:rPr>
            <a:t> from </a:t>
          </a:r>
          <a:r>
            <a:rPr lang="pl-PL" sz="1800" kern="1200" dirty="0" err="1">
              <a:solidFill>
                <a:schemeClr val="tx1"/>
              </a:solidFill>
            </a:rPr>
            <a:t>wood</a:t>
          </a:r>
          <a:r>
            <a:rPr lang="pl-PL" sz="1800" kern="1200" dirty="0">
              <a:solidFill>
                <a:schemeClr val="tx1"/>
              </a:solidFill>
            </a:rPr>
            <a:t> </a:t>
          </a:r>
          <a:r>
            <a:rPr lang="pl-PL" sz="1800" kern="1200" dirty="0" err="1">
              <a:solidFill>
                <a:schemeClr val="tx1"/>
              </a:solidFill>
            </a:rPr>
            <a:t>according</a:t>
          </a:r>
          <a:r>
            <a:rPr lang="pl-PL" sz="1800" kern="1200" dirty="0">
              <a:solidFill>
                <a:schemeClr val="tx1"/>
              </a:solidFill>
            </a:rPr>
            <a:t> to H1 </a:t>
          </a:r>
          <a:r>
            <a:rPr lang="pl-PL" sz="1800" kern="1200" dirty="0" err="1">
              <a:solidFill>
                <a:schemeClr val="tx1"/>
              </a:solidFill>
            </a:rPr>
            <a:t>or</a:t>
          </a:r>
          <a:r>
            <a:rPr lang="pl-PL" sz="1800" kern="1200" dirty="0">
              <a:solidFill>
                <a:schemeClr val="tx1"/>
              </a:solidFill>
            </a:rPr>
            <a:t> H2 </a:t>
          </a:r>
          <a:r>
            <a:rPr lang="pl-PL" sz="1800" kern="1200" dirty="0" err="1">
              <a:solidFill>
                <a:schemeClr val="tx1"/>
              </a:solidFill>
            </a:rPr>
            <a:t>class</a:t>
          </a:r>
          <a:r>
            <a:rPr lang="pl-PL" sz="1800" kern="1200" dirty="0">
              <a:solidFill>
                <a:schemeClr val="tx1"/>
              </a:solidFill>
            </a:rPr>
            <a:t> (</a:t>
          </a:r>
          <a:r>
            <a:rPr lang="pl-PL" altLang="pl-PL" sz="1800" kern="1200" dirty="0">
              <a:solidFill>
                <a:srgbClr val="000000"/>
              </a:solidFill>
              <a:latin typeface="Calibri" panose="020F0502020204030204" pitchFamily="34" charset="0"/>
            </a:rPr>
            <a:t>DIN-PN-EN 12890)</a:t>
          </a:r>
          <a:endParaRPr lang="pl-PL" sz="1800" kern="1200" dirty="0">
            <a:solidFill>
              <a:schemeClr val="tx1"/>
            </a:solidFill>
          </a:endParaRPr>
        </a:p>
        <a:p>
          <a:pPr marL="0" lvl="0" indent="0" algn="l" defTabSz="800100" rtl="0">
            <a:lnSpc>
              <a:spcPct val="90000"/>
            </a:lnSpc>
            <a:spcBef>
              <a:spcPct val="0"/>
            </a:spcBef>
            <a:spcAft>
              <a:spcPct val="35000"/>
            </a:spcAft>
            <a:buNone/>
          </a:pPr>
          <a:endParaRPr lang="pl-PL" sz="1800" kern="1200" dirty="0">
            <a:solidFill>
              <a:schemeClr val="tx1"/>
            </a:solidFill>
          </a:endParaRPr>
        </a:p>
        <a:p>
          <a:pPr marL="0" lvl="0" indent="0" algn="l" defTabSz="800100" rtl="0">
            <a:lnSpc>
              <a:spcPct val="90000"/>
            </a:lnSpc>
            <a:spcBef>
              <a:spcPct val="0"/>
            </a:spcBef>
            <a:spcAft>
              <a:spcPct val="35000"/>
            </a:spcAft>
            <a:buNone/>
          </a:pPr>
          <a:r>
            <a:rPr lang="pl-PL" sz="1800" kern="1200" dirty="0">
              <a:solidFill>
                <a:schemeClr val="tx1"/>
              </a:solidFill>
            </a:rPr>
            <a:t>Adaptation of </a:t>
          </a:r>
          <a:r>
            <a:rPr lang="pl-PL" sz="1800" kern="1200" dirty="0" err="1">
              <a:solidFill>
                <a:schemeClr val="tx1"/>
              </a:solidFill>
            </a:rPr>
            <a:t>customer</a:t>
          </a:r>
          <a:r>
            <a:rPr lang="pl-PL" sz="1800" kern="1200" dirty="0">
              <a:solidFill>
                <a:schemeClr val="tx1"/>
              </a:solidFill>
            </a:rPr>
            <a:t> </a:t>
          </a:r>
          <a:r>
            <a:rPr lang="pl-PL" sz="1800" kern="1200" dirty="0" err="1">
              <a:solidFill>
                <a:schemeClr val="tx1"/>
              </a:solidFill>
            </a:rPr>
            <a:t>patterns</a:t>
          </a:r>
          <a:endParaRPr lang="pl-PL" sz="1800" kern="1200" dirty="0">
            <a:solidFill>
              <a:schemeClr val="tx1"/>
            </a:solidFill>
          </a:endParaRPr>
        </a:p>
        <a:p>
          <a:pPr marL="0" lvl="0" indent="0" algn="l" defTabSz="800100" rtl="0">
            <a:lnSpc>
              <a:spcPct val="90000"/>
            </a:lnSpc>
            <a:spcBef>
              <a:spcPct val="0"/>
            </a:spcBef>
            <a:spcAft>
              <a:spcPct val="35000"/>
            </a:spcAft>
            <a:buNone/>
          </a:pPr>
          <a:endParaRPr lang="pl-PL" sz="1800" kern="1200" dirty="0">
            <a:solidFill>
              <a:schemeClr val="tx1"/>
            </a:solidFill>
          </a:endParaRPr>
        </a:p>
        <a:p>
          <a:pPr marL="0" lvl="0" indent="0" algn="l" defTabSz="800100" rtl="0">
            <a:lnSpc>
              <a:spcPct val="90000"/>
            </a:lnSpc>
            <a:spcBef>
              <a:spcPct val="0"/>
            </a:spcBef>
            <a:spcAft>
              <a:spcPct val="35000"/>
            </a:spcAft>
            <a:buNone/>
          </a:pPr>
          <a:r>
            <a:rPr lang="pl-PL" sz="1800" kern="1200" dirty="0" err="1">
              <a:solidFill>
                <a:schemeClr val="tx1"/>
              </a:solidFill>
            </a:rPr>
            <a:t>Pattern</a:t>
          </a:r>
          <a:r>
            <a:rPr lang="pl-PL" sz="1800" kern="1200" dirty="0">
              <a:solidFill>
                <a:schemeClr val="tx1"/>
              </a:solidFill>
            </a:rPr>
            <a:t> </a:t>
          </a:r>
          <a:r>
            <a:rPr lang="pl-PL" sz="1800" kern="1200" dirty="0" err="1">
              <a:solidFill>
                <a:schemeClr val="tx1"/>
              </a:solidFill>
            </a:rPr>
            <a:t>storage</a:t>
          </a:r>
          <a:r>
            <a:rPr lang="pl-PL" sz="1800" kern="1200" dirty="0">
              <a:solidFill>
                <a:schemeClr val="tx1"/>
              </a:solidFill>
            </a:rPr>
            <a:t> </a:t>
          </a:r>
          <a:r>
            <a:rPr lang="pl-PL" sz="1800" kern="1200" dirty="0" err="1">
              <a:solidFill>
                <a:schemeClr val="tx1"/>
              </a:solidFill>
            </a:rPr>
            <a:t>space</a:t>
          </a:r>
          <a:r>
            <a:rPr lang="pl-PL" sz="1800" kern="1200" dirty="0">
              <a:solidFill>
                <a:schemeClr val="tx1"/>
              </a:solidFill>
            </a:rPr>
            <a:t> – </a:t>
          </a:r>
          <a:r>
            <a:rPr lang="pl-PL" sz="1800" kern="1200" dirty="0" err="1">
              <a:solidFill>
                <a:schemeClr val="tx1"/>
              </a:solidFill>
            </a:rPr>
            <a:t>over</a:t>
          </a:r>
          <a:r>
            <a:rPr lang="pl-PL" sz="1800" kern="1200" dirty="0">
              <a:solidFill>
                <a:schemeClr val="tx1"/>
              </a:solidFill>
            </a:rPr>
            <a:t> 5000 m</a:t>
          </a:r>
          <a:r>
            <a:rPr lang="pl-PL" sz="1800" kern="1200" baseline="30000" dirty="0">
              <a:solidFill>
                <a:schemeClr val="tx1"/>
              </a:solidFill>
            </a:rPr>
            <a:t>2</a:t>
          </a:r>
        </a:p>
      </dsp:txBody>
      <dsp:txXfrm>
        <a:off x="4614" y="4100"/>
        <a:ext cx="3758453" cy="419245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237197"/>
            <a:ext cx="8568531" cy="2631887"/>
          </a:xfrm>
        </p:spPr>
        <p:txBody>
          <a:bodyPr anchor="b"/>
          <a:lstStyle>
            <a:lvl1pPr algn="ctr">
              <a:defRPr sz="6614"/>
            </a:lvl1pPr>
          </a:lstStyle>
          <a:p>
            <a:r>
              <a:rPr lang="pl-PL"/>
              <a:t>Kliknij, aby edytować styl</a:t>
            </a:r>
            <a:endParaRPr lang="en-US" dirty="0"/>
          </a:p>
        </p:txBody>
      </p:sp>
      <p:sp>
        <p:nvSpPr>
          <p:cNvPr id="3" name="Subtitle 2"/>
          <p:cNvSpPr>
            <a:spLocks noGrp="1"/>
          </p:cNvSpPr>
          <p:nvPr>
            <p:ph type="subTitle" idx="1"/>
          </p:nvPr>
        </p:nvSpPr>
        <p:spPr>
          <a:xfrm>
            <a:off x="1260078" y="3970580"/>
            <a:ext cx="7560469"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9EA90B6E-51DE-4CB9-A795-1B43A7C60054}" type="datetimeFigureOut">
              <a:rPr lang="pl-PL" smtClean="0"/>
              <a:t>13.12.2023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2015564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A90B6E-51DE-4CB9-A795-1B43A7C60054}" type="datetimeFigureOut">
              <a:rPr lang="pl-PL" smtClean="0"/>
              <a:t>13.12.2023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198300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402483"/>
            <a:ext cx="2173635" cy="6406475"/>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93044" y="402483"/>
            <a:ext cx="6394896" cy="64064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A90B6E-51DE-4CB9-A795-1B43A7C60054}" type="datetimeFigureOut">
              <a:rPr lang="pl-PL" smtClean="0"/>
              <a:t>13.12.2023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160669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EA90B6E-51DE-4CB9-A795-1B43A7C60054}" type="datetimeFigureOut">
              <a:rPr lang="pl-PL" smtClean="0"/>
              <a:t>13.12.2023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512869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1"/>
            <a:ext cx="8694539" cy="3144614"/>
          </a:xfrm>
        </p:spPr>
        <p:txBody>
          <a:bodyPr anchor="b"/>
          <a:lstStyle>
            <a:lvl1pPr>
              <a:defRPr sz="6614"/>
            </a:lvl1pPr>
          </a:lstStyle>
          <a:p>
            <a:r>
              <a:rPr lang="pl-PL"/>
              <a:t>Kliknij, aby edytować styl</a:t>
            </a:r>
            <a:endParaRPr lang="en-US" dirty="0"/>
          </a:p>
        </p:txBody>
      </p:sp>
      <p:sp>
        <p:nvSpPr>
          <p:cNvPr id="3" name="Text Placeholder 2"/>
          <p:cNvSpPr>
            <a:spLocks noGrp="1"/>
          </p:cNvSpPr>
          <p:nvPr>
            <p:ph type="body" idx="1"/>
          </p:nvPr>
        </p:nvSpPr>
        <p:spPr>
          <a:xfrm>
            <a:off x="687793" y="5059035"/>
            <a:ext cx="869453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EA90B6E-51DE-4CB9-A795-1B43A7C60054}" type="datetimeFigureOut">
              <a:rPr lang="pl-PL" smtClean="0"/>
              <a:t>13.12.2023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145378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93043" y="2012414"/>
            <a:ext cx="4284266" cy="479654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103316" y="2012414"/>
            <a:ext cx="4284266" cy="479654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9EA90B6E-51DE-4CB9-A795-1B43A7C60054}" type="datetimeFigureOut">
              <a:rPr lang="pl-PL" smtClean="0"/>
              <a:t>13.12.2023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279506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4"/>
            <a:ext cx="8694539" cy="1461188"/>
          </a:xfrm>
        </p:spPr>
        <p:txBody>
          <a:bodyPr/>
          <a:lstStyle/>
          <a:p>
            <a:r>
              <a:rPr lang="pl-PL"/>
              <a:t>Kliknij, aby edytować styl</a:t>
            </a:r>
            <a:endParaRPr lang="en-US" dirty="0"/>
          </a:p>
        </p:txBody>
      </p:sp>
      <p:sp>
        <p:nvSpPr>
          <p:cNvPr id="3" name="Text Placeholder 2"/>
          <p:cNvSpPr>
            <a:spLocks noGrp="1"/>
          </p:cNvSpPr>
          <p:nvPr>
            <p:ph type="body" idx="1"/>
          </p:nvPr>
        </p:nvSpPr>
        <p:spPr>
          <a:xfrm>
            <a:off x="694357" y="1853171"/>
            <a:ext cx="4264576"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pl-PL"/>
              <a:t>Kliknij, aby edytować style wzorca tekstu</a:t>
            </a:r>
          </a:p>
        </p:txBody>
      </p:sp>
      <p:sp>
        <p:nvSpPr>
          <p:cNvPr id="4" name="Content Placeholder 3"/>
          <p:cNvSpPr>
            <a:spLocks noGrp="1"/>
          </p:cNvSpPr>
          <p:nvPr>
            <p:ph sz="half" idx="2"/>
          </p:nvPr>
        </p:nvSpPr>
        <p:spPr>
          <a:xfrm>
            <a:off x="694357" y="2761381"/>
            <a:ext cx="4264576" cy="406157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103317" y="1853171"/>
            <a:ext cx="4285579"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pl-PL"/>
              <a:t>Kliknij, aby edytować style wzorca tekstu</a:t>
            </a:r>
          </a:p>
        </p:txBody>
      </p:sp>
      <p:sp>
        <p:nvSpPr>
          <p:cNvPr id="6" name="Content Placeholder 5"/>
          <p:cNvSpPr>
            <a:spLocks noGrp="1"/>
          </p:cNvSpPr>
          <p:nvPr>
            <p:ph sz="quarter" idx="4"/>
          </p:nvPr>
        </p:nvSpPr>
        <p:spPr>
          <a:xfrm>
            <a:off x="5103317" y="2761381"/>
            <a:ext cx="4285579" cy="406157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EA90B6E-51DE-4CB9-A795-1B43A7C60054}" type="datetimeFigureOut">
              <a:rPr lang="pl-PL" smtClean="0"/>
              <a:t>13.12.2023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66033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9EA90B6E-51DE-4CB9-A795-1B43A7C60054}" type="datetimeFigureOut">
              <a:rPr lang="pl-PL" smtClean="0"/>
              <a:t>13.12.2023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2758467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90B6E-51DE-4CB9-A795-1B43A7C60054}" type="datetimeFigureOut">
              <a:rPr lang="pl-PL" smtClean="0"/>
              <a:t>13.12.2023</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261694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3527"/>
            </a:lvl1pPr>
          </a:lstStyle>
          <a:p>
            <a:r>
              <a:rPr lang="pl-PL"/>
              <a:t>Kliknij, aby edytować styl</a:t>
            </a:r>
            <a:endParaRPr lang="en-US" dirty="0"/>
          </a:p>
        </p:txBody>
      </p:sp>
      <p:sp>
        <p:nvSpPr>
          <p:cNvPr id="3" name="Content Placeholder 2"/>
          <p:cNvSpPr>
            <a:spLocks noGrp="1"/>
          </p:cNvSpPr>
          <p:nvPr>
            <p:ph idx="1"/>
          </p:nvPr>
        </p:nvSpPr>
        <p:spPr>
          <a:xfrm>
            <a:off x="4285579" y="1088455"/>
            <a:ext cx="510331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94356" y="2267902"/>
            <a:ext cx="3251264"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EA90B6E-51DE-4CB9-A795-1B43A7C60054}" type="datetimeFigureOut">
              <a:rPr lang="pl-PL" smtClean="0"/>
              <a:t>13.12.2023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2364436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3527"/>
            </a:lvl1pPr>
          </a:lstStyle>
          <a:p>
            <a:r>
              <a:rPr lang="pl-PL"/>
              <a:t>Kliknij, aby edytować styl</a:t>
            </a:r>
            <a:endParaRPr lang="en-US" dirty="0"/>
          </a:p>
        </p:txBody>
      </p:sp>
      <p:sp>
        <p:nvSpPr>
          <p:cNvPr id="3" name="Picture Placeholder 2"/>
          <p:cNvSpPr>
            <a:spLocks noGrp="1" noChangeAspect="1"/>
          </p:cNvSpPr>
          <p:nvPr>
            <p:ph type="pic" idx="1"/>
          </p:nvPr>
        </p:nvSpPr>
        <p:spPr>
          <a:xfrm>
            <a:off x="4285579" y="1088455"/>
            <a:ext cx="5103316"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pl-PL"/>
              <a:t>Kliknij ikonę, aby dodać obraz</a:t>
            </a:r>
            <a:endParaRPr lang="en-US" dirty="0"/>
          </a:p>
        </p:txBody>
      </p:sp>
      <p:sp>
        <p:nvSpPr>
          <p:cNvPr id="4" name="Text Placeholder 3"/>
          <p:cNvSpPr>
            <a:spLocks noGrp="1"/>
          </p:cNvSpPr>
          <p:nvPr>
            <p:ph type="body" sz="half" idx="2"/>
          </p:nvPr>
        </p:nvSpPr>
        <p:spPr>
          <a:xfrm>
            <a:off x="694356" y="2267902"/>
            <a:ext cx="3251264"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EA90B6E-51DE-4CB9-A795-1B43A7C60054}" type="datetimeFigureOut">
              <a:rPr lang="pl-PL" smtClean="0"/>
              <a:t>13.12.2023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E3B84146-5A67-49C0-971D-33AC5AF35B8E}" type="slidenum">
              <a:rPr lang="pl-PL" smtClean="0"/>
              <a:t>‹#›</a:t>
            </a:fld>
            <a:endParaRPr lang="pl-PL"/>
          </a:p>
        </p:txBody>
      </p:sp>
    </p:spTree>
    <p:extLst>
      <p:ext uri="{BB962C8B-B14F-4D97-AF65-F5344CB8AC3E}">
        <p14:creationId xmlns:p14="http://schemas.microsoft.com/office/powerpoint/2010/main" val="105190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402484"/>
            <a:ext cx="8694539" cy="146118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93043" y="2012414"/>
            <a:ext cx="8694539" cy="4796544"/>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693043" y="7006700"/>
            <a:ext cx="2268141"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9EA90B6E-51DE-4CB9-A795-1B43A7C60054}" type="datetimeFigureOut">
              <a:rPr lang="pl-PL" smtClean="0"/>
              <a:t>13.12.2023</a:t>
            </a:fld>
            <a:endParaRPr lang="pl-PL"/>
          </a:p>
        </p:txBody>
      </p:sp>
      <p:sp>
        <p:nvSpPr>
          <p:cNvPr id="5" name="Footer Placeholder 4"/>
          <p:cNvSpPr>
            <a:spLocks noGrp="1"/>
          </p:cNvSpPr>
          <p:nvPr>
            <p:ph type="ftr" sz="quarter" idx="3"/>
          </p:nvPr>
        </p:nvSpPr>
        <p:spPr>
          <a:xfrm>
            <a:off x="3339207" y="7006700"/>
            <a:ext cx="3402211"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7119441" y="7006700"/>
            <a:ext cx="2268141"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E3B84146-5A67-49C0-971D-33AC5AF35B8E}" type="slidenum">
              <a:rPr lang="pl-PL" smtClean="0"/>
              <a:t>‹#›</a:t>
            </a:fld>
            <a:endParaRPr lang="pl-PL"/>
          </a:p>
        </p:txBody>
      </p:sp>
    </p:spTree>
    <p:extLst>
      <p:ext uri="{BB962C8B-B14F-4D97-AF65-F5344CB8AC3E}">
        <p14:creationId xmlns:p14="http://schemas.microsoft.com/office/powerpoint/2010/main" val="15993661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hyperlink" Target="rafamet_mounting-plates_catalogue-2013-en.pdf" TargetMode="External"/><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odlewnia-rafamet.pl/" TargetMode="Externa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www.plytymontazowe.p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5777" y="467469"/>
            <a:ext cx="792088" cy="45719"/>
          </a:xfrm>
        </p:spPr>
        <p:txBody>
          <a:bodyPr>
            <a:normAutofit fontScale="90000"/>
          </a:bodyPr>
          <a:lstStyle/>
          <a:p>
            <a:r>
              <a:rPr lang="pl-PL" dirty="0"/>
              <a:t>.</a:t>
            </a:r>
          </a:p>
        </p:txBody>
      </p:sp>
      <p:sp>
        <p:nvSpPr>
          <p:cNvPr id="3" name="Symbol zastępczy zawartości 2"/>
          <p:cNvSpPr>
            <a:spLocks noGrp="1"/>
          </p:cNvSpPr>
          <p:nvPr>
            <p:ph idx="1"/>
          </p:nvPr>
        </p:nvSpPr>
        <p:spPr>
          <a:xfrm flipV="1">
            <a:off x="1213549" y="1331566"/>
            <a:ext cx="45719" cy="75204"/>
          </a:xfrm>
        </p:spPr>
        <p:txBody>
          <a:bodyPr>
            <a:normAutofit fontScale="25000" lnSpcReduction="20000"/>
          </a:bodyPr>
          <a:lstStyle/>
          <a:p>
            <a:pPr marL="0" indent="0" algn="ctr">
              <a:buNone/>
            </a:pPr>
            <a:r>
              <a:rPr lang="pl-PL" dirty="0"/>
              <a:t>.</a:t>
            </a:r>
          </a:p>
        </p:txBody>
      </p:sp>
      <p:pic>
        <p:nvPicPr>
          <p:cNvPr id="6" name="Obraz 5">
            <a:extLst>
              <a:ext uri="{FF2B5EF4-FFF2-40B4-BE49-F238E27FC236}">
                <a16:creationId xmlns:a16="http://schemas.microsoft.com/office/drawing/2014/main" id="{974454B7-8489-B139-1075-1882E193A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679" y="1437862"/>
            <a:ext cx="6074961" cy="4556221"/>
          </a:xfrm>
          <a:prstGeom prst="rect">
            <a:avLst/>
          </a:prstGeom>
        </p:spPr>
      </p:pic>
    </p:spTree>
    <p:extLst>
      <p:ext uri="{BB962C8B-B14F-4D97-AF65-F5344CB8AC3E}">
        <p14:creationId xmlns:p14="http://schemas.microsoft.com/office/powerpoint/2010/main" val="3319331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89A4F7-E832-FF5E-DCC6-3F6B840C7CBB}"/>
              </a:ext>
            </a:extLst>
          </p:cNvPr>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defRPr/>
            </a:pPr>
            <a:r>
              <a:rPr lang="pl-PL" altLang="pl-PL" sz="2400" b="1" dirty="0">
                <a:solidFill>
                  <a:schemeClr val="bg1"/>
                </a:solidFill>
              </a:rPr>
              <a:t>TECHNOLOGICAL PROCESS</a:t>
            </a:r>
          </a:p>
        </p:txBody>
      </p:sp>
      <p:sp>
        <p:nvSpPr>
          <p:cNvPr id="3" name="Prostokąt 2">
            <a:extLst>
              <a:ext uri="{FF2B5EF4-FFF2-40B4-BE49-F238E27FC236}">
                <a16:creationId xmlns:a16="http://schemas.microsoft.com/office/drawing/2014/main" id="{764200FB-7A00-96CF-76D5-4E4AA7AE13D4}"/>
              </a:ext>
            </a:extLst>
          </p:cNvPr>
          <p:cNvSpPr/>
          <p:nvPr/>
        </p:nvSpPr>
        <p:spPr>
          <a:xfrm>
            <a:off x="456226" y="534036"/>
            <a:ext cx="1761571" cy="400110"/>
          </a:xfrm>
          <a:prstGeom prst="rect">
            <a:avLst/>
          </a:prstGeom>
          <a:noFill/>
        </p:spPr>
        <p:txBody>
          <a:bodyPr wrap="none">
            <a:spAutoFit/>
          </a:bodyPr>
          <a:lstStyle/>
          <a:p>
            <a:pPr algn="ctr" eaLnBrk="1" hangingPunct="1">
              <a:defRPr/>
            </a:pPr>
            <a:r>
              <a:rPr lang="pl-PL" sz="2000" b="1" dirty="0">
                <a:solidFill>
                  <a:srgbClr val="0070C0"/>
                </a:solidFill>
                <a:latin typeface="+mn-lt"/>
                <a:ea typeface="+mn-ea"/>
              </a:rPr>
              <a:t>IRON MELTING</a:t>
            </a:r>
          </a:p>
        </p:txBody>
      </p:sp>
      <p:cxnSp>
        <p:nvCxnSpPr>
          <p:cNvPr id="4" name="Łącznik prostoliniowy 11">
            <a:extLst>
              <a:ext uri="{FF2B5EF4-FFF2-40B4-BE49-F238E27FC236}">
                <a16:creationId xmlns:a16="http://schemas.microsoft.com/office/drawing/2014/main" id="{B9B35ACD-41FA-04BA-DB48-221E1DD6EF56}"/>
              </a:ext>
            </a:extLst>
          </p:cNvPr>
          <p:cNvCxnSpPr>
            <a:cxnSpLocks noChangeShapeType="1"/>
          </p:cNvCxnSpPr>
          <p:nvPr/>
        </p:nvCxnSpPr>
        <p:spPr bwMode="auto">
          <a:xfrm>
            <a:off x="323850" y="6245225"/>
            <a:ext cx="8640763" cy="0"/>
          </a:xfrm>
          <a:prstGeom prst="line">
            <a:avLst/>
          </a:prstGeom>
          <a:ln>
            <a:solidFill>
              <a:srgbClr val="0070C0"/>
            </a:solidFill>
            <a:headEnd/>
            <a:tailEnd/>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3EC35045-261A-EF96-EAA2-96DBAAB1D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2" y="3732214"/>
            <a:ext cx="3309541" cy="2400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76ED01EC-05DC-7CE4-8DA4-81F9FAC15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102421"/>
            <a:ext cx="3309541" cy="26297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a:extLst>
              <a:ext uri="{FF2B5EF4-FFF2-40B4-BE49-F238E27FC236}">
                <a16:creationId xmlns:a16="http://schemas.microsoft.com/office/drawing/2014/main" id="{916FF464-6C94-F8ED-30FB-855346E9F8A0}"/>
              </a:ext>
            </a:extLst>
          </p:cNvPr>
          <p:cNvSpPr/>
          <p:nvPr/>
        </p:nvSpPr>
        <p:spPr bwMode="auto">
          <a:xfrm>
            <a:off x="5040312" y="1604329"/>
            <a:ext cx="4320480" cy="4335748"/>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marL="285750" indent="-285750" eaLnBrk="1" hangingPunct="1">
              <a:lnSpc>
                <a:spcPct val="102000"/>
              </a:lnSpc>
              <a:buClr>
                <a:srgbClr val="000000"/>
              </a:buClr>
              <a:buSzPct val="100000"/>
              <a:buFont typeface="Arial" panose="020B0604020202020204" pitchFamily="34" charset="0"/>
              <a:buChar char="•"/>
            </a:pPr>
            <a:r>
              <a:rPr lang="pl-PL" altLang="pl-PL" dirty="0" err="1">
                <a:solidFill>
                  <a:schemeClr val="tx1"/>
                </a:solidFill>
                <a:ea typeface="Lucida Sans Unicode" panose="020B0602030504020204" pitchFamily="34" charset="0"/>
                <a:cs typeface="Lucida Sans Unicode" panose="020B0602030504020204" pitchFamily="34" charset="0"/>
              </a:rPr>
              <a:t>Induction</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furnaces</a:t>
            </a:r>
            <a:r>
              <a:rPr lang="pl-PL" altLang="pl-PL" dirty="0">
                <a:solidFill>
                  <a:schemeClr val="tx1"/>
                </a:solidFill>
                <a:ea typeface="Lucida Sans Unicode" panose="020B0602030504020204" pitchFamily="34" charset="0"/>
                <a:cs typeface="Lucida Sans Unicode" panose="020B0602030504020204" pitchFamily="34" charset="0"/>
              </a:rPr>
              <a:t> OTTO JUNKER, </a:t>
            </a:r>
            <a:r>
              <a:rPr lang="pl-PL" altLang="pl-PL" dirty="0" err="1">
                <a:solidFill>
                  <a:schemeClr val="tx1"/>
                </a:solidFill>
                <a:ea typeface="Lucida Sans Unicode" panose="020B0602030504020204" pitchFamily="34" charset="0"/>
                <a:cs typeface="Lucida Sans Unicode" panose="020B0602030504020204" pitchFamily="34" charset="0"/>
              </a:rPr>
              <a:t>capacity</a:t>
            </a:r>
            <a:r>
              <a:rPr lang="pl-PL" altLang="pl-PL" dirty="0">
                <a:solidFill>
                  <a:schemeClr val="tx1"/>
                </a:solidFill>
                <a:ea typeface="Lucida Sans Unicode" panose="020B0602030504020204" pitchFamily="34" charset="0"/>
                <a:cs typeface="Lucida Sans Unicode" panose="020B0602030504020204" pitchFamily="34" charset="0"/>
              </a:rPr>
              <a:t> 12 t and 6 t.</a:t>
            </a:r>
          </a:p>
          <a:p>
            <a:pPr>
              <a:lnSpc>
                <a:spcPct val="102000"/>
              </a:lnSpc>
              <a:buClr>
                <a:srgbClr val="000000"/>
              </a:buClr>
              <a:buSzPct val="100000"/>
            </a:pPr>
            <a:endParaRPr lang="pl-PL" altLang="pl-PL" dirty="0">
              <a:solidFill>
                <a:schemeClr val="tx1"/>
              </a:solidFill>
              <a:ea typeface="Lucida Sans Unicode" panose="020B0602030504020204" pitchFamily="34" charset="0"/>
              <a:cs typeface="Lucida Sans Unicode" panose="020B0602030504020204" pitchFamily="34" charset="0"/>
            </a:endParaRPr>
          </a:p>
          <a:p>
            <a:pPr marL="285750" indent="-285750">
              <a:lnSpc>
                <a:spcPct val="102000"/>
              </a:lnSpc>
              <a:buClr>
                <a:srgbClr val="000000"/>
              </a:buClr>
              <a:buSzPct val="100000"/>
              <a:buFont typeface="Arial" panose="020B0604020202020204" pitchFamily="34" charset="0"/>
              <a:buChar char="•"/>
            </a:pPr>
            <a:r>
              <a:rPr lang="pl-PL" altLang="pl-PL" dirty="0" err="1">
                <a:solidFill>
                  <a:schemeClr val="tx1"/>
                </a:solidFill>
                <a:ea typeface="Lucida Sans Unicode" panose="020B0602030504020204" pitchFamily="34" charset="0"/>
                <a:cs typeface="Lucida Sans Unicode" panose="020B0602030504020204" pitchFamily="34" charset="0"/>
              </a:rPr>
              <a:t>Spheroidization</a:t>
            </a:r>
            <a:r>
              <a:rPr lang="pl-PL" altLang="pl-PL" dirty="0">
                <a:solidFill>
                  <a:schemeClr val="tx1"/>
                </a:solidFill>
                <a:ea typeface="Lucida Sans Unicode" panose="020B0602030504020204" pitchFamily="34" charset="0"/>
                <a:cs typeface="Lucida Sans Unicode" panose="020B0602030504020204" pitchFamily="34" charset="0"/>
              </a:rPr>
              <a:t> - </a:t>
            </a:r>
            <a:r>
              <a:rPr lang="pl-PL" altLang="pl-PL" dirty="0" err="1">
                <a:solidFill>
                  <a:schemeClr val="tx1"/>
                </a:solidFill>
                <a:ea typeface="Lucida Sans Unicode" panose="020B0602030504020204" pitchFamily="34" charset="0"/>
                <a:cs typeface="Lucida Sans Unicode" panose="020B0602030504020204" pitchFamily="34" charset="0"/>
              </a:rPr>
              <a:t>Progelta</a:t>
            </a:r>
            <a:r>
              <a:rPr lang="pl-PL" altLang="pl-PL" dirty="0">
                <a:solidFill>
                  <a:schemeClr val="tx1"/>
                </a:solidFill>
                <a:ea typeface="Lucida Sans Unicode" panose="020B0602030504020204" pitchFamily="34" charset="0"/>
                <a:cs typeface="Lucida Sans Unicode" panose="020B0602030504020204" pitchFamily="34" charset="0"/>
              </a:rPr>
              <a:t> </a:t>
            </a:r>
            <a:r>
              <a:rPr lang="pl-PL" dirty="0" err="1"/>
              <a:t>Cored</a:t>
            </a:r>
            <a:r>
              <a:rPr lang="pl-PL" dirty="0"/>
              <a:t> </a:t>
            </a:r>
            <a:r>
              <a:rPr lang="pl-PL" dirty="0" err="1"/>
              <a:t>Wire</a:t>
            </a:r>
            <a:r>
              <a:rPr lang="pl-PL" dirty="0"/>
              <a:t> </a:t>
            </a:r>
            <a:r>
              <a:rPr lang="pl-PL" dirty="0" err="1"/>
              <a:t>Treatment</a:t>
            </a:r>
            <a:r>
              <a:rPr lang="pl-PL" dirty="0"/>
              <a:t> </a:t>
            </a:r>
            <a:r>
              <a:rPr lang="pl-PL" dirty="0" err="1"/>
              <a:t>station</a:t>
            </a:r>
            <a:r>
              <a:rPr lang="pl-PL" altLang="pl-PL" dirty="0">
                <a:solidFill>
                  <a:schemeClr val="tx1"/>
                </a:solidFill>
                <a:ea typeface="Lucida Sans Unicode" panose="020B0602030504020204" pitchFamily="34" charset="0"/>
                <a:cs typeface="Lucida Sans Unicode" panose="020B0602030504020204" pitchFamily="34" charset="0"/>
              </a:rPr>
              <a:t> </a:t>
            </a:r>
          </a:p>
          <a:p>
            <a:pPr marL="285750" indent="-285750">
              <a:lnSpc>
                <a:spcPct val="102000"/>
              </a:lnSpc>
              <a:buClr>
                <a:srgbClr val="000000"/>
              </a:buClr>
              <a:buSzPct val="100000"/>
              <a:buFont typeface="Arial" panose="020B0604020202020204" pitchFamily="34" charset="0"/>
              <a:buChar char="•"/>
            </a:pPr>
            <a:endParaRPr lang="pl-PL" altLang="pl-PL" dirty="0">
              <a:solidFill>
                <a:schemeClr val="tx1"/>
              </a:solidFill>
              <a:ea typeface="Lucida Sans Unicode" panose="020B0602030504020204" pitchFamily="34" charset="0"/>
              <a:cs typeface="Lucida Sans Unicode" panose="020B0602030504020204" pitchFamily="34" charset="0"/>
            </a:endParaRPr>
          </a:p>
          <a:p>
            <a:pPr marL="285750" indent="-285750">
              <a:lnSpc>
                <a:spcPct val="102000"/>
              </a:lnSpc>
              <a:buClr>
                <a:srgbClr val="000000"/>
              </a:buClr>
              <a:buSzPct val="100000"/>
              <a:buFont typeface="Arial" panose="020B0604020202020204" pitchFamily="34" charset="0"/>
              <a:buChar char="•"/>
            </a:pPr>
            <a:r>
              <a:rPr lang="pl-PL" altLang="pl-PL" dirty="0" err="1">
                <a:solidFill>
                  <a:schemeClr val="tx1"/>
                </a:solidFill>
                <a:ea typeface="Lucida Sans Unicode" panose="020B0602030504020204" pitchFamily="34" charset="0"/>
                <a:cs typeface="Lucida Sans Unicode" panose="020B0602030504020204" pitchFamily="34" charset="0"/>
              </a:rPr>
              <a:t>Tilting</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ladles</a:t>
            </a:r>
            <a:r>
              <a:rPr lang="pl-PL" altLang="pl-PL" dirty="0">
                <a:solidFill>
                  <a:schemeClr val="tx1"/>
                </a:solidFill>
                <a:ea typeface="Lucida Sans Unicode" panose="020B0602030504020204" pitchFamily="34" charset="0"/>
                <a:cs typeface="Lucida Sans Unicode" panose="020B0602030504020204" pitchFamily="34" charset="0"/>
              </a:rPr>
              <a:t> – </a:t>
            </a:r>
            <a:r>
              <a:rPr lang="pl-PL" altLang="pl-PL" dirty="0" err="1">
                <a:solidFill>
                  <a:schemeClr val="tx1"/>
                </a:solidFill>
                <a:ea typeface="Lucida Sans Unicode" panose="020B0602030504020204" pitchFamily="34" charset="0"/>
                <a:cs typeface="Lucida Sans Unicode" panose="020B0602030504020204" pitchFamily="34" charset="0"/>
              </a:rPr>
              <a:t>capacity</a:t>
            </a:r>
            <a:r>
              <a:rPr lang="pl-PL" altLang="pl-PL" dirty="0">
                <a:solidFill>
                  <a:schemeClr val="tx1"/>
                </a:solidFill>
                <a:ea typeface="Lucida Sans Unicode" panose="020B0602030504020204" pitchFamily="34" charset="0"/>
                <a:cs typeface="Lucida Sans Unicode" panose="020B0602030504020204" pitchFamily="34" charset="0"/>
              </a:rPr>
              <a:t> 5, 7, 10,15 and 20t</a:t>
            </a:r>
          </a:p>
          <a:p>
            <a:pPr marL="285750" indent="-285750">
              <a:lnSpc>
                <a:spcPct val="102000"/>
              </a:lnSpc>
              <a:buClr>
                <a:srgbClr val="000000"/>
              </a:buClr>
              <a:buSzPct val="100000"/>
              <a:buFont typeface="Arial" panose="020B0604020202020204" pitchFamily="34" charset="0"/>
              <a:buChar char="•"/>
            </a:pPr>
            <a:endParaRPr lang="pl-PL" altLang="pl-PL" dirty="0">
              <a:solidFill>
                <a:schemeClr val="tx1"/>
              </a:solidFill>
              <a:ea typeface="Lucida Sans Unicode" panose="020B0602030504020204" pitchFamily="34" charset="0"/>
              <a:cs typeface="Lucida Sans Unicode" panose="020B0602030504020204" pitchFamily="34" charset="0"/>
            </a:endParaRPr>
          </a:p>
          <a:p>
            <a:pPr marL="285750" indent="-285750">
              <a:lnSpc>
                <a:spcPct val="102000"/>
              </a:lnSpc>
              <a:buClr>
                <a:srgbClr val="000000"/>
              </a:buClr>
              <a:buSzPct val="100000"/>
              <a:buFont typeface="Arial" panose="020B0604020202020204" pitchFamily="34" charset="0"/>
              <a:buChar char="•"/>
            </a:pPr>
            <a:r>
              <a:rPr lang="pl-PL" altLang="pl-PL" dirty="0">
                <a:solidFill>
                  <a:schemeClr val="tx1"/>
                </a:solidFill>
                <a:ea typeface="Lucida Sans Unicode" panose="020B0602030504020204" pitchFamily="34" charset="0"/>
                <a:cs typeface="Lucida Sans Unicode" panose="020B0602030504020204" pitchFamily="34" charset="0"/>
              </a:rPr>
              <a:t>ITACA </a:t>
            </a:r>
            <a:r>
              <a:rPr lang="pl-PL" altLang="pl-PL" dirty="0" err="1">
                <a:solidFill>
                  <a:schemeClr val="tx1"/>
                </a:solidFill>
                <a:ea typeface="Lucida Sans Unicode" panose="020B0602030504020204" pitchFamily="34" charset="0"/>
                <a:cs typeface="Lucida Sans Unicode" panose="020B0602030504020204" pitchFamily="34" charset="0"/>
              </a:rPr>
              <a:t>MeltDeck</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Cast</a:t>
            </a:r>
            <a:r>
              <a:rPr lang="pl-PL" altLang="pl-PL" dirty="0">
                <a:solidFill>
                  <a:schemeClr val="tx1"/>
                </a:solidFill>
                <a:ea typeface="Lucida Sans Unicode" panose="020B0602030504020204" pitchFamily="34" charset="0"/>
                <a:cs typeface="Lucida Sans Unicode" panose="020B0602030504020204" pitchFamily="34" charset="0"/>
              </a:rPr>
              <a:t> Iron </a:t>
            </a:r>
            <a:r>
              <a:rPr lang="pl-PL" altLang="pl-PL" dirty="0" err="1">
                <a:solidFill>
                  <a:schemeClr val="tx1"/>
                </a:solidFill>
                <a:ea typeface="Lucida Sans Unicode" panose="020B0602030504020204" pitchFamily="34" charset="0"/>
                <a:cs typeface="Lucida Sans Unicode" panose="020B0602030504020204" pitchFamily="34" charset="0"/>
              </a:rPr>
              <a:t>Thermal</a:t>
            </a:r>
            <a:r>
              <a:rPr lang="pl-PL" altLang="pl-PL" dirty="0">
                <a:solidFill>
                  <a:schemeClr val="tx1"/>
                </a:solidFill>
                <a:ea typeface="Lucida Sans Unicode" panose="020B0602030504020204" pitchFamily="34" charset="0"/>
                <a:cs typeface="Lucida Sans Unicode" panose="020B0602030504020204" pitchFamily="34" charset="0"/>
              </a:rPr>
              <a:t> Analysis</a:t>
            </a:r>
            <a:endParaRPr lang="pl-PL" altLang="pl-PL" sz="1600" u="sng" dirty="0">
              <a:solidFill>
                <a:schemeClr val="tx1"/>
              </a:solidFill>
              <a:ea typeface="Lucida Sans Unicode" panose="020B0602030504020204" pitchFamily="34" charset="0"/>
              <a:cs typeface="Lucida Sans Unicode" panose="020B0602030504020204" pitchFamily="34" charset="0"/>
            </a:endParaRPr>
          </a:p>
          <a:p>
            <a:pPr marL="285750" indent="-285750" eaLnBrk="1" hangingPunct="1">
              <a:lnSpc>
                <a:spcPct val="102000"/>
              </a:lnSpc>
              <a:buClr>
                <a:srgbClr val="000000"/>
              </a:buClr>
              <a:buSzPct val="100000"/>
              <a:buFont typeface="Arial" panose="020B0604020202020204" pitchFamily="34" charset="0"/>
              <a:buChar char="•"/>
            </a:pPr>
            <a:endParaRPr lang="pl-PL" altLang="pl-PL" dirty="0">
              <a:solidFill>
                <a:schemeClr val="tx1"/>
              </a:solidFill>
              <a:ea typeface="Lucida Sans Unicode" panose="020B0602030504020204" pitchFamily="34" charset="0"/>
              <a:cs typeface="Lucida Sans Unicode" panose="020B0602030504020204" pitchFamily="34" charset="0"/>
            </a:endParaRPr>
          </a:p>
        </p:txBody>
      </p:sp>
      <p:sp>
        <p:nvSpPr>
          <p:cNvPr id="8" name="Prostokąt 7">
            <a:extLst>
              <a:ext uri="{FF2B5EF4-FFF2-40B4-BE49-F238E27FC236}">
                <a16:creationId xmlns:a16="http://schemas.microsoft.com/office/drawing/2014/main" id="{13EB3760-91BC-6E72-8D11-204C4338265F}"/>
              </a:ext>
            </a:extLst>
          </p:cNvPr>
          <p:cNvSpPr/>
          <p:nvPr/>
        </p:nvSpPr>
        <p:spPr bwMode="auto">
          <a:xfrm>
            <a:off x="5041900" y="2544129"/>
            <a:ext cx="4538198" cy="720725"/>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marL="285750" indent="-285750" eaLnBrk="1" hangingPunct="1">
              <a:lnSpc>
                <a:spcPct val="102000"/>
              </a:lnSpc>
              <a:buClr>
                <a:srgbClr val="000000"/>
              </a:buClr>
              <a:buSzPct val="100000"/>
              <a:buFont typeface="Arial" panose="020B0604020202020204" pitchFamily="34" charset="0"/>
              <a:buChar char="•"/>
            </a:pPr>
            <a:endParaRPr lang="pl-PL" altLang="pl-PL" dirty="0">
              <a:solidFill>
                <a:schemeClr val="tx1"/>
              </a:solidFill>
              <a:ea typeface="Lucida Sans Unicode" panose="020B0602030504020204" pitchFamily="34" charset="0"/>
              <a:cs typeface="Lucida Sans Unicode" panose="020B0602030504020204" pitchFamily="34" charset="0"/>
            </a:endParaRPr>
          </a:p>
        </p:txBody>
      </p:sp>
      <p:sp>
        <p:nvSpPr>
          <p:cNvPr id="9" name="Prostokąt 8">
            <a:extLst>
              <a:ext uri="{FF2B5EF4-FFF2-40B4-BE49-F238E27FC236}">
                <a16:creationId xmlns:a16="http://schemas.microsoft.com/office/drawing/2014/main" id="{2E98979A-86E8-077C-5037-2333D298DC22}"/>
              </a:ext>
            </a:extLst>
          </p:cNvPr>
          <p:cNvSpPr/>
          <p:nvPr/>
        </p:nvSpPr>
        <p:spPr bwMode="auto">
          <a:xfrm>
            <a:off x="5040313" y="4421506"/>
            <a:ext cx="4427244" cy="717550"/>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marL="285750" indent="-285750" eaLnBrk="1" hangingPunct="1">
              <a:lnSpc>
                <a:spcPct val="102000"/>
              </a:lnSpc>
              <a:buClr>
                <a:srgbClr val="000000"/>
              </a:buClr>
              <a:buSzPct val="100000"/>
              <a:buFont typeface="Arial" panose="020B0604020202020204" pitchFamily="34" charset="0"/>
              <a:buChar char="•"/>
            </a:pPr>
            <a:endParaRPr lang="pl-PL" altLang="pl-PL" dirty="0">
              <a:solidFill>
                <a:schemeClr val="tx1"/>
              </a:solidFill>
              <a:ea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10660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934F37-DFF2-062E-7881-DE82D6984672}"/>
              </a:ext>
            </a:extLst>
          </p:cNvPr>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defRPr/>
            </a:pPr>
            <a:r>
              <a:rPr lang="pl-PL" altLang="pl-PL" sz="2400" b="1" dirty="0">
                <a:solidFill>
                  <a:schemeClr val="bg1"/>
                </a:solidFill>
              </a:rPr>
              <a:t>TECHNOLOGICAL PROCESS</a:t>
            </a:r>
          </a:p>
        </p:txBody>
      </p:sp>
      <p:sp>
        <p:nvSpPr>
          <p:cNvPr id="3" name="Prostokąt 2">
            <a:extLst>
              <a:ext uri="{FF2B5EF4-FFF2-40B4-BE49-F238E27FC236}">
                <a16:creationId xmlns:a16="http://schemas.microsoft.com/office/drawing/2014/main" id="{FE8705AE-547F-1727-8A2F-3B3AA5ABED42}"/>
              </a:ext>
            </a:extLst>
          </p:cNvPr>
          <p:cNvSpPr/>
          <p:nvPr/>
        </p:nvSpPr>
        <p:spPr>
          <a:xfrm>
            <a:off x="323850" y="543561"/>
            <a:ext cx="2330254" cy="400110"/>
          </a:xfrm>
          <a:prstGeom prst="rect">
            <a:avLst/>
          </a:prstGeom>
          <a:noFill/>
        </p:spPr>
        <p:txBody>
          <a:bodyPr wrap="none">
            <a:spAutoFit/>
          </a:bodyPr>
          <a:lstStyle/>
          <a:p>
            <a:pPr algn="ctr">
              <a:defRPr/>
            </a:pPr>
            <a:r>
              <a:rPr lang="pl-PL" sz="2000" b="1" dirty="0">
                <a:solidFill>
                  <a:srgbClr val="0070C0"/>
                </a:solidFill>
              </a:rPr>
              <a:t>CASTING CLEANING </a:t>
            </a:r>
            <a:endParaRPr lang="pl-PL" sz="2000" b="1" dirty="0">
              <a:solidFill>
                <a:srgbClr val="0070C0"/>
              </a:solidFill>
              <a:latin typeface="+mn-lt"/>
              <a:ea typeface="+mn-ea"/>
            </a:endParaRPr>
          </a:p>
        </p:txBody>
      </p:sp>
      <p:cxnSp>
        <p:nvCxnSpPr>
          <p:cNvPr id="4" name="Łącznik prostoliniowy 11">
            <a:extLst>
              <a:ext uri="{FF2B5EF4-FFF2-40B4-BE49-F238E27FC236}">
                <a16:creationId xmlns:a16="http://schemas.microsoft.com/office/drawing/2014/main" id="{742A68DA-525D-ED1B-7762-4A3A37256AD4}"/>
              </a:ext>
            </a:extLst>
          </p:cNvPr>
          <p:cNvCxnSpPr>
            <a:cxnSpLocks noChangeShapeType="1"/>
          </p:cNvCxnSpPr>
          <p:nvPr/>
        </p:nvCxnSpPr>
        <p:spPr bwMode="auto">
          <a:xfrm>
            <a:off x="323850" y="6245225"/>
            <a:ext cx="8640763" cy="0"/>
          </a:xfrm>
          <a:prstGeom prst="line">
            <a:avLst/>
          </a:prstGeom>
          <a:ln>
            <a:solidFill>
              <a:srgbClr val="0070C0"/>
            </a:solidFill>
            <a:headEnd/>
            <a:tailEnd/>
          </a:ln>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18E56857-8FE9-2BBE-D1DF-8F280E8ECAFD}"/>
              </a:ext>
            </a:extLst>
          </p:cNvPr>
          <p:cNvSpPr/>
          <p:nvPr/>
        </p:nvSpPr>
        <p:spPr bwMode="auto">
          <a:xfrm>
            <a:off x="5732633" y="1729068"/>
            <a:ext cx="3579813" cy="685800"/>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eaLnBrk="1" hangingPunct="1">
              <a:lnSpc>
                <a:spcPct val="102000"/>
              </a:lnSpc>
              <a:defRPr/>
            </a:pPr>
            <a:endParaRPr lang="pl-PL" dirty="0">
              <a:solidFill>
                <a:schemeClr val="tx1"/>
              </a:solidFill>
            </a:endParaRPr>
          </a:p>
        </p:txBody>
      </p:sp>
      <p:sp>
        <p:nvSpPr>
          <p:cNvPr id="6" name="Prostokąt 5">
            <a:extLst>
              <a:ext uri="{FF2B5EF4-FFF2-40B4-BE49-F238E27FC236}">
                <a16:creationId xmlns:a16="http://schemas.microsoft.com/office/drawing/2014/main" id="{FBDB9503-017E-99A1-1577-59A2859207AF}"/>
              </a:ext>
            </a:extLst>
          </p:cNvPr>
          <p:cNvSpPr/>
          <p:nvPr/>
        </p:nvSpPr>
        <p:spPr bwMode="auto">
          <a:xfrm>
            <a:off x="5732632" y="1385889"/>
            <a:ext cx="3579813" cy="4429124"/>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marL="285750" indent="-285750">
              <a:buFont typeface="Arial" panose="020B0604020202020204" pitchFamily="34" charset="0"/>
              <a:buChar char="•"/>
            </a:pPr>
            <a:r>
              <a:rPr lang="pl-PL" dirty="0" err="1"/>
              <a:t>Shaking</a:t>
            </a:r>
            <a:r>
              <a:rPr lang="pl-PL" dirty="0"/>
              <a:t> </a:t>
            </a:r>
            <a:r>
              <a:rPr lang="pl-PL" dirty="0" err="1"/>
              <a:t>chamber</a:t>
            </a:r>
            <a:r>
              <a:rPr lang="pl-PL" dirty="0"/>
              <a:t> 5 x 5m with </a:t>
            </a:r>
            <a:r>
              <a:rPr lang="pl-PL" dirty="0" err="1"/>
              <a:t>dust</a:t>
            </a:r>
            <a:r>
              <a:rPr lang="pl-PL" dirty="0"/>
              <a:t> </a:t>
            </a:r>
            <a:r>
              <a:rPr lang="pl-PL" dirty="0" err="1"/>
              <a:t>exhaust</a:t>
            </a:r>
            <a:r>
              <a:rPr lang="pl-PL" dirty="0"/>
              <a:t> system</a:t>
            </a:r>
          </a:p>
          <a:p>
            <a:endParaRPr lang="pl-PL" dirty="0"/>
          </a:p>
          <a:p>
            <a:pPr marL="285750" indent="-285750">
              <a:buFont typeface="Arial" panose="020B0604020202020204" pitchFamily="34" charset="0"/>
              <a:buChar char="•"/>
            </a:pPr>
            <a:r>
              <a:rPr lang="pl-PL" dirty="0" err="1"/>
              <a:t>Water</a:t>
            </a:r>
            <a:r>
              <a:rPr lang="pl-PL" dirty="0"/>
              <a:t> </a:t>
            </a:r>
            <a:r>
              <a:rPr lang="pl-PL" dirty="0" err="1"/>
              <a:t>cleaning</a:t>
            </a:r>
            <a:r>
              <a:rPr lang="pl-PL" dirty="0"/>
              <a:t> </a:t>
            </a:r>
            <a:r>
              <a:rPr lang="pl-PL" dirty="0" err="1"/>
              <a:t>station</a:t>
            </a:r>
            <a:r>
              <a:rPr lang="pl-PL" dirty="0"/>
              <a:t> – 160 bar </a:t>
            </a:r>
            <a:r>
              <a:rPr lang="pl-PL" dirty="0" err="1"/>
              <a:t>pressure</a:t>
            </a: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a:t>STEM </a:t>
            </a:r>
            <a:r>
              <a:rPr lang="sl-SI" dirty="0"/>
              <a:t>Shotblasting Machine H35x35</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a:t>Special </a:t>
            </a:r>
            <a:r>
              <a:rPr lang="pl-PL" dirty="0" err="1"/>
              <a:t>chamber</a:t>
            </a:r>
            <a:r>
              <a:rPr lang="pl-PL" dirty="0"/>
              <a:t> for manual </a:t>
            </a:r>
            <a:r>
              <a:rPr lang="pl-PL" dirty="0" err="1"/>
              <a:t>shotblasting</a:t>
            </a:r>
            <a:r>
              <a:rPr lang="pl-PL" dirty="0"/>
              <a:t> 6 x 4 x 2 m</a:t>
            </a:r>
          </a:p>
          <a:p>
            <a:endParaRPr lang="pl-PL" dirty="0"/>
          </a:p>
          <a:p>
            <a:pPr marL="285750" indent="-285750">
              <a:buFont typeface="Arial" panose="020B0604020202020204" pitchFamily="34" charset="0"/>
              <a:buChar char="•"/>
            </a:pPr>
            <a:r>
              <a:rPr lang="pl-PL" dirty="0" err="1"/>
              <a:t>Final</a:t>
            </a:r>
            <a:r>
              <a:rPr lang="pl-PL" dirty="0"/>
              <a:t> </a:t>
            </a:r>
            <a:r>
              <a:rPr lang="pl-PL" dirty="0" err="1"/>
              <a:t>cleaning</a:t>
            </a:r>
            <a:r>
              <a:rPr lang="pl-PL" dirty="0"/>
              <a:t> by </a:t>
            </a:r>
            <a:r>
              <a:rPr lang="pl-PL" dirty="0" err="1"/>
              <a:t>manual</a:t>
            </a:r>
            <a:r>
              <a:rPr lang="pl-PL" dirty="0"/>
              <a:t> </a:t>
            </a:r>
            <a:r>
              <a:rPr lang="pl-PL" dirty="0" err="1"/>
              <a:t>operated</a:t>
            </a:r>
            <a:r>
              <a:rPr lang="pl-PL" dirty="0"/>
              <a:t> </a:t>
            </a:r>
            <a:r>
              <a:rPr lang="pl-PL" dirty="0" err="1"/>
              <a:t>grinding</a:t>
            </a:r>
            <a:r>
              <a:rPr lang="pl-PL" dirty="0"/>
              <a:t> </a:t>
            </a:r>
            <a:r>
              <a:rPr lang="pl-PL" dirty="0" err="1"/>
              <a:t>tools</a:t>
            </a:r>
            <a:endParaRPr lang="pl-PL" dirty="0"/>
          </a:p>
          <a:p>
            <a:endParaRPr lang="en-US" dirty="0"/>
          </a:p>
          <a:p>
            <a:r>
              <a:rPr lang="en-US" dirty="0"/>
              <a:t> </a:t>
            </a:r>
          </a:p>
        </p:txBody>
      </p:sp>
      <p:sp>
        <p:nvSpPr>
          <p:cNvPr id="7" name="Prostokąt 6">
            <a:extLst>
              <a:ext uri="{FF2B5EF4-FFF2-40B4-BE49-F238E27FC236}">
                <a16:creationId xmlns:a16="http://schemas.microsoft.com/office/drawing/2014/main" id="{CEB96FA4-D0FF-CF72-92FD-8E74C13495CC}"/>
              </a:ext>
            </a:extLst>
          </p:cNvPr>
          <p:cNvSpPr/>
          <p:nvPr/>
        </p:nvSpPr>
        <p:spPr bwMode="auto">
          <a:xfrm>
            <a:off x="5732633" y="4386543"/>
            <a:ext cx="3579813" cy="682625"/>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a:lnSpc>
                <a:spcPct val="102000"/>
              </a:lnSpc>
            </a:pPr>
            <a:endParaRPr lang="pl-PL" altLang="pl-PL" dirty="0">
              <a:solidFill>
                <a:schemeClr val="tx1"/>
              </a:solidFill>
              <a:ea typeface="Lucida Sans Unicode" panose="020B0602030504020204" pitchFamily="34" charset="0"/>
              <a:cs typeface="Lucida Sans Unicode" panose="020B0602030504020204" pitchFamily="34" charset="0"/>
            </a:endParaRPr>
          </a:p>
        </p:txBody>
      </p:sp>
      <p:pic>
        <p:nvPicPr>
          <p:cNvPr id="8" name="Picture 2">
            <a:extLst>
              <a:ext uri="{FF2B5EF4-FFF2-40B4-BE49-F238E27FC236}">
                <a16:creationId xmlns:a16="http://schemas.microsoft.com/office/drawing/2014/main" id="{F4B2DE44-FD09-1A9D-5956-080C97440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98" y="943671"/>
            <a:ext cx="5019346" cy="525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910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39EEF5-0074-1CBD-D89B-EF8342E63836}"/>
              </a:ext>
            </a:extLst>
          </p:cNvPr>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defRPr/>
            </a:pPr>
            <a:r>
              <a:rPr lang="pl-PL" altLang="pl-PL" sz="2400" b="1" dirty="0">
                <a:solidFill>
                  <a:schemeClr val="bg1"/>
                </a:solidFill>
              </a:rPr>
              <a:t>TECHNOLOGICAL PROCESS</a:t>
            </a:r>
          </a:p>
        </p:txBody>
      </p:sp>
      <p:sp>
        <p:nvSpPr>
          <p:cNvPr id="3" name="Prostokąt 2">
            <a:extLst>
              <a:ext uri="{FF2B5EF4-FFF2-40B4-BE49-F238E27FC236}">
                <a16:creationId xmlns:a16="http://schemas.microsoft.com/office/drawing/2014/main" id="{3CD5F293-68C7-4D19-54A6-865B85F15420}"/>
              </a:ext>
            </a:extLst>
          </p:cNvPr>
          <p:cNvSpPr/>
          <p:nvPr/>
        </p:nvSpPr>
        <p:spPr>
          <a:xfrm>
            <a:off x="323849" y="543561"/>
            <a:ext cx="4716463" cy="400110"/>
          </a:xfrm>
          <a:prstGeom prst="rect">
            <a:avLst/>
          </a:prstGeom>
          <a:noFill/>
        </p:spPr>
        <p:txBody>
          <a:bodyPr wrap="square">
            <a:spAutoFit/>
          </a:bodyPr>
          <a:lstStyle/>
          <a:p>
            <a:pPr eaLnBrk="1" hangingPunct="1">
              <a:defRPr/>
            </a:pPr>
            <a:r>
              <a:rPr lang="pl-PL" sz="2000" b="1" dirty="0">
                <a:solidFill>
                  <a:srgbClr val="0070C0"/>
                </a:solidFill>
                <a:latin typeface="+mn-lt"/>
                <a:ea typeface="+mn-ea"/>
              </a:rPr>
              <a:t>QUALITY CONTROL OF CASTINGS</a:t>
            </a:r>
          </a:p>
        </p:txBody>
      </p:sp>
      <p:cxnSp>
        <p:nvCxnSpPr>
          <p:cNvPr id="4" name="Łącznik prostoliniowy 11">
            <a:extLst>
              <a:ext uri="{FF2B5EF4-FFF2-40B4-BE49-F238E27FC236}">
                <a16:creationId xmlns:a16="http://schemas.microsoft.com/office/drawing/2014/main" id="{A9981D70-0779-0F5B-9C45-9D12F40E940E}"/>
              </a:ext>
            </a:extLst>
          </p:cNvPr>
          <p:cNvCxnSpPr>
            <a:cxnSpLocks noChangeShapeType="1"/>
          </p:cNvCxnSpPr>
          <p:nvPr/>
        </p:nvCxnSpPr>
        <p:spPr bwMode="auto">
          <a:xfrm>
            <a:off x="323850" y="6245225"/>
            <a:ext cx="8640763" cy="0"/>
          </a:xfrm>
          <a:prstGeom prst="line">
            <a:avLst/>
          </a:prstGeom>
          <a:ln>
            <a:solidFill>
              <a:srgbClr val="0070C0"/>
            </a:solidFill>
            <a:headEnd/>
            <a:tailEnd/>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D125179D-2814-DF3C-5D1D-6CDB497B6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77" y="1688123"/>
            <a:ext cx="4222329" cy="3369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Prostokąt 5">
            <a:extLst>
              <a:ext uri="{FF2B5EF4-FFF2-40B4-BE49-F238E27FC236}">
                <a16:creationId xmlns:a16="http://schemas.microsoft.com/office/drawing/2014/main" id="{CFCB4412-2E26-B8BA-4275-ACAC1202EA4B}"/>
              </a:ext>
            </a:extLst>
          </p:cNvPr>
          <p:cNvSpPr/>
          <p:nvPr/>
        </p:nvSpPr>
        <p:spPr bwMode="auto">
          <a:xfrm>
            <a:off x="5350314" y="2412523"/>
            <a:ext cx="4248150" cy="685800"/>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lvl1pPr marL="285750" indent="-285750">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lnSpc>
                <a:spcPct val="102000"/>
              </a:lnSpc>
              <a:buFont typeface="Arial" panose="020B0604020202020204" pitchFamily="34" charset="0"/>
              <a:buChar char="•"/>
            </a:pPr>
            <a:endParaRPr lang="pl-PL" altLang="pl-PL" dirty="0">
              <a:solidFill>
                <a:schemeClr val="tx1"/>
              </a:solidFill>
              <a:latin typeface="Calibri" panose="020F0502020204030204" pitchFamily="34" charset="0"/>
            </a:endParaRPr>
          </a:p>
        </p:txBody>
      </p:sp>
      <p:sp>
        <p:nvSpPr>
          <p:cNvPr id="7" name="Prostokąt 6">
            <a:extLst>
              <a:ext uri="{FF2B5EF4-FFF2-40B4-BE49-F238E27FC236}">
                <a16:creationId xmlns:a16="http://schemas.microsoft.com/office/drawing/2014/main" id="{90D39954-0D03-B1B0-0DE2-90A01E3CBEF0}"/>
              </a:ext>
            </a:extLst>
          </p:cNvPr>
          <p:cNvSpPr/>
          <p:nvPr/>
        </p:nvSpPr>
        <p:spPr bwMode="auto">
          <a:xfrm>
            <a:off x="5321738" y="1561514"/>
            <a:ext cx="4276725" cy="3629134"/>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a:lnSpc>
                <a:spcPct val="102000"/>
              </a:lnSpc>
              <a:defRPr/>
            </a:pPr>
            <a:r>
              <a:rPr lang="pl-PL" dirty="0" err="1"/>
              <a:t>Quality</a:t>
            </a:r>
            <a:r>
              <a:rPr lang="pl-PL" dirty="0"/>
              <a:t> </a:t>
            </a:r>
            <a:r>
              <a:rPr lang="pl-PL" dirty="0" err="1"/>
              <a:t>control</a:t>
            </a:r>
            <a:r>
              <a:rPr lang="pl-PL" dirty="0"/>
              <a:t> of </a:t>
            </a:r>
            <a:r>
              <a:rPr lang="pl-PL" dirty="0" err="1"/>
              <a:t>all</a:t>
            </a:r>
            <a:r>
              <a:rPr lang="pl-PL" dirty="0"/>
              <a:t> </a:t>
            </a:r>
            <a:r>
              <a:rPr lang="pl-PL" dirty="0" err="1"/>
              <a:t>production</a:t>
            </a:r>
            <a:r>
              <a:rPr lang="pl-PL" dirty="0"/>
              <a:t> </a:t>
            </a:r>
            <a:r>
              <a:rPr lang="pl-PL" dirty="0" err="1"/>
              <a:t>processes</a:t>
            </a:r>
            <a:r>
              <a:rPr lang="pl-PL" dirty="0"/>
              <a:t>:</a:t>
            </a:r>
          </a:p>
          <a:p>
            <a:pPr>
              <a:lnSpc>
                <a:spcPct val="102000"/>
              </a:lnSpc>
              <a:defRPr/>
            </a:pPr>
            <a:endParaRPr lang="pl-PL" dirty="0"/>
          </a:p>
          <a:p>
            <a:pPr marL="285750" indent="-285750">
              <a:lnSpc>
                <a:spcPct val="102000"/>
              </a:lnSpc>
              <a:buFont typeface="Arial" panose="020B0604020202020204" pitchFamily="34" charset="0"/>
              <a:buChar char="•"/>
              <a:defRPr/>
            </a:pPr>
            <a:r>
              <a:rPr lang="pl-PL" dirty="0" err="1"/>
              <a:t>Patterns</a:t>
            </a:r>
            <a:endParaRPr lang="pl-PL" dirty="0"/>
          </a:p>
          <a:p>
            <a:pPr marL="285750" indent="-285750">
              <a:lnSpc>
                <a:spcPct val="102000"/>
              </a:lnSpc>
              <a:buFont typeface="Arial" panose="020B0604020202020204" pitchFamily="34" charset="0"/>
              <a:buChar char="•"/>
              <a:defRPr/>
            </a:pPr>
            <a:r>
              <a:rPr lang="pl-PL" dirty="0" err="1"/>
              <a:t>Cores</a:t>
            </a:r>
            <a:r>
              <a:rPr lang="pl-PL" dirty="0"/>
              <a:t> and </a:t>
            </a:r>
            <a:r>
              <a:rPr lang="pl-PL" dirty="0" err="1"/>
              <a:t>moulds</a:t>
            </a:r>
            <a:endParaRPr lang="pl-PL" dirty="0"/>
          </a:p>
          <a:p>
            <a:pPr marL="285750" indent="-285750">
              <a:lnSpc>
                <a:spcPct val="102000"/>
              </a:lnSpc>
              <a:buFont typeface="Arial" panose="020B0604020202020204" pitchFamily="34" charset="0"/>
              <a:buChar char="•"/>
              <a:defRPr/>
            </a:pPr>
            <a:r>
              <a:rPr lang="pl-PL" dirty="0"/>
              <a:t>Sand and </a:t>
            </a:r>
            <a:r>
              <a:rPr lang="pl-PL" dirty="0" err="1"/>
              <a:t>moulding</a:t>
            </a:r>
            <a:r>
              <a:rPr lang="pl-PL" dirty="0"/>
              <a:t> mass </a:t>
            </a:r>
            <a:r>
              <a:rPr lang="pl-PL" dirty="0" err="1"/>
              <a:t>parameters</a:t>
            </a:r>
            <a:endParaRPr lang="pl-PL" dirty="0"/>
          </a:p>
          <a:p>
            <a:pPr marL="285750" indent="-285750">
              <a:lnSpc>
                <a:spcPct val="102000"/>
              </a:lnSpc>
              <a:buFont typeface="Arial" panose="020B0604020202020204" pitchFamily="34" charset="0"/>
              <a:buChar char="•"/>
              <a:defRPr/>
            </a:pPr>
            <a:r>
              <a:rPr lang="pl-PL" dirty="0"/>
              <a:t>Raw materials </a:t>
            </a:r>
            <a:r>
              <a:rPr lang="pl-PL" dirty="0" err="1"/>
              <a:t>quality</a:t>
            </a:r>
            <a:endParaRPr lang="pl-PL" dirty="0"/>
          </a:p>
          <a:p>
            <a:pPr marL="285750" indent="-285750">
              <a:lnSpc>
                <a:spcPct val="102000"/>
              </a:lnSpc>
              <a:buFont typeface="Arial" panose="020B0604020202020204" pitchFamily="34" charset="0"/>
              <a:buChar char="•"/>
              <a:defRPr/>
            </a:pPr>
            <a:r>
              <a:rPr lang="pl-PL" dirty="0"/>
              <a:t>Liquid metal and </a:t>
            </a:r>
            <a:r>
              <a:rPr lang="pl-PL" dirty="0" err="1"/>
              <a:t>melting</a:t>
            </a:r>
            <a:r>
              <a:rPr lang="pl-PL" dirty="0"/>
              <a:t> </a:t>
            </a:r>
            <a:r>
              <a:rPr lang="pl-PL" dirty="0" err="1"/>
              <a:t>process</a:t>
            </a:r>
            <a:r>
              <a:rPr lang="pl-PL" dirty="0"/>
              <a:t> </a:t>
            </a:r>
            <a:r>
              <a:rPr lang="pl-PL" dirty="0" err="1"/>
              <a:t>parameters</a:t>
            </a:r>
            <a:endParaRPr lang="pl-PL" dirty="0"/>
          </a:p>
          <a:p>
            <a:pPr marL="285750" indent="-285750">
              <a:lnSpc>
                <a:spcPct val="102000"/>
              </a:lnSpc>
              <a:buFont typeface="Arial" panose="020B0604020202020204" pitchFamily="34" charset="0"/>
              <a:buChar char="•"/>
              <a:defRPr/>
            </a:pPr>
            <a:r>
              <a:rPr lang="pl-PL" dirty="0" err="1"/>
              <a:t>Chemical</a:t>
            </a:r>
            <a:r>
              <a:rPr lang="pl-PL" dirty="0"/>
              <a:t> </a:t>
            </a:r>
            <a:r>
              <a:rPr lang="pl-PL" dirty="0" err="1"/>
              <a:t>composition</a:t>
            </a:r>
            <a:endParaRPr lang="pl-PL" dirty="0"/>
          </a:p>
          <a:p>
            <a:pPr marL="285750" indent="-285750">
              <a:lnSpc>
                <a:spcPct val="102000"/>
              </a:lnSpc>
              <a:buFont typeface="Arial" panose="020B0604020202020204" pitchFamily="34" charset="0"/>
              <a:buChar char="•"/>
              <a:defRPr/>
            </a:pPr>
            <a:r>
              <a:rPr lang="pl-PL" dirty="0" err="1"/>
              <a:t>Dimension</a:t>
            </a:r>
            <a:r>
              <a:rPr lang="pl-PL" dirty="0"/>
              <a:t> </a:t>
            </a:r>
            <a:r>
              <a:rPr lang="pl-PL" dirty="0" err="1"/>
              <a:t>protocols</a:t>
            </a:r>
            <a:endParaRPr lang="pl-PL" dirty="0"/>
          </a:p>
          <a:p>
            <a:pPr marL="285750" indent="-285750">
              <a:lnSpc>
                <a:spcPct val="102000"/>
              </a:lnSpc>
              <a:buFont typeface="Arial" panose="020B0604020202020204" pitchFamily="34" charset="0"/>
              <a:buChar char="•"/>
              <a:defRPr/>
            </a:pPr>
            <a:r>
              <a:rPr lang="pl-PL" dirty="0" err="1"/>
              <a:t>Mechanical</a:t>
            </a:r>
            <a:r>
              <a:rPr lang="pl-PL" dirty="0"/>
              <a:t> </a:t>
            </a:r>
            <a:r>
              <a:rPr lang="pl-PL" dirty="0" err="1"/>
              <a:t>propoerities</a:t>
            </a:r>
            <a:endParaRPr lang="pl-PL" dirty="0"/>
          </a:p>
          <a:p>
            <a:pPr marL="285750" indent="-285750">
              <a:lnSpc>
                <a:spcPct val="102000"/>
              </a:lnSpc>
              <a:buFont typeface="Arial" panose="020B0604020202020204" pitchFamily="34" charset="0"/>
              <a:buChar char="•"/>
              <a:defRPr/>
            </a:pPr>
            <a:r>
              <a:rPr lang="pl-PL" dirty="0"/>
              <a:t>Non-</a:t>
            </a:r>
            <a:r>
              <a:rPr lang="pl-PL" dirty="0" err="1"/>
              <a:t>destructive</a:t>
            </a:r>
            <a:r>
              <a:rPr lang="pl-PL" dirty="0"/>
              <a:t> </a:t>
            </a:r>
            <a:r>
              <a:rPr lang="pl-PL" dirty="0" err="1"/>
              <a:t>testing</a:t>
            </a:r>
            <a:endParaRPr lang="pl-PL" dirty="0"/>
          </a:p>
          <a:p>
            <a:pPr>
              <a:lnSpc>
                <a:spcPct val="102000"/>
              </a:lnSpc>
              <a:defRPr/>
            </a:pPr>
            <a:endParaRPr lang="pl-PL" dirty="0"/>
          </a:p>
        </p:txBody>
      </p:sp>
      <p:sp>
        <p:nvSpPr>
          <p:cNvPr id="8" name="Prostokąt 7">
            <a:extLst>
              <a:ext uri="{FF2B5EF4-FFF2-40B4-BE49-F238E27FC236}">
                <a16:creationId xmlns:a16="http://schemas.microsoft.com/office/drawing/2014/main" id="{DF00A9C3-4106-1EC7-7859-24DA4767F7B8}"/>
              </a:ext>
            </a:extLst>
          </p:cNvPr>
          <p:cNvSpPr/>
          <p:nvPr/>
        </p:nvSpPr>
        <p:spPr bwMode="auto">
          <a:xfrm>
            <a:off x="5321739" y="4503261"/>
            <a:ext cx="4276725" cy="687387"/>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marL="285750" indent="-285750" eaLnBrk="1" hangingPunct="1">
              <a:lnSpc>
                <a:spcPct val="102000"/>
              </a:lnSpc>
              <a:buFont typeface="Arial" panose="020B0604020202020204" pitchFamily="34" charset="0"/>
              <a:buChar char="•"/>
              <a:defRPr/>
            </a:pPr>
            <a:endParaRPr lang="pl-PL" dirty="0">
              <a:solidFill>
                <a:schemeClr val="tx1"/>
              </a:solidFill>
            </a:endParaRPr>
          </a:p>
        </p:txBody>
      </p:sp>
      <p:sp>
        <p:nvSpPr>
          <p:cNvPr id="9" name="Prostokąt 8">
            <a:extLst>
              <a:ext uri="{FF2B5EF4-FFF2-40B4-BE49-F238E27FC236}">
                <a16:creationId xmlns:a16="http://schemas.microsoft.com/office/drawing/2014/main" id="{211A26F5-5743-856A-33CF-6612EE1A73C5}"/>
              </a:ext>
            </a:extLst>
          </p:cNvPr>
          <p:cNvSpPr/>
          <p:nvPr/>
        </p:nvSpPr>
        <p:spPr bwMode="auto">
          <a:xfrm>
            <a:off x="5321739" y="1421925"/>
            <a:ext cx="4276725" cy="685800"/>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eaLnBrk="1" hangingPunct="1">
              <a:lnSpc>
                <a:spcPct val="102000"/>
              </a:lnSpc>
            </a:pPr>
            <a:endParaRPr lang="pl-PL" altLang="pl-PL" b="1" dirty="0">
              <a:solidFill>
                <a:schemeClr val="tx1"/>
              </a:solidFill>
              <a:ea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08948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8BC2D7-80BE-57E9-C091-D2B10F13BA2C}"/>
              </a:ext>
            </a:extLst>
          </p:cNvPr>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defRPr/>
            </a:pPr>
            <a:r>
              <a:rPr lang="pl-PL" altLang="pl-PL" sz="2400" b="1" dirty="0">
                <a:solidFill>
                  <a:schemeClr val="bg1"/>
                </a:solidFill>
              </a:rPr>
              <a:t>TECHNOLOGICAL PROCESS</a:t>
            </a:r>
          </a:p>
        </p:txBody>
      </p:sp>
      <p:sp>
        <p:nvSpPr>
          <p:cNvPr id="3" name="Prostokąt 2">
            <a:extLst>
              <a:ext uri="{FF2B5EF4-FFF2-40B4-BE49-F238E27FC236}">
                <a16:creationId xmlns:a16="http://schemas.microsoft.com/office/drawing/2014/main" id="{3DA1A5F2-454A-873B-4617-FDE8B851E624}"/>
              </a:ext>
            </a:extLst>
          </p:cNvPr>
          <p:cNvSpPr/>
          <p:nvPr/>
        </p:nvSpPr>
        <p:spPr>
          <a:xfrm>
            <a:off x="323849" y="543561"/>
            <a:ext cx="2869517" cy="400110"/>
          </a:xfrm>
          <a:prstGeom prst="rect">
            <a:avLst/>
          </a:prstGeom>
          <a:noFill/>
        </p:spPr>
        <p:txBody>
          <a:bodyPr wrap="square">
            <a:spAutoFit/>
          </a:bodyPr>
          <a:lstStyle/>
          <a:p>
            <a:pPr>
              <a:defRPr/>
            </a:pPr>
            <a:r>
              <a:rPr lang="pl-PL" sz="2000" b="1" dirty="0">
                <a:solidFill>
                  <a:srgbClr val="0070C0"/>
                </a:solidFill>
              </a:rPr>
              <a:t>LABORATORY</a:t>
            </a:r>
          </a:p>
        </p:txBody>
      </p:sp>
      <p:cxnSp>
        <p:nvCxnSpPr>
          <p:cNvPr id="4" name="Łącznik prostoliniowy 11">
            <a:extLst>
              <a:ext uri="{FF2B5EF4-FFF2-40B4-BE49-F238E27FC236}">
                <a16:creationId xmlns:a16="http://schemas.microsoft.com/office/drawing/2014/main" id="{BF4739D2-4ED7-F9E7-C1F2-DC058FC1332F}"/>
              </a:ext>
            </a:extLst>
          </p:cNvPr>
          <p:cNvCxnSpPr>
            <a:cxnSpLocks noChangeShapeType="1"/>
          </p:cNvCxnSpPr>
          <p:nvPr/>
        </p:nvCxnSpPr>
        <p:spPr bwMode="auto">
          <a:xfrm>
            <a:off x="323850" y="6245225"/>
            <a:ext cx="8640763" cy="0"/>
          </a:xfrm>
          <a:prstGeom prst="line">
            <a:avLst/>
          </a:prstGeom>
          <a:ln>
            <a:solidFill>
              <a:srgbClr val="0070C0"/>
            </a:solidFill>
            <a:headEnd/>
            <a:tailEnd/>
          </a:ln>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380F9795-F6E2-CEAB-BFDE-3D1A4807BD65}"/>
              </a:ext>
            </a:extLst>
          </p:cNvPr>
          <p:cNvSpPr/>
          <p:nvPr/>
        </p:nvSpPr>
        <p:spPr bwMode="auto">
          <a:xfrm>
            <a:off x="5712808" y="1688123"/>
            <a:ext cx="3976687" cy="3784209"/>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marL="285750" indent="-285750">
              <a:buFont typeface="Arial" panose="020B0604020202020204" pitchFamily="34" charset="0"/>
              <a:buChar char="•"/>
            </a:pPr>
            <a:r>
              <a:rPr lang="en-US" dirty="0"/>
              <a:t>spectral analysis</a:t>
            </a: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en-US" dirty="0"/>
              <a:t>metallographic tests</a:t>
            </a: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pl-PL" dirty="0" err="1"/>
              <a:t>Charpy</a:t>
            </a:r>
            <a:r>
              <a:rPr lang="pl-PL" dirty="0"/>
              <a:t> </a:t>
            </a:r>
            <a:r>
              <a:rPr lang="en-US" dirty="0"/>
              <a:t>impact tests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Brinell</a:t>
            </a:r>
            <a:r>
              <a:rPr lang="en-US" dirty="0"/>
              <a:t> hardness tests</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en-US" dirty="0"/>
              <a:t>strength tests</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r>
              <a:rPr lang="en-US" dirty="0"/>
              <a:t>ultrasonic testing</a:t>
            </a:r>
          </a:p>
          <a:p>
            <a:endParaRPr lang="pl-PL" dirty="0"/>
          </a:p>
          <a:p>
            <a:endParaRPr lang="en-US" dirty="0"/>
          </a:p>
          <a:p>
            <a:pPr>
              <a:lnSpc>
                <a:spcPct val="102000"/>
              </a:lnSpc>
              <a:defRPr/>
            </a:pPr>
            <a:endParaRPr lang="pl-PL" dirty="0">
              <a:solidFill>
                <a:schemeClr val="tx1"/>
              </a:solidFill>
            </a:endParaRPr>
          </a:p>
        </p:txBody>
      </p:sp>
      <p:sp>
        <p:nvSpPr>
          <p:cNvPr id="6" name="Prostokąt 5">
            <a:extLst>
              <a:ext uri="{FF2B5EF4-FFF2-40B4-BE49-F238E27FC236}">
                <a16:creationId xmlns:a16="http://schemas.microsoft.com/office/drawing/2014/main" id="{BEB3E574-966A-F381-AFA4-F7DCA8F144E4}"/>
              </a:ext>
            </a:extLst>
          </p:cNvPr>
          <p:cNvSpPr/>
          <p:nvPr/>
        </p:nvSpPr>
        <p:spPr bwMode="auto">
          <a:xfrm>
            <a:off x="5648228" y="4210050"/>
            <a:ext cx="3976688" cy="503237"/>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eaLnBrk="1" hangingPunct="1">
              <a:lnSpc>
                <a:spcPct val="102000"/>
              </a:lnSpc>
            </a:pPr>
            <a:endParaRPr lang="pl-PL" altLang="pl-PL" dirty="0">
              <a:solidFill>
                <a:schemeClr val="tx1"/>
              </a:solidFill>
              <a:ea typeface="Lucida Sans Unicode" panose="020B0602030504020204" pitchFamily="34" charset="0"/>
              <a:cs typeface="Lucida Sans Unicode" panose="020B0602030504020204" pitchFamily="34" charset="0"/>
            </a:endParaRPr>
          </a:p>
        </p:txBody>
      </p:sp>
      <p:sp>
        <p:nvSpPr>
          <p:cNvPr id="7" name="Prostokąt 6">
            <a:extLst>
              <a:ext uri="{FF2B5EF4-FFF2-40B4-BE49-F238E27FC236}">
                <a16:creationId xmlns:a16="http://schemas.microsoft.com/office/drawing/2014/main" id="{D517FE78-D4B5-489E-2987-B07CAB3A8CB2}"/>
              </a:ext>
            </a:extLst>
          </p:cNvPr>
          <p:cNvSpPr/>
          <p:nvPr/>
        </p:nvSpPr>
        <p:spPr bwMode="auto">
          <a:xfrm>
            <a:off x="5833806" y="3121024"/>
            <a:ext cx="3976688" cy="504825"/>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eaLnBrk="1" hangingPunct="1">
              <a:lnSpc>
                <a:spcPct val="102000"/>
              </a:lnSpc>
              <a:defRPr/>
            </a:pPr>
            <a:endParaRPr lang="pl-PL" dirty="0">
              <a:solidFill>
                <a:schemeClr val="tx1"/>
              </a:solidFill>
            </a:endParaRPr>
          </a:p>
        </p:txBody>
      </p:sp>
      <p:pic>
        <p:nvPicPr>
          <p:cNvPr id="8" name="Obraz 7">
            <a:extLst>
              <a:ext uri="{FF2B5EF4-FFF2-40B4-BE49-F238E27FC236}">
                <a16:creationId xmlns:a16="http://schemas.microsoft.com/office/drawing/2014/main" id="{8DBD35CD-E991-FA75-511F-F03DBA645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294" y="1350499"/>
            <a:ext cx="5054581" cy="3790936"/>
          </a:xfrm>
          <a:prstGeom prst="rect">
            <a:avLst/>
          </a:prstGeom>
        </p:spPr>
      </p:pic>
    </p:spTree>
    <p:extLst>
      <p:ext uri="{BB962C8B-B14F-4D97-AF65-F5344CB8AC3E}">
        <p14:creationId xmlns:p14="http://schemas.microsoft.com/office/powerpoint/2010/main" val="2703292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CBB3605-BD47-CD2A-2C84-2AE5E91CBCC8}"/>
              </a:ext>
            </a:extLst>
          </p:cNvPr>
          <p:cNvSpPr/>
          <p:nvPr/>
        </p:nvSpPr>
        <p:spPr>
          <a:xfrm>
            <a:off x="618978" y="478301"/>
            <a:ext cx="8961120" cy="6269858"/>
          </a:xfrm>
          <a:prstGeom prst="rect">
            <a:avLst/>
          </a:prstGeom>
        </p:spPr>
        <p:txBody>
          <a:bodyPr wrap="square">
            <a:spAutoFit/>
          </a:bodyPr>
          <a:lstStyle/>
          <a:p>
            <a:r>
              <a:rPr lang="en-US" dirty="0" err="1"/>
              <a:t>Rafamet</a:t>
            </a:r>
            <a:r>
              <a:rPr lang="en-US" dirty="0"/>
              <a:t> Foundry uses lost foam process as a innovative alternative addition to conventional technology. </a:t>
            </a:r>
          </a:p>
          <a:p>
            <a:r>
              <a:rPr lang="en-US" dirty="0"/>
              <a:t>The lost foam casting is a full mold casting process - models made from EPS (expanded polystyrene) are embedded in molding box filed with sand. Liquid metal introduced into it replaces the plastics and fills out the cavities of the mold. The Lost Foam method is an economic manufacturing technology for complex components, because the polystyrene model can reproduce the undercuts, angular channels and contour-</a:t>
            </a:r>
            <a:r>
              <a:rPr lang="en-US" dirty="0" err="1"/>
              <a:t>optimised</a:t>
            </a:r>
            <a:r>
              <a:rPr lang="en-US" dirty="0"/>
              <a:t> cavities. This technique in many cases is cheaper than other casting methods in that a foam pattern can be fabricated much more easily. </a:t>
            </a:r>
          </a:p>
          <a:p>
            <a:endParaRPr lang="pl-PL" dirty="0"/>
          </a:p>
          <a:p>
            <a:endParaRPr lang="pl-PL" dirty="0"/>
          </a:p>
          <a:p>
            <a:endParaRPr lang="pl-PL" dirty="0"/>
          </a:p>
          <a:p>
            <a:endParaRPr lang="pl-PL" dirty="0"/>
          </a:p>
          <a:p>
            <a:endParaRPr lang="pl-PL" dirty="0"/>
          </a:p>
          <a:p>
            <a:endParaRPr lang="pl-PL" dirty="0"/>
          </a:p>
          <a:p>
            <a:endParaRPr lang="pl-PL" altLang="pl-PL" sz="1800" b="1" dirty="0">
              <a:solidFill>
                <a:schemeClr val="bg1"/>
              </a:solidFill>
            </a:endParaRPr>
          </a:p>
          <a:p>
            <a:endParaRPr lang="pl-PL" dirty="0"/>
          </a:p>
          <a:p>
            <a:endParaRPr lang="pl-PL" dirty="0"/>
          </a:p>
          <a:p>
            <a:endParaRPr lang="pl-PL" dirty="0"/>
          </a:p>
          <a:p>
            <a:endParaRPr lang="pl-PL" dirty="0"/>
          </a:p>
          <a:p>
            <a:endParaRPr lang="pl-PL" dirty="0"/>
          </a:p>
          <a:p>
            <a:endParaRPr lang="pl-PL" dirty="0"/>
          </a:p>
          <a:p>
            <a:endParaRPr lang="pl-PL" dirty="0"/>
          </a:p>
          <a:p>
            <a:r>
              <a:rPr lang="en-US" dirty="0"/>
              <a:t>EPS casting pouring process simulation calculated in MAGMA system </a:t>
            </a:r>
          </a:p>
          <a:p>
            <a:endParaRPr lang="pl-PL" dirty="0"/>
          </a:p>
        </p:txBody>
      </p:sp>
      <p:pic>
        <p:nvPicPr>
          <p:cNvPr id="3" name="Picture 2">
            <a:extLst>
              <a:ext uri="{FF2B5EF4-FFF2-40B4-BE49-F238E27FC236}">
                <a16:creationId xmlns:a16="http://schemas.microsoft.com/office/drawing/2014/main" id="{8F1F0F3D-FF72-26FE-30AB-5B2DD5E97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488" y="2637645"/>
            <a:ext cx="4368312" cy="328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a:extLst>
              <a:ext uri="{FF2B5EF4-FFF2-40B4-BE49-F238E27FC236}">
                <a16:creationId xmlns:a16="http://schemas.microsoft.com/office/drawing/2014/main" id="{763A433B-861C-7BDB-04D3-C7E1B90DB918}"/>
              </a:ext>
            </a:extLst>
          </p:cNvPr>
          <p:cNvSpPr/>
          <p:nvPr/>
        </p:nvSpPr>
        <p:spPr>
          <a:xfrm>
            <a:off x="1" y="-56270"/>
            <a:ext cx="10080624" cy="461665"/>
          </a:xfrm>
          <a:prstGeom prst="rect">
            <a:avLst/>
          </a:prstGeom>
        </p:spPr>
        <p:txBody>
          <a:bodyPr wrap="square">
            <a:spAutoFit/>
          </a:bodyPr>
          <a:lstStyle/>
          <a:p>
            <a:pPr algn="ctr"/>
            <a:r>
              <a:rPr lang="pl-PL" altLang="pl-PL" sz="2400" b="1" dirty="0">
                <a:solidFill>
                  <a:prstClr val="white"/>
                </a:solidFill>
              </a:rPr>
              <a:t>EPS INFORMATION </a:t>
            </a:r>
            <a:endParaRPr lang="pl-PL" sz="2400" dirty="0"/>
          </a:p>
        </p:txBody>
      </p:sp>
    </p:spTree>
    <p:extLst>
      <p:ext uri="{BB962C8B-B14F-4D97-AF65-F5344CB8AC3E}">
        <p14:creationId xmlns:p14="http://schemas.microsoft.com/office/powerpoint/2010/main" val="1570766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22551AE-6A7B-03B1-31BA-34B8A72ADFF3}"/>
              </a:ext>
            </a:extLst>
          </p:cNvPr>
          <p:cNvSpPr/>
          <p:nvPr/>
        </p:nvSpPr>
        <p:spPr>
          <a:xfrm>
            <a:off x="-9697" y="-55092"/>
            <a:ext cx="10080625" cy="469039"/>
          </a:xfrm>
          <a:prstGeom prst="rect">
            <a:avLst/>
          </a:prstGeom>
        </p:spPr>
        <p:txBody>
          <a:bodyPr wrap="square">
            <a:spAutoFit/>
          </a:bodyPr>
          <a:lstStyle/>
          <a:p>
            <a:pPr algn="ctr">
              <a:lnSpc>
                <a:spcPct val="102000"/>
              </a:lnSpc>
              <a:spcBef>
                <a:spcPts val="363"/>
              </a:spcBef>
              <a:spcAft>
                <a:spcPct val="0"/>
              </a:spcAft>
              <a:defRPr/>
            </a:pPr>
            <a:r>
              <a:rPr lang="pl-PL" altLang="pl-PL" sz="2400" b="1" dirty="0">
                <a:solidFill>
                  <a:schemeClr val="bg1"/>
                </a:solidFill>
              </a:rPr>
              <a:t>EPS INFORMATION</a:t>
            </a:r>
          </a:p>
        </p:txBody>
      </p:sp>
      <p:sp>
        <p:nvSpPr>
          <p:cNvPr id="3" name="Prostokąt 2">
            <a:extLst>
              <a:ext uri="{FF2B5EF4-FFF2-40B4-BE49-F238E27FC236}">
                <a16:creationId xmlns:a16="http://schemas.microsoft.com/office/drawing/2014/main" id="{993D6E69-1187-A40A-F076-3EEB404B3617}"/>
              </a:ext>
            </a:extLst>
          </p:cNvPr>
          <p:cNvSpPr/>
          <p:nvPr/>
        </p:nvSpPr>
        <p:spPr>
          <a:xfrm>
            <a:off x="227916" y="456151"/>
            <a:ext cx="9605401" cy="348878"/>
          </a:xfrm>
          <a:prstGeom prst="rect">
            <a:avLst/>
          </a:prstGeom>
        </p:spPr>
        <p:txBody>
          <a:bodyPr wrap="square">
            <a:spAutoFit/>
          </a:bodyPr>
          <a:lstStyle/>
          <a:p>
            <a:r>
              <a:rPr lang="en-US" dirty="0"/>
              <a:t>Sample images of EPS pattern, surface and final casting – 9000</a:t>
            </a:r>
            <a:r>
              <a:rPr lang="pl-PL" dirty="0"/>
              <a:t> </a:t>
            </a:r>
            <a:r>
              <a:rPr lang="en-US" dirty="0"/>
              <a:t>kg, EN-GJL-300. </a:t>
            </a:r>
            <a:endParaRPr lang="pl-PL" dirty="0"/>
          </a:p>
        </p:txBody>
      </p:sp>
      <p:pic>
        <p:nvPicPr>
          <p:cNvPr id="4" name="Picture 2">
            <a:extLst>
              <a:ext uri="{FF2B5EF4-FFF2-40B4-BE49-F238E27FC236}">
                <a16:creationId xmlns:a16="http://schemas.microsoft.com/office/drawing/2014/main" id="{81990BF1-B276-8805-B27D-7B0549B23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10" y="955163"/>
            <a:ext cx="3417086" cy="256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B1EA06F7-C3D9-ED5D-D1BE-EF815825C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237" y="955162"/>
            <a:ext cx="3417086" cy="256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67F2D121-6AA1-1A59-4C57-02C009AA9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10" y="3676791"/>
            <a:ext cx="3417086" cy="256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C920D212-6E52-4364-C544-45DF1A3F0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6236" y="3676790"/>
            <a:ext cx="3417087" cy="256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623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50" y="1420788"/>
            <a:ext cx="9624731" cy="447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ostokąt 1"/>
          <p:cNvSpPr/>
          <p:nvPr/>
        </p:nvSpPr>
        <p:spPr>
          <a:xfrm>
            <a:off x="0" y="-34292"/>
            <a:ext cx="10080625" cy="461665"/>
          </a:xfrm>
          <a:prstGeom prst="rect">
            <a:avLst/>
          </a:prstGeom>
        </p:spPr>
        <p:txBody>
          <a:bodyPr wrap="square">
            <a:spAutoFit/>
          </a:bodyPr>
          <a:lstStyle/>
          <a:p>
            <a:pPr algn="ctr"/>
            <a:r>
              <a:rPr lang="pl-PL" altLang="pl-PL" sz="2400" b="1" dirty="0">
                <a:solidFill>
                  <a:prstClr val="white"/>
                </a:solidFill>
              </a:rPr>
              <a:t>MOUNTING PLATES </a:t>
            </a:r>
            <a:endParaRPr lang="pl-PL" sz="2400" dirty="0"/>
          </a:p>
        </p:txBody>
      </p:sp>
    </p:spTree>
    <p:extLst>
      <p:ext uri="{BB962C8B-B14F-4D97-AF65-F5344CB8AC3E}">
        <p14:creationId xmlns:p14="http://schemas.microsoft.com/office/powerpoint/2010/main" val="3947824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0" y="-48360"/>
            <a:ext cx="10080625" cy="461665"/>
          </a:xfrm>
          <a:prstGeom prst="rect">
            <a:avLst/>
          </a:prstGeom>
        </p:spPr>
        <p:txBody>
          <a:bodyPr wrap="square">
            <a:spAutoFit/>
          </a:bodyPr>
          <a:lstStyle/>
          <a:p>
            <a:pPr algn="ctr"/>
            <a:r>
              <a:rPr lang="pl-PL" altLang="pl-PL" sz="2400" b="1" dirty="0">
                <a:solidFill>
                  <a:prstClr val="white"/>
                </a:solidFill>
              </a:rPr>
              <a:t>ANGLE PLATES, CUBES </a:t>
            </a:r>
            <a:endParaRPr lang="pl-PL"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831" y="1089750"/>
            <a:ext cx="4670131" cy="463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1413" y="495074"/>
            <a:ext cx="4039787" cy="28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4208" y="3059757"/>
            <a:ext cx="5807322" cy="3111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1797104" y="5755402"/>
            <a:ext cx="6740544" cy="738664"/>
          </a:xfrm>
          <a:prstGeom prst="rect">
            <a:avLst/>
          </a:prstGeom>
        </p:spPr>
        <p:txBody>
          <a:bodyPr wrap="square">
            <a:spAutoFit/>
          </a:bodyPr>
          <a:lstStyle/>
          <a:p>
            <a:r>
              <a:rPr lang="en-US" sz="1400" dirty="0"/>
              <a:t>The largest of angle plate has been produced basing on polystyrene pattern. </a:t>
            </a:r>
          </a:p>
          <a:p>
            <a:r>
              <a:rPr lang="en-US" sz="1400" dirty="0"/>
              <a:t>Dimensions of this angle plate: 2500x2000x3000mm, weight: 14.950 kg</a:t>
            </a:r>
          </a:p>
          <a:p>
            <a:pPr algn="ctr"/>
            <a:endParaRPr lang="en-US" sz="1400" dirty="0"/>
          </a:p>
        </p:txBody>
      </p:sp>
    </p:spTree>
    <p:extLst>
      <p:ext uri="{BB962C8B-B14F-4D97-AF65-F5344CB8AC3E}">
        <p14:creationId xmlns:p14="http://schemas.microsoft.com/office/powerpoint/2010/main" val="2460138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40A0C47F-27D9-59C7-53AA-199DFB56E7D7}"/>
              </a:ext>
            </a:extLst>
          </p:cNvPr>
          <p:cNvSpPr/>
          <p:nvPr/>
        </p:nvSpPr>
        <p:spPr>
          <a:xfrm>
            <a:off x="618978" y="478301"/>
            <a:ext cx="8961120" cy="8835304"/>
          </a:xfrm>
          <a:prstGeom prst="rect">
            <a:avLst/>
          </a:prstGeom>
        </p:spPr>
        <p:txBody>
          <a:bodyPr wrap="square">
            <a:spAutoFit/>
          </a:bodyPr>
          <a:lstStyle/>
          <a:p>
            <a:pPr algn="ctr"/>
            <a:r>
              <a:rPr lang="en-GB" b="1" dirty="0"/>
              <a:t>Specification of </a:t>
            </a:r>
            <a:r>
              <a:rPr lang="pl-PL" b="1" dirty="0" err="1"/>
              <a:t>mounting</a:t>
            </a:r>
            <a:r>
              <a:rPr lang="pl-PL" b="1" dirty="0"/>
              <a:t> p</a:t>
            </a:r>
            <a:r>
              <a:rPr lang="en-GB" b="1" dirty="0" err="1"/>
              <a:t>lates</a:t>
            </a:r>
            <a:r>
              <a:rPr lang="en-GB" b="1" dirty="0"/>
              <a:t> in standard execution</a:t>
            </a:r>
            <a:endParaRPr lang="pl-PL" dirty="0"/>
          </a:p>
          <a:p>
            <a:r>
              <a:rPr lang="en-GB" b="1" dirty="0"/>
              <a:t> </a:t>
            </a:r>
            <a:endParaRPr lang="pl-PL" dirty="0"/>
          </a:p>
          <a:p>
            <a:pPr marL="285750" indent="-285750">
              <a:buFont typeface="Arial" panose="020B0604020202020204" pitchFamily="34" charset="0"/>
              <a:buChar char="•"/>
            </a:pPr>
            <a:r>
              <a:rPr lang="en-GB" dirty="0"/>
              <a:t>Length – up to </a:t>
            </a:r>
            <a:r>
              <a:rPr lang="pl-PL" dirty="0"/>
              <a:t>9</a:t>
            </a:r>
            <a:r>
              <a:rPr lang="en-GB" dirty="0"/>
              <a:t>000 mm</a:t>
            </a:r>
            <a:endParaRPr lang="pl-PL" dirty="0"/>
          </a:p>
          <a:p>
            <a:pPr marL="285750" indent="-285750">
              <a:buFont typeface="Arial" panose="020B0604020202020204" pitchFamily="34" charset="0"/>
              <a:buChar char="•"/>
            </a:pPr>
            <a:r>
              <a:rPr lang="en-GB" dirty="0"/>
              <a:t>Width: </a:t>
            </a:r>
            <a:r>
              <a:rPr lang="pl-PL" dirty="0"/>
              <a:t>1750, </a:t>
            </a:r>
            <a:r>
              <a:rPr lang="en-GB" dirty="0"/>
              <a:t>2000, 2500 or 3000 mm</a:t>
            </a:r>
            <a:endParaRPr lang="pl-PL" dirty="0"/>
          </a:p>
          <a:p>
            <a:pPr marL="285750" indent="-285750">
              <a:buFont typeface="Arial" panose="020B0604020202020204" pitchFamily="34" charset="0"/>
              <a:buChar char="•"/>
            </a:pPr>
            <a:r>
              <a:rPr lang="en-GB" dirty="0"/>
              <a:t>Height:  250</a:t>
            </a:r>
            <a:r>
              <a:rPr lang="pl-PL" dirty="0"/>
              <a:t>, </a:t>
            </a:r>
            <a:r>
              <a:rPr lang="en-GB" dirty="0"/>
              <a:t>300</a:t>
            </a:r>
            <a:r>
              <a:rPr lang="pl-PL" dirty="0"/>
              <a:t> </a:t>
            </a:r>
            <a:r>
              <a:rPr lang="pl-PL" dirty="0" err="1"/>
              <a:t>or</a:t>
            </a:r>
            <a:r>
              <a:rPr lang="pl-PL" dirty="0"/>
              <a:t> 350</a:t>
            </a:r>
            <a:r>
              <a:rPr lang="en-GB" dirty="0"/>
              <a:t> mm</a:t>
            </a:r>
            <a:endParaRPr lang="pl-PL" dirty="0"/>
          </a:p>
          <a:p>
            <a:pPr marL="285750" lvl="0" indent="-285750">
              <a:buFont typeface="Arial" panose="020B0604020202020204" pitchFamily="34" charset="0"/>
              <a:buChar char="•"/>
            </a:pPr>
            <a:r>
              <a:rPr lang="en-GB" dirty="0"/>
              <a:t>Working loading </a:t>
            </a:r>
            <a:r>
              <a:rPr lang="pl-PL" dirty="0"/>
              <a:t>:</a:t>
            </a:r>
            <a:r>
              <a:rPr lang="en-GB" dirty="0"/>
              <a:t> </a:t>
            </a:r>
            <a:endParaRPr lang="pl-PL" dirty="0"/>
          </a:p>
          <a:p>
            <a:pPr marL="709106" lvl="1" indent="-285750">
              <a:buFont typeface="Courier New" panose="02070309020205020404" pitchFamily="49" charset="0"/>
              <a:buChar char="o"/>
            </a:pPr>
            <a:r>
              <a:rPr lang="pl-PL" dirty="0"/>
              <a:t>  8</a:t>
            </a:r>
            <a:r>
              <a:rPr lang="en-GB" dirty="0"/>
              <a:t>.000 kg/m² (for plate with height of 250 mm)</a:t>
            </a:r>
            <a:endParaRPr lang="pl-PL" dirty="0"/>
          </a:p>
          <a:p>
            <a:pPr marL="709106" lvl="1" indent="-285750">
              <a:buFont typeface="Courier New" panose="02070309020205020404" pitchFamily="49" charset="0"/>
              <a:buChar char="o"/>
            </a:pPr>
            <a:r>
              <a:rPr lang="en-GB" dirty="0"/>
              <a:t>20.000 kg/m² (for plate with height of 300 mm)</a:t>
            </a:r>
            <a:endParaRPr lang="pl-PL" dirty="0"/>
          </a:p>
          <a:p>
            <a:pPr marL="709106" lvl="1" indent="-285750">
              <a:buFont typeface="Courier New" panose="02070309020205020404" pitchFamily="49" charset="0"/>
              <a:buChar char="o"/>
            </a:pPr>
            <a:r>
              <a:rPr lang="pl-PL" dirty="0"/>
              <a:t>35</a:t>
            </a:r>
            <a:r>
              <a:rPr lang="en-GB" dirty="0"/>
              <a:t>.000 kg/m² (for plate with height of 3</a:t>
            </a:r>
            <a:r>
              <a:rPr lang="pl-PL" dirty="0"/>
              <a:t>5</a:t>
            </a:r>
            <a:r>
              <a:rPr lang="en-GB" dirty="0"/>
              <a:t>0 mm)</a:t>
            </a:r>
            <a:endParaRPr lang="pl-PL" dirty="0"/>
          </a:p>
          <a:p>
            <a:pPr marL="285750" lvl="0" indent="-285750">
              <a:buFont typeface="Arial" panose="020B0604020202020204" pitchFamily="34" charset="0"/>
              <a:buChar char="•"/>
            </a:pPr>
            <a:r>
              <a:rPr lang="en-GB" dirty="0"/>
              <a:t>Surface accuracy acc. to DIN 876/II</a:t>
            </a:r>
            <a:r>
              <a:rPr lang="pl-PL" dirty="0"/>
              <a:t> </a:t>
            </a:r>
            <a:r>
              <a:rPr lang="pl-PL" dirty="0" err="1"/>
              <a:t>or</a:t>
            </a:r>
            <a:r>
              <a:rPr lang="pl-PL" dirty="0"/>
              <a:t> DIN 876/III</a:t>
            </a:r>
          </a:p>
          <a:p>
            <a:pPr marL="285750" lvl="0" indent="-285750">
              <a:buFont typeface="Arial" panose="020B0604020202020204" pitchFamily="34" charset="0"/>
              <a:buChar char="•"/>
            </a:pPr>
            <a:r>
              <a:rPr lang="en-GB" dirty="0"/>
              <a:t>T-slots acc. to DIN 650, distance each 250 mm or (175 mm available if requested)</a:t>
            </a:r>
            <a:endParaRPr lang="pl-PL" dirty="0"/>
          </a:p>
          <a:p>
            <a:pPr marL="285750" lvl="0" indent="-285750">
              <a:buFont typeface="Arial" panose="020B0604020202020204" pitchFamily="34" charset="0"/>
              <a:buChar char="•"/>
            </a:pPr>
            <a:r>
              <a:rPr lang="en-GB" dirty="0"/>
              <a:t>4 x M48 holes for manipulation purposes (for 1 pc of plate)</a:t>
            </a:r>
            <a:endParaRPr lang="pl-PL" dirty="0"/>
          </a:p>
          <a:p>
            <a:pPr marL="285750" lvl="0" indent="-285750">
              <a:buFont typeface="Arial" panose="020B0604020202020204" pitchFamily="34" charset="0"/>
              <a:buChar char="•"/>
            </a:pPr>
            <a:r>
              <a:rPr lang="en-GB" dirty="0"/>
              <a:t>4 pcs of eye bolt (per set)</a:t>
            </a:r>
            <a:endParaRPr lang="pl-PL" dirty="0"/>
          </a:p>
          <a:p>
            <a:pPr marL="285750" lvl="0" indent="-285750">
              <a:buFont typeface="Arial" panose="020B0604020202020204" pitchFamily="34" charset="0"/>
              <a:buChar char="•"/>
            </a:pPr>
            <a:r>
              <a:rPr lang="en-GB" dirty="0"/>
              <a:t>Covers for manipulation holes </a:t>
            </a:r>
            <a:endParaRPr lang="pl-PL" dirty="0"/>
          </a:p>
          <a:p>
            <a:pPr marL="285750" lvl="0" indent="-285750">
              <a:buFont typeface="Arial" panose="020B0604020202020204" pitchFamily="34" charset="0"/>
              <a:buChar char="•"/>
            </a:pPr>
            <a:r>
              <a:rPr lang="en-GB" dirty="0"/>
              <a:t>Covers and </a:t>
            </a:r>
            <a:r>
              <a:rPr lang="en-GB" dirty="0" err="1"/>
              <a:t>o-rings</a:t>
            </a:r>
            <a:r>
              <a:rPr lang="en-GB" dirty="0"/>
              <a:t> </a:t>
            </a:r>
            <a:endParaRPr lang="pl-PL" dirty="0"/>
          </a:p>
          <a:p>
            <a:pPr marL="285750" lvl="0" indent="-285750">
              <a:buFont typeface="Arial" panose="020B0604020202020204" pitchFamily="34" charset="0"/>
              <a:buChar char="•"/>
            </a:pPr>
            <a:r>
              <a:rPr lang="en-GB" dirty="0"/>
              <a:t>Oil-tight execution</a:t>
            </a:r>
            <a:endParaRPr lang="pl-PL" dirty="0"/>
          </a:p>
          <a:p>
            <a:pPr marL="285750" lvl="0" indent="-285750">
              <a:buFont typeface="Arial" panose="020B0604020202020204" pitchFamily="34" charset="0"/>
              <a:buChar char="•"/>
            </a:pPr>
            <a:r>
              <a:rPr lang="en-GB" dirty="0"/>
              <a:t>Painting acc. to customer requirements</a:t>
            </a:r>
            <a:endParaRPr lang="pl-PL" dirty="0"/>
          </a:p>
          <a:p>
            <a:endParaRPr lang="pl-PL" dirty="0"/>
          </a:p>
          <a:p>
            <a:r>
              <a:rPr lang="en-GB" dirty="0"/>
              <a:t>Additional elements/execution:</a:t>
            </a:r>
            <a:endParaRPr lang="pl-PL" dirty="0"/>
          </a:p>
          <a:p>
            <a:pPr marL="285750" lvl="0" indent="-285750">
              <a:buFont typeface="Arial" panose="020B0604020202020204" pitchFamily="34" charset="0"/>
              <a:buChar char="•"/>
            </a:pPr>
            <a:r>
              <a:rPr lang="en-GB" dirty="0"/>
              <a:t>Sealing rope </a:t>
            </a:r>
            <a:r>
              <a:rPr lang="pl-PL" dirty="0"/>
              <a:t>and </a:t>
            </a:r>
            <a:r>
              <a:rPr lang="pl-PL" dirty="0" err="1"/>
              <a:t>locks</a:t>
            </a:r>
            <a:r>
              <a:rPr lang="pl-PL" dirty="0"/>
              <a:t> </a:t>
            </a:r>
            <a:r>
              <a:rPr lang="en-GB" dirty="0"/>
              <a:t>for connected plates</a:t>
            </a:r>
            <a:endParaRPr lang="pl-PL" dirty="0"/>
          </a:p>
          <a:p>
            <a:pPr marL="285750" lvl="0" indent="-285750">
              <a:buFont typeface="Arial" panose="020B0604020202020204" pitchFamily="34" charset="0"/>
              <a:buChar char="•"/>
            </a:pPr>
            <a:r>
              <a:rPr lang="en-GB" dirty="0"/>
              <a:t>Holes on plate edges and connection places </a:t>
            </a:r>
            <a:endParaRPr lang="pl-PL" dirty="0"/>
          </a:p>
          <a:p>
            <a:pPr marL="285750" lvl="0" indent="-285750">
              <a:buFont typeface="Arial" panose="020B0604020202020204" pitchFamily="34" charset="0"/>
              <a:buChar char="•"/>
            </a:pPr>
            <a:r>
              <a:rPr lang="pl-PL" dirty="0" err="1"/>
              <a:t>Drip</a:t>
            </a:r>
            <a:r>
              <a:rPr lang="pl-PL" dirty="0"/>
              <a:t> e</a:t>
            </a:r>
            <a:r>
              <a:rPr lang="en-GB" dirty="0" err="1"/>
              <a:t>dge</a:t>
            </a:r>
            <a:endParaRPr lang="pl-PL" dirty="0"/>
          </a:p>
          <a:p>
            <a:pPr marL="285750" lvl="0" indent="-285750">
              <a:buFont typeface="Arial" panose="020B0604020202020204" pitchFamily="34" charset="0"/>
              <a:buChar char="•"/>
            </a:pPr>
            <a:r>
              <a:rPr lang="en-GB" dirty="0"/>
              <a:t>Levelling elements AE55 type</a:t>
            </a: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altLang="pl-PL" sz="1800" b="1" dirty="0">
              <a:solidFill>
                <a:schemeClr val="bg1"/>
              </a:solidFill>
            </a:endParaRP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p:txBody>
      </p:sp>
      <p:sp>
        <p:nvSpPr>
          <p:cNvPr id="5" name="Prostokąt 4">
            <a:extLst>
              <a:ext uri="{FF2B5EF4-FFF2-40B4-BE49-F238E27FC236}">
                <a16:creationId xmlns:a16="http://schemas.microsoft.com/office/drawing/2014/main" id="{6B5ADE64-CFDB-8819-E7F7-661D6786A56F}"/>
              </a:ext>
            </a:extLst>
          </p:cNvPr>
          <p:cNvSpPr/>
          <p:nvPr/>
        </p:nvSpPr>
        <p:spPr>
          <a:xfrm>
            <a:off x="0" y="1"/>
            <a:ext cx="10080625" cy="461665"/>
          </a:xfrm>
          <a:prstGeom prst="rect">
            <a:avLst/>
          </a:prstGeom>
        </p:spPr>
        <p:txBody>
          <a:bodyPr wrap="square">
            <a:spAutoFit/>
          </a:bodyPr>
          <a:lstStyle/>
          <a:p>
            <a:pPr algn="ctr"/>
            <a:r>
              <a:rPr lang="pl-PL" altLang="pl-PL" sz="2400" b="1" dirty="0">
                <a:solidFill>
                  <a:prstClr val="white"/>
                </a:solidFill>
              </a:rPr>
              <a:t>MOUNTING PLATES </a:t>
            </a:r>
            <a:endParaRPr lang="pl-PL" sz="2400" dirty="0"/>
          </a:p>
        </p:txBody>
      </p:sp>
    </p:spTree>
    <p:extLst>
      <p:ext uri="{BB962C8B-B14F-4D97-AF65-F5344CB8AC3E}">
        <p14:creationId xmlns:p14="http://schemas.microsoft.com/office/powerpoint/2010/main" val="2524711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2A63735-7B5F-8DC2-EBD7-5BFEBF8054EF}"/>
              </a:ext>
            </a:extLst>
          </p:cNvPr>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pPr>
            <a:r>
              <a:rPr lang="pl-PL" altLang="pl-PL" sz="2400" b="1" dirty="0">
                <a:solidFill>
                  <a:schemeClr val="bg1"/>
                </a:solidFill>
              </a:rPr>
              <a:t>PRODUCTION PROFILE</a:t>
            </a:r>
          </a:p>
        </p:txBody>
      </p:sp>
      <p:graphicFrame>
        <p:nvGraphicFramePr>
          <p:cNvPr id="3" name="Tabela 2">
            <a:extLst>
              <a:ext uri="{FF2B5EF4-FFF2-40B4-BE49-F238E27FC236}">
                <a16:creationId xmlns:a16="http://schemas.microsoft.com/office/drawing/2014/main" id="{585B0B08-BFE1-9298-A3BA-629E9BDA4F51}"/>
              </a:ext>
            </a:extLst>
          </p:cNvPr>
          <p:cNvGraphicFramePr>
            <a:graphicFrameLocks noGrp="1"/>
          </p:cNvGraphicFramePr>
          <p:nvPr>
            <p:extLst>
              <p:ext uri="{D42A27DB-BD31-4B8C-83A1-F6EECF244321}">
                <p14:modId xmlns:p14="http://schemas.microsoft.com/office/powerpoint/2010/main" val="529052155"/>
              </p:ext>
            </p:extLst>
          </p:nvPr>
        </p:nvGraphicFramePr>
        <p:xfrm>
          <a:off x="348685" y="486996"/>
          <a:ext cx="9328790" cy="5202172"/>
        </p:xfrm>
        <a:graphic>
          <a:graphicData uri="http://schemas.openxmlformats.org/drawingml/2006/table">
            <a:tbl>
              <a:tblPr firstRow="1" bandRow="1">
                <a:tableStyleId>{5C22544A-7EE6-4342-B048-85BDC9FD1C3A}</a:tableStyleId>
              </a:tblPr>
              <a:tblGrid>
                <a:gridCol w="1865758">
                  <a:extLst>
                    <a:ext uri="{9D8B030D-6E8A-4147-A177-3AD203B41FA5}">
                      <a16:colId xmlns:a16="http://schemas.microsoft.com/office/drawing/2014/main" val="20000"/>
                    </a:ext>
                  </a:extLst>
                </a:gridCol>
                <a:gridCol w="1865758">
                  <a:extLst>
                    <a:ext uri="{9D8B030D-6E8A-4147-A177-3AD203B41FA5}">
                      <a16:colId xmlns:a16="http://schemas.microsoft.com/office/drawing/2014/main" val="20001"/>
                    </a:ext>
                  </a:extLst>
                </a:gridCol>
                <a:gridCol w="1865758">
                  <a:extLst>
                    <a:ext uri="{9D8B030D-6E8A-4147-A177-3AD203B41FA5}">
                      <a16:colId xmlns:a16="http://schemas.microsoft.com/office/drawing/2014/main" val="20002"/>
                    </a:ext>
                  </a:extLst>
                </a:gridCol>
                <a:gridCol w="1865758">
                  <a:extLst>
                    <a:ext uri="{9D8B030D-6E8A-4147-A177-3AD203B41FA5}">
                      <a16:colId xmlns:a16="http://schemas.microsoft.com/office/drawing/2014/main" val="20003"/>
                    </a:ext>
                  </a:extLst>
                </a:gridCol>
                <a:gridCol w="1865758">
                  <a:extLst>
                    <a:ext uri="{9D8B030D-6E8A-4147-A177-3AD203B41FA5}">
                      <a16:colId xmlns:a16="http://schemas.microsoft.com/office/drawing/2014/main" val="20004"/>
                    </a:ext>
                  </a:extLst>
                </a:gridCol>
              </a:tblGrid>
              <a:tr h="504000">
                <a:tc>
                  <a:txBody>
                    <a:bodyPr/>
                    <a:lstStyle/>
                    <a:p>
                      <a:pPr algn="ctr"/>
                      <a:r>
                        <a:rPr lang="pl-PL" sz="1984" b="1" kern="1200" dirty="0" err="1">
                          <a:solidFill>
                            <a:schemeClr val="lt1"/>
                          </a:solidFill>
                          <a:effectLst/>
                          <a:latin typeface="+mn-lt"/>
                          <a:ea typeface="+mn-ea"/>
                          <a:cs typeface="+mn-cs"/>
                        </a:rPr>
                        <a:t>Mounting</a:t>
                      </a:r>
                      <a:r>
                        <a:rPr lang="pl-PL" sz="1984" b="1" kern="1200" dirty="0">
                          <a:solidFill>
                            <a:schemeClr val="lt1"/>
                          </a:solidFill>
                          <a:effectLst/>
                          <a:latin typeface="+mn-lt"/>
                          <a:ea typeface="+mn-ea"/>
                          <a:cs typeface="+mn-cs"/>
                        </a:rPr>
                        <a:t> </a:t>
                      </a:r>
                      <a:r>
                        <a:rPr lang="pl-PL" sz="1984" b="1" kern="1200" dirty="0" err="1">
                          <a:solidFill>
                            <a:schemeClr val="lt1"/>
                          </a:solidFill>
                          <a:effectLst/>
                          <a:latin typeface="+mn-lt"/>
                          <a:ea typeface="+mn-ea"/>
                          <a:cs typeface="+mn-cs"/>
                        </a:rPr>
                        <a:t>plates</a:t>
                      </a:r>
                      <a:endParaRPr lang="pl-PL" sz="1800" dirty="0">
                        <a:solidFill>
                          <a:schemeClr val="bg1"/>
                        </a:solidFill>
                      </a:endParaRPr>
                    </a:p>
                  </a:txBody>
                  <a:tcPr anchor="ctr"/>
                </a:tc>
                <a:tc>
                  <a:txBody>
                    <a:bodyPr/>
                    <a:lstStyle/>
                    <a:p>
                      <a:pPr algn="ctr"/>
                      <a:r>
                        <a:rPr lang="pl-PL" sz="1984" b="1" kern="1200" dirty="0" err="1">
                          <a:solidFill>
                            <a:schemeClr val="lt1"/>
                          </a:solidFill>
                          <a:effectLst/>
                          <a:latin typeface="+mn-lt"/>
                          <a:ea typeface="+mn-ea"/>
                          <a:cs typeface="+mn-cs"/>
                        </a:rPr>
                        <a:t>Beds</a:t>
                      </a:r>
                      <a:endParaRPr lang="pl-PL" sz="1800" dirty="0"/>
                    </a:p>
                  </a:txBody>
                  <a:tcPr anchor="ctr"/>
                </a:tc>
                <a:tc>
                  <a:txBody>
                    <a:bodyPr/>
                    <a:lstStyle/>
                    <a:p>
                      <a:pPr algn="ctr"/>
                      <a:r>
                        <a:rPr lang="pl-PL" sz="1800" dirty="0" err="1"/>
                        <a:t>Tables</a:t>
                      </a:r>
                      <a:endParaRPr lang="pl-PL" sz="1800" dirty="0"/>
                    </a:p>
                  </a:txBody>
                  <a:tcPr anchor="ctr"/>
                </a:tc>
                <a:tc>
                  <a:txBody>
                    <a:bodyPr/>
                    <a:lstStyle/>
                    <a:p>
                      <a:pPr algn="ctr"/>
                      <a:r>
                        <a:rPr lang="pl-PL" sz="1984" b="1" kern="1200" dirty="0" err="1">
                          <a:solidFill>
                            <a:schemeClr val="lt1"/>
                          </a:solidFill>
                          <a:effectLst/>
                          <a:latin typeface="+mn-lt"/>
                          <a:ea typeface="+mn-ea"/>
                          <a:cs typeface="+mn-cs"/>
                        </a:rPr>
                        <a:t>Columns</a:t>
                      </a:r>
                      <a:endParaRPr lang="pl-PL" sz="1800" dirty="0"/>
                    </a:p>
                  </a:txBody>
                  <a:tcPr anchor="ctr"/>
                </a:tc>
                <a:tc>
                  <a:txBody>
                    <a:bodyPr/>
                    <a:lstStyle/>
                    <a:p>
                      <a:pPr algn="ctr"/>
                      <a:r>
                        <a:rPr lang="pl-PL" sz="1984" b="1" kern="1200" dirty="0" err="1">
                          <a:solidFill>
                            <a:schemeClr val="lt1"/>
                          </a:solidFill>
                          <a:effectLst/>
                          <a:latin typeface="+mn-lt"/>
                          <a:ea typeface="+mn-ea"/>
                          <a:cs typeface="+mn-cs"/>
                        </a:rPr>
                        <a:t>Other</a:t>
                      </a:r>
                      <a:r>
                        <a:rPr lang="pl-PL" sz="1984" b="1" kern="1200" dirty="0">
                          <a:solidFill>
                            <a:schemeClr val="lt1"/>
                          </a:solidFill>
                          <a:effectLst/>
                          <a:latin typeface="+mn-lt"/>
                          <a:ea typeface="+mn-ea"/>
                          <a:cs typeface="+mn-cs"/>
                        </a:rPr>
                        <a:t> </a:t>
                      </a:r>
                      <a:r>
                        <a:rPr lang="pl-PL" sz="1984" b="1" kern="1200" dirty="0" err="1">
                          <a:solidFill>
                            <a:schemeClr val="lt1"/>
                          </a:solidFill>
                          <a:effectLst/>
                          <a:latin typeface="+mn-lt"/>
                          <a:ea typeface="+mn-ea"/>
                          <a:cs typeface="+mn-cs"/>
                        </a:rPr>
                        <a:t>castings</a:t>
                      </a:r>
                      <a:endParaRPr lang="pl-PL" sz="1800" dirty="0"/>
                    </a:p>
                  </a:txBody>
                  <a:tcPr anchor="ctr"/>
                </a:tc>
                <a:extLst>
                  <a:ext uri="{0D108BD9-81ED-4DB2-BD59-A6C34878D82A}">
                    <a16:rowId xmlns:a16="http://schemas.microsoft.com/office/drawing/2014/main" val="10000"/>
                  </a:ext>
                </a:extLst>
              </a:tr>
              <a:tr h="1501986">
                <a:tc>
                  <a:txBody>
                    <a:bodyPr/>
                    <a:lstStyle/>
                    <a:p>
                      <a:endParaRPr lang="pl-PL" dirty="0"/>
                    </a:p>
                  </a:txBody>
                  <a:tcPr/>
                </a:tc>
                <a:tc>
                  <a:txBody>
                    <a:bodyPr/>
                    <a:lstStyle/>
                    <a:p>
                      <a:endParaRPr lang="pl-PL" dirty="0"/>
                    </a:p>
                  </a:txBody>
                  <a:tcPr/>
                </a:tc>
                <a:tc>
                  <a:txBody>
                    <a:bodyPr/>
                    <a:lstStyle/>
                    <a:p>
                      <a:endParaRPr lang="pl-PL" dirty="0"/>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10001"/>
                  </a:ext>
                </a:extLst>
              </a:tr>
              <a:tr h="1501986">
                <a:tc>
                  <a:txBody>
                    <a:bodyPr/>
                    <a:lstStyle/>
                    <a:p>
                      <a:endParaRPr lang="pl-PL"/>
                    </a:p>
                  </a:txBody>
                  <a:tcPr/>
                </a:tc>
                <a:tc>
                  <a:txBody>
                    <a:bodyPr/>
                    <a:lstStyle/>
                    <a:p>
                      <a:endParaRPr lang="pl-PL"/>
                    </a:p>
                  </a:txBody>
                  <a:tcPr/>
                </a:tc>
                <a:tc>
                  <a:txBody>
                    <a:bodyPr/>
                    <a:lstStyle/>
                    <a:p>
                      <a:endParaRPr lang="pl-PL" dirty="0"/>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10002"/>
                  </a:ext>
                </a:extLst>
              </a:tr>
              <a:tr h="1501986">
                <a:tc>
                  <a:txBody>
                    <a:bodyPr/>
                    <a:lstStyle/>
                    <a:p>
                      <a:endParaRPr lang="pl-PL" dirty="0"/>
                    </a:p>
                  </a:txBody>
                  <a:tcPr/>
                </a:tc>
                <a:tc>
                  <a:txBody>
                    <a:bodyPr/>
                    <a:lstStyle/>
                    <a:p>
                      <a:endParaRPr lang="pl-PL"/>
                    </a:p>
                  </a:txBody>
                  <a:tcP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val="10003"/>
                  </a:ext>
                </a:extLst>
              </a:tr>
            </a:tbl>
          </a:graphicData>
        </a:graphic>
      </p:graphicFrame>
      <p:pic>
        <p:nvPicPr>
          <p:cNvPr id="4" name="Picture 4">
            <a:hlinkClick r:id="rId2" action="ppaction://hlinkfile"/>
            <a:extLst>
              <a:ext uri="{FF2B5EF4-FFF2-40B4-BE49-F238E27FC236}">
                <a16:creationId xmlns:a16="http://schemas.microsoft.com/office/drawing/2014/main" id="{3B13BE83-F272-0B40-BE71-51EA770FF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36" y="1197567"/>
            <a:ext cx="1512888" cy="15544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Obraz 4">
            <a:hlinkClick r:id="" action="ppaction://noaction"/>
            <a:extLst>
              <a:ext uri="{FF2B5EF4-FFF2-40B4-BE49-F238E27FC236}">
                <a16:creationId xmlns:a16="http://schemas.microsoft.com/office/drawing/2014/main" id="{B8F580C1-5A9D-023D-19DB-B0CDE2AC7E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2526" y="1014126"/>
            <a:ext cx="1554635" cy="155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a:hlinkClick r:id="" action="ppaction://noaction"/>
            <a:extLst>
              <a:ext uri="{FF2B5EF4-FFF2-40B4-BE49-F238E27FC236}">
                <a16:creationId xmlns:a16="http://schemas.microsoft.com/office/drawing/2014/main" id="{E03BDE8D-9435-AE34-61FC-EF1EAF4F36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9172" y="1197567"/>
            <a:ext cx="1782279" cy="1188317"/>
          </a:xfrm>
          <a:prstGeom prst="rect">
            <a:avLst/>
          </a:prstGeom>
        </p:spPr>
      </p:pic>
      <p:pic>
        <p:nvPicPr>
          <p:cNvPr id="7" name="Obraz 6">
            <a:hlinkClick r:id="" action="ppaction://noaction"/>
            <a:extLst>
              <a:ext uri="{FF2B5EF4-FFF2-40B4-BE49-F238E27FC236}">
                <a16:creationId xmlns:a16="http://schemas.microsoft.com/office/drawing/2014/main" id="{325F656F-D126-B14A-BC74-15D01A6CC9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52526" y="2883568"/>
            <a:ext cx="1554635" cy="1165976"/>
          </a:xfrm>
          <a:prstGeom prst="rect">
            <a:avLst/>
          </a:prstGeom>
        </p:spPr>
      </p:pic>
      <p:pic>
        <p:nvPicPr>
          <p:cNvPr id="8" name="Picture 3">
            <a:hlinkClick r:id="" action="ppaction://noaction"/>
            <a:extLst>
              <a:ext uri="{FF2B5EF4-FFF2-40B4-BE49-F238E27FC236}">
                <a16:creationId xmlns:a16="http://schemas.microsoft.com/office/drawing/2014/main" id="{8F775F6F-4166-F96F-9173-80C6EA81D1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8646" y="4152770"/>
            <a:ext cx="1714259" cy="155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a:hlinkClick r:id="" action="ppaction://noaction"/>
            <a:extLst>
              <a:ext uri="{FF2B5EF4-FFF2-40B4-BE49-F238E27FC236}">
                <a16:creationId xmlns:a16="http://schemas.microsoft.com/office/drawing/2014/main" id="{E0107499-D99B-0079-2EFA-FB540E3CFB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3084" y="3046191"/>
            <a:ext cx="1834454" cy="840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Obraz 9">
            <a:hlinkClick r:id="" action="ppaction://noaction"/>
            <a:extLst>
              <a:ext uri="{FF2B5EF4-FFF2-40B4-BE49-F238E27FC236}">
                <a16:creationId xmlns:a16="http://schemas.microsoft.com/office/drawing/2014/main" id="{FF409536-D9B3-0EB2-D9E6-F1EB7C2BEC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13201" y="4225455"/>
            <a:ext cx="1084769" cy="1446358"/>
          </a:xfrm>
          <a:prstGeom prst="rect">
            <a:avLst/>
          </a:prstGeom>
        </p:spPr>
      </p:pic>
      <p:pic>
        <p:nvPicPr>
          <p:cNvPr id="11" name="Picture 4">
            <a:hlinkClick r:id="" action="ppaction://noaction"/>
            <a:extLst>
              <a:ext uri="{FF2B5EF4-FFF2-40B4-BE49-F238E27FC236}">
                <a16:creationId xmlns:a16="http://schemas.microsoft.com/office/drawing/2014/main" id="{F49EF2EA-1A8F-8280-3CEF-F5BA22A86C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1451" y="4070496"/>
            <a:ext cx="1951706" cy="12977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Obraz 11">
            <a:hlinkClick r:id="" action="ppaction://noaction"/>
            <a:extLst>
              <a:ext uri="{FF2B5EF4-FFF2-40B4-BE49-F238E27FC236}">
                <a16:creationId xmlns:a16="http://schemas.microsoft.com/office/drawing/2014/main" id="{10066E48-CEE7-E6CA-C767-F5ADF0DFEE0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56429" y="2773233"/>
            <a:ext cx="1701749" cy="1276311"/>
          </a:xfrm>
          <a:prstGeom prst="rect">
            <a:avLst/>
          </a:prstGeom>
        </p:spPr>
      </p:pic>
      <p:pic>
        <p:nvPicPr>
          <p:cNvPr id="13" name="Obraz 12">
            <a:hlinkClick r:id="" action="ppaction://noaction"/>
            <a:extLst>
              <a:ext uri="{FF2B5EF4-FFF2-40B4-BE49-F238E27FC236}">
                <a16:creationId xmlns:a16="http://schemas.microsoft.com/office/drawing/2014/main" id="{124CAB4D-93CA-4678-C940-FD43958417F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73462" y="1197567"/>
            <a:ext cx="1535497" cy="1151623"/>
          </a:xfrm>
          <a:prstGeom prst="rect">
            <a:avLst/>
          </a:prstGeom>
        </p:spPr>
      </p:pic>
      <p:pic>
        <p:nvPicPr>
          <p:cNvPr id="14" name="Obraz 13">
            <a:hlinkClick r:id="" action="ppaction://noaction"/>
            <a:extLst>
              <a:ext uri="{FF2B5EF4-FFF2-40B4-BE49-F238E27FC236}">
                <a16:creationId xmlns:a16="http://schemas.microsoft.com/office/drawing/2014/main" id="{7C0CBC71-070E-6C60-DD9C-AA221D50D12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50969" y="2806727"/>
            <a:ext cx="1612430" cy="1209322"/>
          </a:xfrm>
          <a:prstGeom prst="rect">
            <a:avLst/>
          </a:prstGeom>
        </p:spPr>
      </p:pic>
      <p:pic>
        <p:nvPicPr>
          <p:cNvPr id="15" name="Obraz 14">
            <a:hlinkClick r:id="" action="ppaction://noaction"/>
            <a:extLst>
              <a:ext uri="{FF2B5EF4-FFF2-40B4-BE49-F238E27FC236}">
                <a16:creationId xmlns:a16="http://schemas.microsoft.com/office/drawing/2014/main" id="{2E108653-D999-D5EB-87D9-541E74F940F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83157" y="1219665"/>
            <a:ext cx="1756143" cy="1188317"/>
          </a:xfrm>
          <a:prstGeom prst="rect">
            <a:avLst/>
          </a:prstGeom>
        </p:spPr>
      </p:pic>
      <p:pic>
        <p:nvPicPr>
          <p:cNvPr id="16" name="Obraz 15">
            <a:hlinkClick r:id="" action="ppaction://noaction"/>
            <a:extLst>
              <a:ext uri="{FF2B5EF4-FFF2-40B4-BE49-F238E27FC236}">
                <a16:creationId xmlns:a16="http://schemas.microsoft.com/office/drawing/2014/main" id="{6FC212BB-4220-2C17-AFAA-8B8BD2E440E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75069" y="4323928"/>
            <a:ext cx="1764231" cy="1173026"/>
          </a:xfrm>
          <a:prstGeom prst="rect">
            <a:avLst/>
          </a:prstGeom>
        </p:spPr>
      </p:pic>
      <p:pic>
        <p:nvPicPr>
          <p:cNvPr id="17" name="Obraz 16">
            <a:hlinkClick r:id="rId2" action="ppaction://hlinkfile"/>
            <a:extLst>
              <a:ext uri="{FF2B5EF4-FFF2-40B4-BE49-F238E27FC236}">
                <a16:creationId xmlns:a16="http://schemas.microsoft.com/office/drawing/2014/main" id="{FFDC7028-5E53-6D5D-DAB1-235F6753E36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2568" y="2888544"/>
            <a:ext cx="1734035" cy="1156023"/>
          </a:xfrm>
          <a:prstGeom prst="rect">
            <a:avLst/>
          </a:prstGeom>
        </p:spPr>
      </p:pic>
    </p:spTree>
    <p:extLst>
      <p:ext uri="{BB962C8B-B14F-4D97-AF65-F5344CB8AC3E}">
        <p14:creationId xmlns:p14="http://schemas.microsoft.com/office/powerpoint/2010/main" val="278916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eaLnBrk="1" hangingPunct="1">
              <a:lnSpc>
                <a:spcPct val="102000"/>
              </a:lnSpc>
              <a:spcBef>
                <a:spcPts val="363"/>
              </a:spcBef>
              <a:spcAft>
                <a:spcPct val="0"/>
              </a:spcAft>
            </a:pPr>
            <a:r>
              <a:rPr lang="pl-PL" altLang="pl-PL" sz="2400" b="1" dirty="0">
                <a:solidFill>
                  <a:schemeClr val="bg1"/>
                </a:solidFill>
              </a:rPr>
              <a:t>MAIN CUSTOMERS</a:t>
            </a:r>
          </a:p>
        </p:txBody>
      </p:sp>
      <p:sp>
        <p:nvSpPr>
          <p:cNvPr id="16" name="Prostokąt 15"/>
          <p:cNvSpPr/>
          <p:nvPr/>
        </p:nvSpPr>
        <p:spPr>
          <a:xfrm>
            <a:off x="589244" y="620236"/>
            <a:ext cx="5442462" cy="449263"/>
          </a:xfrm>
          <a:prstGeom prst="rect">
            <a:avLst/>
          </a:prstGeom>
        </p:spPr>
        <p:style>
          <a:lnRef idx="0">
            <a:scrgbClr r="0" g="0" b="0"/>
          </a:lnRef>
          <a:fillRef idx="0">
            <a:scrgbClr r="0" g="0" b="0"/>
          </a:fillRef>
          <a:effectRef idx="0">
            <a:scrgbClr r="0" g="0" b="0"/>
          </a:effectRef>
          <a:fontRef idx="minor">
            <a:schemeClr val="lt1"/>
          </a:fontRef>
        </p:style>
        <p:txBody>
          <a:bodyPr lIns="35560" tIns="35560" rIns="35560" bIns="35560" anchor="ctr"/>
          <a:lstStyle>
            <a:lvl1pPr defTabSz="622300">
              <a:lnSpc>
                <a:spcPct val="99000"/>
              </a:lnSpc>
              <a:spcAft>
                <a:spcPts val="1425"/>
              </a:spcAft>
              <a:buClr>
                <a:srgbClr val="000000"/>
              </a:buClr>
              <a:buSzPct val="100000"/>
              <a:buFont typeface="Times New Roman" panose="02020603050405020304" pitchFamily="18" charset="0"/>
              <a:defRPr sz="3200">
                <a:solidFill>
                  <a:srgbClr val="000000"/>
                </a:solidFill>
                <a:latin typeface="Calibri" panose="020F0502020204030204" pitchFamily="34" charset="0"/>
              </a:defRPr>
            </a:lvl1pPr>
            <a:lvl2pPr defTabSz="622300">
              <a:lnSpc>
                <a:spcPct val="99000"/>
              </a:lnSpc>
              <a:spcAft>
                <a:spcPts val="113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2pPr>
            <a:lvl3pPr defTabSz="622300">
              <a:lnSpc>
                <a:spcPct val="99000"/>
              </a:lnSpc>
              <a:spcAft>
                <a:spcPts val="850"/>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3pPr>
            <a:lvl4pPr defTabSz="622300">
              <a:lnSpc>
                <a:spcPct val="99000"/>
              </a:lnSpc>
              <a:spcAft>
                <a:spcPts val="575"/>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4pPr>
            <a:lvl5pPr defTabSz="622300">
              <a:lnSpc>
                <a:spcPct val="99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5pPr>
            <a:lvl6pPr marL="2514600" indent="-228600" defTabSz="622300" eaLnBrk="0" fontAlgn="base" hangingPunct="0">
              <a:lnSpc>
                <a:spcPct val="99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6pPr>
            <a:lvl7pPr marL="2971800" indent="-228600" defTabSz="622300" eaLnBrk="0" fontAlgn="base" hangingPunct="0">
              <a:lnSpc>
                <a:spcPct val="99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7pPr>
            <a:lvl8pPr marL="3429000" indent="-228600" defTabSz="622300" eaLnBrk="0" fontAlgn="base" hangingPunct="0">
              <a:lnSpc>
                <a:spcPct val="99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8pPr>
            <a:lvl9pPr marL="3886200" indent="-228600" defTabSz="622300" eaLnBrk="0" fontAlgn="base" hangingPunct="0">
              <a:lnSpc>
                <a:spcPct val="99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9pPr>
          </a:lstStyle>
          <a:p>
            <a:pPr eaLnBrk="1" hangingPunct="1">
              <a:lnSpc>
                <a:spcPct val="90000"/>
              </a:lnSpc>
              <a:spcAft>
                <a:spcPct val="35000"/>
              </a:spcAft>
              <a:buClrTx/>
              <a:buSzTx/>
              <a:buFontTx/>
              <a:buNone/>
              <a:defRPr/>
            </a:pPr>
            <a:endParaRPr lang="pl-PL" altLang="pl-PL" sz="2400" dirty="0">
              <a:solidFill>
                <a:srgbClr val="0070C0"/>
              </a:solidFill>
              <a:ea typeface="Lucida Sans Unicode" panose="020B0602030504020204" pitchFamily="34" charset="0"/>
              <a:cs typeface="Lucida Sans Unicode" panose="020B0602030504020204" pitchFamily="34" charset="0"/>
            </a:endParaRPr>
          </a:p>
        </p:txBody>
      </p:sp>
      <p:sp>
        <p:nvSpPr>
          <p:cNvPr id="64" name="pole tekstowe 63"/>
          <p:cNvSpPr txBox="1"/>
          <p:nvPr/>
        </p:nvSpPr>
        <p:spPr>
          <a:xfrm>
            <a:off x="509714" y="478656"/>
            <a:ext cx="9061196" cy="5693866"/>
          </a:xfrm>
          <a:prstGeom prst="rect">
            <a:avLst/>
          </a:prstGeom>
          <a:noFill/>
        </p:spPr>
        <p:txBody>
          <a:bodyPr wrap="square" numCol="2" rtlCol="0">
            <a:spAutoFit/>
          </a:bodyPr>
          <a:lstStyle/>
          <a:p>
            <a:r>
              <a:rPr lang="pl-PL" sz="1400" b="1" dirty="0"/>
              <a:t>POLAND</a:t>
            </a:r>
          </a:p>
          <a:p>
            <a:pPr marL="342900" indent="-342900">
              <a:buFont typeface="Arial" panose="020B0604020202020204" pitchFamily="34" charset="0"/>
              <a:buChar char="•"/>
            </a:pPr>
            <a:r>
              <a:rPr lang="pl-PL" sz="1400" dirty="0"/>
              <a:t>RAFAMET S.A.</a:t>
            </a:r>
          </a:p>
          <a:p>
            <a:pPr marL="342900" indent="-342900">
              <a:buFont typeface="Arial" panose="020B0604020202020204" pitchFamily="34" charset="0"/>
              <a:buChar char="•"/>
            </a:pPr>
            <a:r>
              <a:rPr lang="en-GB" sz="1400" dirty="0"/>
              <a:t>MICHELIN Olsztyn</a:t>
            </a:r>
            <a:r>
              <a:rPr lang="pl-PL" sz="1400" dirty="0"/>
              <a:t> </a:t>
            </a:r>
          </a:p>
          <a:p>
            <a:pPr marL="342900" indent="-342900">
              <a:buFont typeface="Arial" panose="020B0604020202020204" pitchFamily="34" charset="0"/>
              <a:buChar char="•"/>
            </a:pPr>
            <a:r>
              <a:rPr lang="en-GB" sz="1400" dirty="0"/>
              <a:t>KIRCHHOFF </a:t>
            </a:r>
            <a:r>
              <a:rPr lang="pl-PL" sz="1400" dirty="0"/>
              <a:t>Poland</a:t>
            </a:r>
          </a:p>
          <a:p>
            <a:pPr marL="342900" indent="-342900">
              <a:buFont typeface="Arial" panose="020B0604020202020204" pitchFamily="34" charset="0"/>
              <a:buChar char="•"/>
            </a:pPr>
            <a:r>
              <a:rPr lang="pl-PL" sz="1400" dirty="0"/>
              <a:t>FAT HACO Wrocław</a:t>
            </a:r>
          </a:p>
          <a:p>
            <a:pPr marL="342900" indent="-342900">
              <a:buFont typeface="Arial" panose="020B0604020202020204" pitchFamily="34" charset="0"/>
              <a:buChar char="•"/>
            </a:pPr>
            <a:r>
              <a:rPr lang="en-GB" sz="1400" dirty="0"/>
              <a:t>AFM - DEFUM S.A.</a:t>
            </a:r>
            <a:r>
              <a:rPr lang="pl-PL" sz="1400" dirty="0"/>
              <a:t> Andrychów</a:t>
            </a:r>
          </a:p>
          <a:p>
            <a:endParaRPr lang="pl-PL" sz="1400" dirty="0"/>
          </a:p>
          <a:p>
            <a:r>
              <a:rPr lang="pl-PL" sz="1400" b="1" dirty="0"/>
              <a:t>GERMANY</a:t>
            </a:r>
          </a:p>
          <a:p>
            <a:pPr marL="342900" indent="-342900">
              <a:buFont typeface="Arial" panose="020B0604020202020204" pitchFamily="34" charset="0"/>
              <a:buChar char="•"/>
            </a:pPr>
            <a:r>
              <a:rPr lang="en-US" sz="1400" dirty="0"/>
              <a:t>MAG IAS GmbH, </a:t>
            </a:r>
            <a:r>
              <a:rPr lang="en-US" sz="1400" dirty="0" err="1"/>
              <a:t>Eislingen</a:t>
            </a:r>
            <a:r>
              <a:rPr lang="en-US" sz="1400" dirty="0"/>
              <a:t>/</a:t>
            </a:r>
            <a:r>
              <a:rPr lang="en-US" sz="1400" dirty="0" err="1"/>
              <a:t>Fils</a:t>
            </a:r>
            <a:endParaRPr lang="pl-PL" sz="1400" dirty="0"/>
          </a:p>
          <a:p>
            <a:pPr marL="342900" indent="-342900">
              <a:buFont typeface="Arial" panose="020B0604020202020204" pitchFamily="34" charset="0"/>
              <a:buChar char="•"/>
            </a:pPr>
            <a:r>
              <a:rPr lang="pl-PL" sz="1400" dirty="0"/>
              <a:t>FOOKE GmbH, </a:t>
            </a:r>
            <a:r>
              <a:rPr lang="pl-PL" sz="1400" dirty="0" err="1"/>
              <a:t>Borken</a:t>
            </a:r>
            <a:endParaRPr lang="pl-PL" sz="1400" dirty="0"/>
          </a:p>
          <a:p>
            <a:pPr marL="342900" indent="-342900">
              <a:buFont typeface="Arial" panose="020B0604020202020204" pitchFamily="34" charset="0"/>
              <a:buChar char="•"/>
            </a:pPr>
            <a:r>
              <a:rPr lang="pl-PL" sz="1400" dirty="0"/>
              <a:t>BIMATEC SORALUCE, Limburg</a:t>
            </a:r>
          </a:p>
          <a:p>
            <a:pPr marL="342900" indent="-342900">
              <a:buFont typeface="Arial" panose="020B0604020202020204" pitchFamily="34" charset="0"/>
              <a:buChar char="•"/>
            </a:pPr>
            <a:r>
              <a:rPr lang="en-US" sz="1400" dirty="0"/>
              <a:t>FFG </a:t>
            </a:r>
            <a:r>
              <a:rPr lang="en-US" sz="1400" dirty="0" err="1"/>
              <a:t>Werke</a:t>
            </a:r>
            <a:r>
              <a:rPr lang="en-US" sz="1400" dirty="0"/>
              <a:t> GmbH, </a:t>
            </a:r>
            <a:r>
              <a:rPr lang="pl-PL" sz="1400" dirty="0"/>
              <a:t>Chemnitz</a:t>
            </a:r>
            <a:r>
              <a:rPr lang="en-US" sz="1400" dirty="0"/>
              <a:t>	</a:t>
            </a:r>
            <a:endParaRPr lang="pl-PL" sz="1400" dirty="0"/>
          </a:p>
          <a:p>
            <a:pPr marL="342900" indent="-342900">
              <a:buFont typeface="Arial" panose="020B0604020202020204" pitchFamily="34" charset="0"/>
              <a:buChar char="•"/>
            </a:pPr>
            <a:r>
              <a:rPr lang="pl-PL" sz="1400" dirty="0"/>
              <a:t>SHW </a:t>
            </a:r>
            <a:r>
              <a:rPr lang="pl-PL" sz="1400" dirty="0" err="1"/>
              <a:t>Werkzeugmaschinen</a:t>
            </a:r>
            <a:r>
              <a:rPr lang="pl-PL" sz="1400" dirty="0"/>
              <a:t>, </a:t>
            </a:r>
            <a:r>
              <a:rPr lang="pl-PL" sz="1400" dirty="0" err="1"/>
              <a:t>Aalen</a:t>
            </a:r>
            <a:endParaRPr lang="pl-PL" sz="1400" dirty="0"/>
          </a:p>
          <a:p>
            <a:pPr marL="342900" indent="-342900">
              <a:buFont typeface="Arial" panose="020B0604020202020204" pitchFamily="34" charset="0"/>
              <a:buChar char="•"/>
            </a:pPr>
            <a:r>
              <a:rPr lang="en-US" sz="1400" dirty="0"/>
              <a:t>R</a:t>
            </a:r>
            <a:r>
              <a:rPr lang="pl-PL" sz="1400" dirty="0" err="1"/>
              <a:t>eform</a:t>
            </a:r>
            <a:r>
              <a:rPr lang="pl-PL" sz="1400" dirty="0"/>
              <a:t> </a:t>
            </a:r>
            <a:r>
              <a:rPr lang="pl-PL" sz="1400" dirty="0" err="1"/>
              <a:t>Maschinenfabrik</a:t>
            </a:r>
            <a:r>
              <a:rPr lang="en-US" sz="1400" dirty="0"/>
              <a:t>, Fulda</a:t>
            </a:r>
            <a:endParaRPr lang="pl-PL" sz="1400" dirty="0"/>
          </a:p>
          <a:p>
            <a:pPr marL="342900" indent="-342900">
              <a:buFont typeface="Arial" panose="020B0604020202020204" pitchFamily="34" charset="0"/>
              <a:buChar char="•"/>
            </a:pPr>
            <a:r>
              <a:rPr lang="pl-PL" sz="1400" dirty="0"/>
              <a:t>ELHA </a:t>
            </a:r>
            <a:r>
              <a:rPr lang="pl-PL" sz="1400" dirty="0" err="1"/>
              <a:t>Maschinenbau</a:t>
            </a:r>
            <a:r>
              <a:rPr lang="pl-PL" sz="1400" dirty="0"/>
              <a:t> </a:t>
            </a:r>
            <a:r>
              <a:rPr lang="de-DE" sz="1400" dirty="0" err="1"/>
              <a:t>Hövelhof</a:t>
            </a:r>
            <a:endParaRPr lang="pl-PL" sz="1400" dirty="0"/>
          </a:p>
          <a:p>
            <a:pPr marL="342900" indent="-342900">
              <a:buFont typeface="Arial" panose="020B0604020202020204" pitchFamily="34" charset="0"/>
              <a:buChar char="•"/>
            </a:pPr>
            <a:endParaRPr lang="pl-PL" sz="1400" dirty="0"/>
          </a:p>
          <a:p>
            <a:r>
              <a:rPr lang="pl-PL" sz="1400" b="1" dirty="0"/>
              <a:t>CZECH REPUBLIC</a:t>
            </a:r>
          </a:p>
          <a:p>
            <a:pPr marL="342900" indent="-342900">
              <a:buFont typeface="Arial" panose="020B0604020202020204" pitchFamily="34" charset="0"/>
              <a:buChar char="•"/>
            </a:pPr>
            <a:r>
              <a:rPr lang="en-GB" sz="1400" dirty="0"/>
              <a:t>TOS </a:t>
            </a:r>
            <a:r>
              <a:rPr lang="pl-PL" sz="1400" dirty="0" err="1"/>
              <a:t>Varnsdorf</a:t>
            </a:r>
            <a:endParaRPr lang="pl-PL" sz="1400" dirty="0"/>
          </a:p>
          <a:p>
            <a:pPr marL="342900" indent="-342900">
              <a:buFont typeface="Arial" panose="020B0604020202020204" pitchFamily="34" charset="0"/>
              <a:buChar char="•"/>
            </a:pPr>
            <a:r>
              <a:rPr lang="en-GB" sz="1400" dirty="0"/>
              <a:t>S</a:t>
            </a:r>
            <a:r>
              <a:rPr lang="pl-PL" sz="1400" dirty="0"/>
              <a:t>MT Pilzno</a:t>
            </a:r>
          </a:p>
          <a:p>
            <a:pPr marL="342900" indent="-342900">
              <a:buFont typeface="Arial" panose="020B0604020202020204" pitchFamily="34" charset="0"/>
              <a:buChar char="•"/>
            </a:pPr>
            <a:r>
              <a:rPr lang="pl-PL" sz="1400" dirty="0"/>
              <a:t>TOS </a:t>
            </a:r>
            <a:r>
              <a:rPr lang="pl-PL" sz="1400" dirty="0" err="1"/>
              <a:t>Kurim</a:t>
            </a:r>
            <a:endParaRPr lang="pl-PL" sz="1400" dirty="0"/>
          </a:p>
          <a:p>
            <a:pPr marL="342900" indent="-342900">
              <a:buFont typeface="Arial" panose="020B0604020202020204" pitchFamily="34" charset="0"/>
              <a:buChar char="•"/>
            </a:pPr>
            <a:r>
              <a:rPr lang="pl-PL" sz="1400" dirty="0"/>
              <a:t>TSS </a:t>
            </a:r>
            <a:r>
              <a:rPr lang="pl-PL" sz="1400" dirty="0" err="1"/>
              <a:t>Trebechovice</a:t>
            </a:r>
            <a:endParaRPr lang="pl-PL" sz="1400" dirty="0"/>
          </a:p>
          <a:p>
            <a:pPr marL="342900" indent="-342900">
              <a:buFont typeface="Arial" panose="020B0604020202020204" pitchFamily="34" charset="0"/>
              <a:buChar char="•"/>
            </a:pPr>
            <a:endParaRPr lang="pl-PL" sz="1400" dirty="0"/>
          </a:p>
          <a:p>
            <a:pPr marL="342900" indent="-342900">
              <a:buFont typeface="Arial" panose="020B0604020202020204" pitchFamily="34" charset="0"/>
              <a:buChar char="•"/>
            </a:pPr>
            <a:endParaRPr lang="pl-PL" sz="1400" dirty="0"/>
          </a:p>
          <a:p>
            <a:pPr marL="342900" indent="-342900">
              <a:buFont typeface="Arial" panose="020B0604020202020204" pitchFamily="34" charset="0"/>
              <a:buChar char="•"/>
            </a:pPr>
            <a:endParaRPr lang="pl-PL" sz="1400" dirty="0"/>
          </a:p>
          <a:p>
            <a:pPr marL="342900" indent="-342900">
              <a:buFont typeface="Arial" panose="020B0604020202020204" pitchFamily="34" charset="0"/>
              <a:buChar char="•"/>
            </a:pPr>
            <a:endParaRPr lang="pl-PL" sz="1400" dirty="0"/>
          </a:p>
          <a:p>
            <a:pPr marL="342900" indent="-342900">
              <a:buFont typeface="Arial" panose="020B0604020202020204" pitchFamily="34" charset="0"/>
              <a:buChar char="•"/>
            </a:pPr>
            <a:endParaRPr lang="pl-PL" sz="1400" dirty="0"/>
          </a:p>
          <a:p>
            <a:r>
              <a:rPr lang="pl-PL" sz="1400" b="1" dirty="0"/>
              <a:t>ITALY</a:t>
            </a:r>
          </a:p>
          <a:p>
            <a:pPr marL="342900" indent="-342900">
              <a:buFont typeface="Arial" panose="020B0604020202020204" pitchFamily="34" charset="0"/>
              <a:buChar char="•"/>
            </a:pPr>
            <a:r>
              <a:rPr lang="pl-PL" sz="1400" dirty="0"/>
              <a:t>JOBS Piacenza</a:t>
            </a:r>
          </a:p>
          <a:p>
            <a:pPr marL="342900" indent="-342900">
              <a:buFont typeface="Arial" panose="020B0604020202020204" pitchFamily="34" charset="0"/>
              <a:buChar char="•"/>
            </a:pPr>
            <a:r>
              <a:rPr lang="pl-PL" sz="1400" dirty="0"/>
              <a:t>TENOVA </a:t>
            </a:r>
            <a:r>
              <a:rPr lang="pl-PL" sz="1400" dirty="0" err="1"/>
              <a:t>Castellanza</a:t>
            </a:r>
            <a:endParaRPr lang="pl-PL" sz="1400" dirty="0"/>
          </a:p>
          <a:p>
            <a:endParaRPr lang="pl-PL" sz="1400" dirty="0"/>
          </a:p>
          <a:p>
            <a:r>
              <a:rPr lang="pl-PL" sz="1400" b="1" dirty="0"/>
              <a:t>NORWAY</a:t>
            </a:r>
          </a:p>
          <a:p>
            <a:pPr marL="342900" indent="-342900">
              <a:buFont typeface="Arial" panose="020B0604020202020204" pitchFamily="34" charset="0"/>
              <a:buChar char="•"/>
            </a:pPr>
            <a:r>
              <a:rPr lang="pl-PL" sz="1400" dirty="0"/>
              <a:t>BRUNVOLL VOLDA </a:t>
            </a:r>
            <a:r>
              <a:rPr lang="pl-PL" sz="1400" dirty="0" err="1"/>
              <a:t>Volda</a:t>
            </a:r>
            <a:endParaRPr lang="pl-PL" sz="1400" dirty="0"/>
          </a:p>
          <a:p>
            <a:pPr marL="342900" indent="-342900">
              <a:buFont typeface="Arial" panose="020B0604020202020204" pitchFamily="34" charset="0"/>
              <a:buChar char="•"/>
            </a:pPr>
            <a:endParaRPr lang="pl-PL" sz="1400" dirty="0"/>
          </a:p>
          <a:p>
            <a:r>
              <a:rPr lang="pl-PL" sz="1400" b="1" dirty="0"/>
              <a:t>HUNGARY</a:t>
            </a:r>
          </a:p>
          <a:p>
            <a:pPr marL="342900" indent="-342900">
              <a:buFont typeface="Arial" panose="020B0604020202020204" pitchFamily="34" charset="0"/>
              <a:buChar char="•"/>
            </a:pPr>
            <a:r>
              <a:rPr lang="en-GB" sz="1400" dirty="0"/>
              <a:t>MAG IAS</a:t>
            </a:r>
            <a:r>
              <a:rPr lang="pl-PL" sz="1400" dirty="0"/>
              <a:t> GmbH Kecskemet</a:t>
            </a:r>
          </a:p>
          <a:p>
            <a:endParaRPr lang="pl-PL" sz="1400" dirty="0"/>
          </a:p>
          <a:p>
            <a:r>
              <a:rPr lang="pl-PL" sz="1400" b="1" dirty="0"/>
              <a:t>SPAIN</a:t>
            </a:r>
          </a:p>
          <a:p>
            <a:pPr marL="342900" indent="-342900">
              <a:buFont typeface="Arial" panose="020B0604020202020204" pitchFamily="34" charset="0"/>
              <a:buChar char="•"/>
            </a:pPr>
            <a:r>
              <a:rPr lang="pl-PL" sz="1400" dirty="0"/>
              <a:t>JUARISTI </a:t>
            </a:r>
            <a:r>
              <a:rPr lang="pl-PL" sz="1400" dirty="0" err="1"/>
              <a:t>Azkoitia</a:t>
            </a:r>
            <a:endParaRPr lang="pl-PL" sz="1400" dirty="0"/>
          </a:p>
          <a:p>
            <a:pPr marL="342900" indent="-342900">
              <a:buFont typeface="Arial" panose="020B0604020202020204" pitchFamily="34" charset="0"/>
              <a:buChar char="•"/>
            </a:pPr>
            <a:r>
              <a:rPr lang="pl-PL" sz="1400" dirty="0"/>
              <a:t>SORALUCE  </a:t>
            </a:r>
            <a:r>
              <a:rPr lang="es-ES" sz="1400" dirty="0"/>
              <a:t>Osintxu Auzoa </a:t>
            </a:r>
            <a:endParaRPr lang="pl-PL" sz="1400" dirty="0"/>
          </a:p>
          <a:p>
            <a:endParaRPr lang="pl-PL" sz="1400" b="1" dirty="0"/>
          </a:p>
        </p:txBody>
      </p:sp>
    </p:spTree>
    <p:extLst>
      <p:ext uri="{BB962C8B-B14F-4D97-AF65-F5344CB8AC3E}">
        <p14:creationId xmlns:p14="http://schemas.microsoft.com/office/powerpoint/2010/main" val="3922360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E2BA388-0580-2654-21E9-0FFF17BE9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805" y="1839502"/>
            <a:ext cx="4213225" cy="198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a:extLst>
              <a:ext uri="{FF2B5EF4-FFF2-40B4-BE49-F238E27FC236}">
                <a16:creationId xmlns:a16="http://schemas.microsoft.com/office/drawing/2014/main" id="{51076ED3-98D1-E8EB-AB50-AA31BA552F89}"/>
              </a:ext>
            </a:extLst>
          </p:cNvPr>
          <p:cNvSpPr/>
          <p:nvPr/>
        </p:nvSpPr>
        <p:spPr>
          <a:xfrm>
            <a:off x="1125415" y="4832653"/>
            <a:ext cx="7737231" cy="1298753"/>
          </a:xfrm>
          <a:prstGeom prst="rect">
            <a:avLst/>
          </a:prstGeom>
        </p:spPr>
        <p:txBody>
          <a:bodyPr wrap="square">
            <a:spAutoFit/>
          </a:bodyPr>
          <a:lstStyle/>
          <a:p>
            <a:pPr algn="ctr">
              <a:lnSpc>
                <a:spcPct val="98000"/>
              </a:lnSpc>
              <a:defRPr/>
            </a:pPr>
            <a:r>
              <a:rPr lang="pl-PL" sz="1600" b="1" dirty="0">
                <a:solidFill>
                  <a:schemeClr val="tx1">
                    <a:lumMod val="50000"/>
                    <a:lumOff val="50000"/>
                  </a:schemeClr>
                </a:solidFill>
                <a:latin typeface="Calibri Light" panose="020F0302020204030204" pitchFamily="34" charset="0"/>
              </a:rPr>
              <a:t>ODLEWNIA RAFAMET Sp. z o.o.</a:t>
            </a:r>
            <a:br>
              <a:rPr lang="pl-PL" sz="1600" b="1" dirty="0">
                <a:solidFill>
                  <a:schemeClr val="tx1">
                    <a:lumMod val="50000"/>
                    <a:lumOff val="50000"/>
                  </a:schemeClr>
                </a:solidFill>
                <a:latin typeface="Calibri Light" panose="020F0302020204030204" pitchFamily="34" charset="0"/>
              </a:rPr>
            </a:br>
            <a:r>
              <a:rPr lang="pl-PL" sz="1600" dirty="0">
                <a:solidFill>
                  <a:schemeClr val="tx1">
                    <a:lumMod val="50000"/>
                    <a:lumOff val="50000"/>
                  </a:schemeClr>
                </a:solidFill>
                <a:latin typeface="Calibri Light" panose="020F0302020204030204" pitchFamily="34" charset="0"/>
              </a:rPr>
              <a:t>ul. Staszica 1, 47-420 Kuźnia Raciborska, </a:t>
            </a:r>
            <a:r>
              <a:rPr lang="pl-PL" sz="1600" dirty="0" err="1">
                <a:solidFill>
                  <a:schemeClr val="tx1">
                    <a:lumMod val="50000"/>
                    <a:lumOff val="50000"/>
                  </a:schemeClr>
                </a:solidFill>
                <a:latin typeface="Calibri Light" panose="020F0302020204030204" pitchFamily="34" charset="0"/>
              </a:rPr>
              <a:t>tel</a:t>
            </a:r>
            <a:r>
              <a:rPr lang="pl-PL" sz="1600" dirty="0">
                <a:solidFill>
                  <a:schemeClr val="tx1">
                    <a:lumMod val="50000"/>
                    <a:lumOff val="50000"/>
                  </a:schemeClr>
                </a:solidFill>
                <a:latin typeface="Calibri Light" panose="020F0302020204030204" pitchFamily="34" charset="0"/>
              </a:rPr>
              <a:t>: +48 32/721 3353</a:t>
            </a:r>
            <a:br>
              <a:rPr lang="pl-PL" sz="1600" dirty="0">
                <a:solidFill>
                  <a:schemeClr val="tx1">
                    <a:lumMod val="50000"/>
                    <a:lumOff val="50000"/>
                  </a:schemeClr>
                </a:solidFill>
                <a:latin typeface="Calibri Light" panose="020F0302020204030204" pitchFamily="34" charset="0"/>
              </a:rPr>
            </a:br>
            <a:r>
              <a:rPr lang="pl-PL" sz="1600" dirty="0">
                <a:solidFill>
                  <a:schemeClr val="tx1">
                    <a:lumMod val="50000"/>
                    <a:lumOff val="50000"/>
                  </a:schemeClr>
                </a:solidFill>
                <a:latin typeface="Calibri Light" panose="020F0302020204030204" pitchFamily="34" charset="0"/>
              </a:rPr>
              <a:t>e-mail: marketing@odlewnia-rafamet.pl, </a:t>
            </a:r>
            <a:r>
              <a:rPr lang="pl-PL" sz="1600" dirty="0">
                <a:solidFill>
                  <a:schemeClr val="tx1">
                    <a:lumMod val="50000"/>
                    <a:lumOff val="50000"/>
                  </a:schemeClr>
                </a:solidFill>
                <a:latin typeface="Calibri Light" panose="020F0302020204030204" pitchFamily="34" charset="0"/>
                <a:hlinkClick r:id="rId3"/>
              </a:rPr>
              <a:t>www.odlewnia-rafamet.pl</a:t>
            </a:r>
            <a:endParaRPr lang="pl-PL" sz="1600" dirty="0">
              <a:solidFill>
                <a:schemeClr val="tx1">
                  <a:lumMod val="50000"/>
                  <a:lumOff val="50000"/>
                </a:schemeClr>
              </a:solidFill>
              <a:latin typeface="Calibri Light" panose="020F0302020204030204" pitchFamily="34" charset="0"/>
            </a:endParaRPr>
          </a:p>
          <a:p>
            <a:pPr algn="ctr">
              <a:lnSpc>
                <a:spcPct val="98000"/>
              </a:lnSpc>
              <a:defRPr/>
            </a:pPr>
            <a:r>
              <a:rPr lang="pl-PL" altLang="pl-PL" sz="1600" dirty="0">
                <a:solidFill>
                  <a:schemeClr val="tx1">
                    <a:lumMod val="50000"/>
                    <a:lumOff val="50000"/>
                  </a:schemeClr>
                </a:solidFill>
                <a:latin typeface="Calibri Light" panose="020F0302020204030204" pitchFamily="34" charset="0"/>
                <a:hlinkClick r:id="rId4"/>
              </a:rPr>
              <a:t>www.plytymontazowe.pl</a:t>
            </a:r>
            <a:endParaRPr lang="pl-PL" altLang="pl-PL" sz="1600" dirty="0">
              <a:solidFill>
                <a:schemeClr val="tx1">
                  <a:lumMod val="50000"/>
                  <a:lumOff val="50000"/>
                </a:schemeClr>
              </a:solidFill>
              <a:latin typeface="Calibri Light" panose="020F0302020204030204" pitchFamily="34" charset="0"/>
            </a:endParaRPr>
          </a:p>
          <a:p>
            <a:pPr algn="ctr">
              <a:lnSpc>
                <a:spcPct val="98000"/>
              </a:lnSpc>
              <a:defRPr/>
            </a:pPr>
            <a:endParaRPr lang="pl-PL" altLang="pl-PL" sz="1600" dirty="0">
              <a:solidFill>
                <a:schemeClr val="tx1">
                  <a:lumMod val="50000"/>
                  <a:lumOff val="50000"/>
                </a:schemeClr>
              </a:solidFill>
              <a:latin typeface="Calibri Light" panose="020F0302020204030204" pitchFamily="34" charset="0"/>
            </a:endParaRPr>
          </a:p>
        </p:txBody>
      </p:sp>
    </p:spTree>
    <p:extLst>
      <p:ext uri="{BB962C8B-B14F-4D97-AF65-F5344CB8AC3E}">
        <p14:creationId xmlns:p14="http://schemas.microsoft.com/office/powerpoint/2010/main" val="1345643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pPr>
            <a:r>
              <a:rPr lang="pl-PL" altLang="pl-PL" sz="2400" b="1" dirty="0">
                <a:solidFill>
                  <a:schemeClr val="bg1"/>
                </a:solidFill>
              </a:rPr>
              <a:t>QUALITY POLICY</a:t>
            </a:r>
          </a:p>
        </p:txBody>
      </p:sp>
      <p:sp>
        <p:nvSpPr>
          <p:cNvPr id="44" name="Prostokąt 43"/>
          <p:cNvSpPr/>
          <p:nvPr/>
        </p:nvSpPr>
        <p:spPr bwMode="auto">
          <a:xfrm>
            <a:off x="3705421" y="2562586"/>
            <a:ext cx="5815435" cy="1981200"/>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lvl1pPr defTabSz="711200">
              <a:lnSpc>
                <a:spcPct val="99000"/>
              </a:lnSpc>
              <a:spcAft>
                <a:spcPts val="1425"/>
              </a:spcAft>
              <a:buClr>
                <a:srgbClr val="000000"/>
              </a:buClr>
              <a:buSzPct val="100000"/>
              <a:buFont typeface="Times New Roman" panose="02020603050405020304" pitchFamily="18" charset="0"/>
              <a:defRPr sz="3200">
                <a:solidFill>
                  <a:srgbClr val="000000"/>
                </a:solidFill>
                <a:latin typeface="Calibri" panose="020F0502020204030204" pitchFamily="34" charset="0"/>
              </a:defRPr>
            </a:lvl1pPr>
            <a:lvl2pPr defTabSz="711200">
              <a:lnSpc>
                <a:spcPct val="99000"/>
              </a:lnSpc>
              <a:spcAft>
                <a:spcPts val="113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2pPr>
            <a:lvl3pPr defTabSz="711200">
              <a:lnSpc>
                <a:spcPct val="99000"/>
              </a:lnSpc>
              <a:spcAft>
                <a:spcPts val="850"/>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3pPr>
            <a:lvl4pPr defTabSz="711200">
              <a:lnSpc>
                <a:spcPct val="99000"/>
              </a:lnSpc>
              <a:spcAft>
                <a:spcPts val="575"/>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4pPr>
            <a:lvl5pPr defTabSz="711200">
              <a:lnSpc>
                <a:spcPct val="99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5pPr>
            <a:lvl6pPr marL="2514600" indent="-228600" defTabSz="711200" eaLnBrk="0" fontAlgn="base" hangingPunct="0">
              <a:lnSpc>
                <a:spcPct val="99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6pPr>
            <a:lvl7pPr marL="2971800" indent="-228600" defTabSz="711200" eaLnBrk="0" fontAlgn="base" hangingPunct="0">
              <a:lnSpc>
                <a:spcPct val="99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7pPr>
            <a:lvl8pPr marL="3429000" indent="-228600" defTabSz="711200" eaLnBrk="0" fontAlgn="base" hangingPunct="0">
              <a:lnSpc>
                <a:spcPct val="99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8pPr>
            <a:lvl9pPr marL="3886200" indent="-228600" defTabSz="711200" eaLnBrk="0" fontAlgn="base" hangingPunct="0">
              <a:lnSpc>
                <a:spcPct val="99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defRPr>
            </a:lvl9pPr>
          </a:lstStyle>
          <a:p>
            <a:endParaRPr lang="en-US" sz="1600" dirty="0"/>
          </a:p>
        </p:txBody>
      </p:sp>
      <p:sp>
        <p:nvSpPr>
          <p:cNvPr id="45" name="Prostokąt 44"/>
          <p:cNvSpPr/>
          <p:nvPr/>
        </p:nvSpPr>
        <p:spPr bwMode="auto">
          <a:xfrm>
            <a:off x="3168103" y="1403573"/>
            <a:ext cx="6490291" cy="1122362"/>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endParaRPr lang="pl-PL" altLang="pl-PL" dirty="0">
              <a:solidFill>
                <a:schemeClr val="tx1"/>
              </a:solidFill>
              <a:ea typeface="Lucida Sans Unicode" panose="020B0602030504020204" pitchFamily="34" charset="0"/>
              <a:cs typeface="Lucida Sans Unicode" panose="020B060203050402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738" y="849313"/>
            <a:ext cx="2279213" cy="321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904" y="3059757"/>
            <a:ext cx="2304255" cy="3307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ole tekstowe 5">
            <a:extLst>
              <a:ext uri="{FF2B5EF4-FFF2-40B4-BE49-F238E27FC236}">
                <a16:creationId xmlns:a16="http://schemas.microsoft.com/office/drawing/2014/main" id="{CFF6781E-609C-1F02-6D7C-497EC746835C}"/>
              </a:ext>
            </a:extLst>
          </p:cNvPr>
          <p:cNvSpPr txBox="1"/>
          <p:nvPr/>
        </p:nvSpPr>
        <p:spPr>
          <a:xfrm>
            <a:off x="4176216" y="402412"/>
            <a:ext cx="5616624" cy="3118867"/>
          </a:xfrm>
          <a:prstGeom prst="rect">
            <a:avLst/>
          </a:prstGeom>
          <a:noFill/>
        </p:spPr>
        <p:txBody>
          <a:bodyPr wrap="square">
            <a:spAutoFit/>
          </a:bodyPr>
          <a:lstStyle/>
          <a:p>
            <a:pPr algn="just"/>
            <a:r>
              <a:rPr lang="en-US" sz="1800" dirty="0"/>
              <a:t>Quality Policy of our company is to produce high quality iron castings and the provision of services in accordance with the requirements and to the full satisfaction of our customers.</a:t>
            </a:r>
          </a:p>
          <a:p>
            <a:pPr algn="just"/>
            <a:r>
              <a:rPr lang="en-US" sz="1800" dirty="0"/>
              <a:t>To implement quality policy objectives we</a:t>
            </a:r>
            <a:r>
              <a:rPr lang="pl-PL" sz="1800" dirty="0"/>
              <a:t>re</a:t>
            </a:r>
            <a:r>
              <a:rPr lang="en-US" sz="1800" dirty="0"/>
              <a:t> developed and implemented </a:t>
            </a:r>
            <a:r>
              <a:rPr lang="pl-PL" sz="1800" dirty="0"/>
              <a:t>by </a:t>
            </a:r>
            <a:r>
              <a:rPr lang="en-US" sz="1800" dirty="0"/>
              <a:t>Quality Management System to comply with the requirements of ISO 9001:20</a:t>
            </a:r>
            <a:r>
              <a:rPr lang="pl-PL" sz="1800" dirty="0"/>
              <a:t>15 and ISO14001:2015</a:t>
            </a:r>
            <a:r>
              <a:rPr lang="en-US" sz="1800" dirty="0"/>
              <a:t>, which </a:t>
            </a:r>
            <a:r>
              <a:rPr lang="pl-PL" sz="1800" dirty="0" err="1"/>
              <a:t>are</a:t>
            </a:r>
            <a:r>
              <a:rPr lang="en-US" sz="1800" dirty="0"/>
              <a:t> overseen and controlled by Quality Supervisor and systematically improved by all employees.</a:t>
            </a:r>
          </a:p>
          <a:p>
            <a:pPr algn="just"/>
            <a:r>
              <a:rPr lang="en-US" altLang="pl-PL" b="1" dirty="0">
                <a:solidFill>
                  <a:schemeClr val="tx1"/>
                </a:solidFill>
                <a:ea typeface="Lucida Sans Unicode" panose="020B0602030504020204" pitchFamily="34" charset="0"/>
                <a:cs typeface="Lucida Sans Unicode" panose="020B0602030504020204" pitchFamily="34" charset="0"/>
              </a:rPr>
              <a:t>The first certificate was obtained in 2010.</a:t>
            </a:r>
            <a:endParaRPr lang="pl-PL" altLang="pl-PL" b="1" dirty="0">
              <a:solidFill>
                <a:schemeClr val="tx1"/>
              </a:solidFill>
              <a:ea typeface="Lucida Sans Unicode" panose="020B0602030504020204" pitchFamily="34" charset="0"/>
              <a:cs typeface="Lucida Sans Unicode" panose="020B0602030504020204" pitchFamily="34" charset="0"/>
            </a:endParaRPr>
          </a:p>
        </p:txBody>
      </p:sp>
      <p:sp>
        <p:nvSpPr>
          <p:cNvPr id="8" name="pole tekstowe 7">
            <a:extLst>
              <a:ext uri="{FF2B5EF4-FFF2-40B4-BE49-F238E27FC236}">
                <a16:creationId xmlns:a16="http://schemas.microsoft.com/office/drawing/2014/main" id="{B6AF4F63-32EF-9680-FE04-84E71BFD46DA}"/>
              </a:ext>
            </a:extLst>
          </p:cNvPr>
          <p:cNvSpPr txBox="1"/>
          <p:nvPr/>
        </p:nvSpPr>
        <p:spPr>
          <a:xfrm>
            <a:off x="4320232" y="3531165"/>
            <a:ext cx="5039032" cy="646331"/>
          </a:xfrm>
          <a:prstGeom prst="rect">
            <a:avLst/>
          </a:prstGeom>
          <a:noFill/>
        </p:spPr>
        <p:txBody>
          <a:bodyPr wrap="square">
            <a:spAutoFit/>
          </a:bodyPr>
          <a:lstStyle/>
          <a:p>
            <a:r>
              <a:rPr lang="en-US" sz="1800" dirty="0"/>
              <a:t>Certified range: production and sales of iron castings and providing of connected services.</a:t>
            </a:r>
          </a:p>
        </p:txBody>
      </p:sp>
      <p:sp>
        <p:nvSpPr>
          <p:cNvPr id="10" name="pole tekstowe 9">
            <a:extLst>
              <a:ext uri="{FF2B5EF4-FFF2-40B4-BE49-F238E27FC236}">
                <a16:creationId xmlns:a16="http://schemas.microsoft.com/office/drawing/2014/main" id="{AB8A7C6F-717D-FE01-9F4C-47DEBD7639FF}"/>
              </a:ext>
            </a:extLst>
          </p:cNvPr>
          <p:cNvSpPr txBox="1"/>
          <p:nvPr/>
        </p:nvSpPr>
        <p:spPr>
          <a:xfrm>
            <a:off x="4202116" y="4283893"/>
            <a:ext cx="5039032" cy="1754326"/>
          </a:xfrm>
          <a:prstGeom prst="rect">
            <a:avLst/>
          </a:prstGeom>
          <a:noFill/>
        </p:spPr>
        <p:txBody>
          <a:bodyPr wrap="square">
            <a:spAutoFit/>
          </a:bodyPr>
          <a:lstStyle/>
          <a:p>
            <a:r>
              <a:rPr lang="pl-PL" sz="1800" dirty="0" err="1"/>
              <a:t>Since</a:t>
            </a:r>
            <a:r>
              <a:rPr lang="pl-PL" sz="1800" dirty="0"/>
              <a:t> 2016 </a:t>
            </a:r>
            <a:r>
              <a:rPr lang="pl-PL" sz="1800" dirty="0" err="1"/>
              <a:t>Rafamet</a:t>
            </a:r>
            <a:r>
              <a:rPr lang="pl-PL" sz="1800" dirty="0"/>
              <a:t> </a:t>
            </a:r>
            <a:r>
              <a:rPr lang="pl-PL" sz="1800" dirty="0" err="1"/>
              <a:t>Foundry</a:t>
            </a:r>
            <a:r>
              <a:rPr lang="pl-PL" sz="1800" dirty="0"/>
              <a:t> </a:t>
            </a:r>
            <a:r>
              <a:rPr lang="pl-PL" sz="1800" dirty="0" err="1"/>
              <a:t>is</a:t>
            </a:r>
            <a:r>
              <a:rPr lang="pl-PL" sz="1800" dirty="0"/>
              <a:t> </a:t>
            </a:r>
            <a:r>
              <a:rPr lang="en-US" sz="1800" dirty="0"/>
              <a:t>approved</a:t>
            </a:r>
            <a:r>
              <a:rPr lang="pl-PL" sz="1800" dirty="0"/>
              <a:t> </a:t>
            </a:r>
            <a:r>
              <a:rPr lang="pl-PL" sz="1800" dirty="0" err="1"/>
              <a:t>manufacturer</a:t>
            </a:r>
            <a:r>
              <a:rPr lang="en-US" sz="1800" dirty="0"/>
              <a:t> to deliver according to </a:t>
            </a:r>
            <a:r>
              <a:rPr lang="en-US" sz="1800" b="1" dirty="0"/>
              <a:t>DNV GL, DNV and GL</a:t>
            </a:r>
            <a:r>
              <a:rPr lang="pl-PL" sz="1800" b="1" dirty="0"/>
              <a:t> </a:t>
            </a:r>
            <a:r>
              <a:rPr lang="en-US" sz="1800" b="1" dirty="0"/>
              <a:t>rules</a:t>
            </a:r>
            <a:r>
              <a:rPr lang="en-US" sz="1800" dirty="0"/>
              <a:t>. </a:t>
            </a:r>
            <a:endParaRPr lang="pl-PL" sz="1800" dirty="0"/>
          </a:p>
          <a:p>
            <a:r>
              <a:rPr lang="en-US" sz="1800" dirty="0"/>
              <a:t>Materials to be applied to DNV GL classed object shall fulfill the material requirements in the</a:t>
            </a:r>
            <a:r>
              <a:rPr lang="pl-PL" sz="1800" dirty="0"/>
              <a:t> </a:t>
            </a:r>
            <a:r>
              <a:rPr lang="en-US" sz="1800" dirty="0"/>
              <a:t>applicable DNV GL class rules.</a:t>
            </a:r>
            <a:endParaRPr lang="pl-PL" sz="1800" dirty="0"/>
          </a:p>
        </p:txBody>
      </p:sp>
    </p:spTree>
    <p:extLst>
      <p:ext uri="{BB962C8B-B14F-4D97-AF65-F5344CB8AC3E}">
        <p14:creationId xmlns:p14="http://schemas.microsoft.com/office/powerpoint/2010/main" val="973251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pPr>
            <a:r>
              <a:rPr lang="pl-PL" altLang="pl-PL" sz="2400" b="1" dirty="0">
                <a:solidFill>
                  <a:schemeClr val="bg1"/>
                </a:solidFill>
              </a:rPr>
              <a:t>SALES STRUCTURE – COUNTRIES 2022</a:t>
            </a:r>
          </a:p>
          <a:p>
            <a:pPr algn="ctr">
              <a:lnSpc>
                <a:spcPct val="102000"/>
              </a:lnSpc>
              <a:spcBef>
                <a:spcPts val="363"/>
              </a:spcBef>
              <a:spcAft>
                <a:spcPct val="0"/>
              </a:spcAft>
            </a:pPr>
            <a:endParaRPr lang="pl-PL" altLang="pl-PL" sz="2400" b="1" dirty="0">
              <a:solidFill>
                <a:schemeClr val="bg1"/>
              </a:solidFill>
            </a:endParaRPr>
          </a:p>
        </p:txBody>
      </p:sp>
      <p:graphicFrame>
        <p:nvGraphicFramePr>
          <p:cNvPr id="3" name="Wykres 2">
            <a:extLst>
              <a:ext uri="{FF2B5EF4-FFF2-40B4-BE49-F238E27FC236}">
                <a16:creationId xmlns:a16="http://schemas.microsoft.com/office/drawing/2014/main" id="{B0934F10-635A-F48E-92AA-F4FB862382CF}"/>
              </a:ext>
            </a:extLst>
          </p:cNvPr>
          <p:cNvGraphicFramePr>
            <a:graphicFrameLocks/>
          </p:cNvGraphicFramePr>
          <p:nvPr>
            <p:extLst>
              <p:ext uri="{D42A27DB-BD31-4B8C-83A1-F6EECF244321}">
                <p14:modId xmlns:p14="http://schemas.microsoft.com/office/powerpoint/2010/main" val="924231265"/>
              </p:ext>
            </p:extLst>
          </p:nvPr>
        </p:nvGraphicFramePr>
        <p:xfrm>
          <a:off x="503808" y="683493"/>
          <a:ext cx="9217024" cy="56886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831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defRPr/>
            </a:pPr>
            <a:r>
              <a:rPr lang="pl-PL" altLang="pl-PL" sz="2400" b="1" dirty="0">
                <a:solidFill>
                  <a:schemeClr val="bg1"/>
                </a:solidFill>
              </a:rPr>
              <a:t>PRODUCTION PROFIL</a:t>
            </a:r>
          </a:p>
        </p:txBody>
      </p:sp>
      <p:graphicFrame>
        <p:nvGraphicFramePr>
          <p:cNvPr id="4" name="Tabela 3"/>
          <p:cNvGraphicFramePr>
            <a:graphicFrameLocks noGrp="1"/>
          </p:cNvGraphicFramePr>
          <p:nvPr>
            <p:extLst>
              <p:ext uri="{D42A27DB-BD31-4B8C-83A1-F6EECF244321}">
                <p14:modId xmlns:p14="http://schemas.microsoft.com/office/powerpoint/2010/main" val="1027819982"/>
              </p:ext>
            </p:extLst>
          </p:nvPr>
        </p:nvGraphicFramePr>
        <p:xfrm>
          <a:off x="946907" y="1012874"/>
          <a:ext cx="8408109" cy="4701737"/>
        </p:xfrm>
        <a:graphic>
          <a:graphicData uri="http://schemas.openxmlformats.org/drawingml/2006/table">
            <a:tbl>
              <a:tblPr/>
              <a:tblGrid>
                <a:gridCol w="2969650">
                  <a:extLst>
                    <a:ext uri="{9D8B030D-6E8A-4147-A177-3AD203B41FA5}">
                      <a16:colId xmlns:a16="http://schemas.microsoft.com/office/drawing/2014/main" val="20000"/>
                    </a:ext>
                  </a:extLst>
                </a:gridCol>
                <a:gridCol w="3079375">
                  <a:extLst>
                    <a:ext uri="{9D8B030D-6E8A-4147-A177-3AD203B41FA5}">
                      <a16:colId xmlns:a16="http://schemas.microsoft.com/office/drawing/2014/main" val="20001"/>
                    </a:ext>
                  </a:extLst>
                </a:gridCol>
                <a:gridCol w="2359084">
                  <a:extLst>
                    <a:ext uri="{9D8B030D-6E8A-4147-A177-3AD203B41FA5}">
                      <a16:colId xmlns:a16="http://schemas.microsoft.com/office/drawing/2014/main" val="20002"/>
                    </a:ext>
                  </a:extLst>
                </a:gridCol>
              </a:tblGrid>
              <a:tr h="954054">
                <a:tc>
                  <a:txBody>
                    <a:bodyPr/>
                    <a:lstStyle>
                      <a:lvl1pPr>
                        <a:lnSpc>
                          <a:spcPct val="99000"/>
                        </a:lnSpc>
                        <a:spcAft>
                          <a:spcPts val="1425"/>
                        </a:spcAft>
                        <a:buClr>
                          <a:srgbClr val="000000"/>
                        </a:buClr>
                        <a:buSzPct val="100000"/>
                        <a:buFont typeface="Times New Roman" panose="02020603050405020304" pitchFamily="18" charset="0"/>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1600" b="1" i="0" u="none" strike="noStrike" cap="none" normalizeH="0" baseline="0" dirty="0" err="1">
                          <a:ln>
                            <a:noFill/>
                          </a:ln>
                          <a:solidFill>
                            <a:schemeClr val="tx1"/>
                          </a:solidFill>
                          <a:effectLst/>
                          <a:latin typeface="Calibri" panose="020F0502020204030204" pitchFamily="34" charset="0"/>
                          <a:ea typeface="Lucida Sans Unicode" panose="020B0602030504020204" pitchFamily="34" charset="0"/>
                          <a:cs typeface="Lucida Sans Unicode" panose="020B0602030504020204" pitchFamily="34" charset="0"/>
                        </a:rPr>
                        <a:t>Cast</a:t>
                      </a:r>
                      <a:r>
                        <a:rPr kumimoji="0" lang="pl-PL" altLang="pl-PL" sz="1600" b="1" i="0" u="none" strike="noStrike" cap="none" normalizeH="0" baseline="0" dirty="0">
                          <a:ln>
                            <a:noFill/>
                          </a:ln>
                          <a:solidFill>
                            <a:schemeClr val="tx1"/>
                          </a:solidFill>
                          <a:effectLst/>
                          <a:latin typeface="Calibri" panose="020F0502020204030204" pitchFamily="34" charset="0"/>
                          <a:ea typeface="Lucida Sans Unicode" panose="020B0602030504020204" pitchFamily="34" charset="0"/>
                          <a:cs typeface="Lucida Sans Unicode" panose="020B0602030504020204" pitchFamily="34" charset="0"/>
                        </a:rPr>
                        <a:t> iron</a:t>
                      </a:r>
                      <a:r>
                        <a:rPr kumimoji="0" lang="en-US" altLang="pl-PL" sz="1600" b="1" i="0" u="none" strike="noStrike" cap="none" normalizeH="0" baseline="0" dirty="0">
                          <a:ln>
                            <a:noFill/>
                          </a:ln>
                          <a:solidFill>
                            <a:schemeClr val="tx1"/>
                          </a:solidFill>
                          <a:effectLst/>
                          <a:latin typeface="Calibri" panose="020F0502020204030204" pitchFamily="34" charset="0"/>
                          <a:ea typeface="Lucida Sans Unicode" panose="020B0602030504020204" pitchFamily="34" charset="0"/>
                          <a:cs typeface="Lucida Sans Unicode" panose="020B0602030504020204" pitchFamily="34" charset="0"/>
                        </a:rPr>
                        <a:t>:</a:t>
                      </a:r>
                      <a:endParaRPr kumimoji="0" lang="en-US" altLang="pl-PL" sz="1600" b="0"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L="91427" marR="91427"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B3B3"/>
                    </a:solidFill>
                  </a:tcPr>
                </a:tc>
                <a:tc>
                  <a:txBody>
                    <a:bodyPr/>
                    <a:lstStyle>
                      <a:lvl1pPr>
                        <a:lnSpc>
                          <a:spcPct val="99000"/>
                        </a:lnSpc>
                        <a:spcAft>
                          <a:spcPts val="1425"/>
                        </a:spcAft>
                        <a:buClr>
                          <a:srgbClr val="000000"/>
                        </a:buClr>
                        <a:buSzPct val="100000"/>
                        <a:buFont typeface="Times New Roman" panose="02020603050405020304" pitchFamily="18" charset="0"/>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1600" b="1" i="0" u="none" strike="noStrike" cap="none" normalizeH="0" baseline="0" dirty="0" err="1">
                          <a:ln>
                            <a:noFill/>
                          </a:ln>
                          <a:solidFill>
                            <a:schemeClr val="tx1"/>
                          </a:solidFill>
                          <a:effectLst/>
                          <a:latin typeface="Calibri" panose="020F0502020204030204" pitchFamily="34" charset="0"/>
                          <a:ea typeface="Lucida Sans Unicode" panose="020B0602030504020204" pitchFamily="34" charset="0"/>
                          <a:cs typeface="Lucida Sans Unicode" panose="020B0602030504020204" pitchFamily="34" charset="0"/>
                        </a:rPr>
                        <a:t>Ductile</a:t>
                      </a:r>
                      <a:r>
                        <a:rPr kumimoji="0" lang="pl-PL" altLang="pl-PL" sz="1600" b="1" i="0" u="none" strike="noStrike" cap="none" normalizeH="0" baseline="0" dirty="0">
                          <a:ln>
                            <a:noFill/>
                          </a:ln>
                          <a:solidFill>
                            <a:schemeClr val="tx1"/>
                          </a:solidFill>
                          <a:effectLst/>
                          <a:latin typeface="Calibri" panose="020F0502020204030204" pitchFamily="34" charset="0"/>
                          <a:ea typeface="Lucida Sans Unicode" panose="020B0602030504020204" pitchFamily="34" charset="0"/>
                          <a:cs typeface="Lucida Sans Unicode" panose="020B0602030504020204" pitchFamily="34" charset="0"/>
                        </a:rPr>
                        <a:t> iron</a:t>
                      </a:r>
                      <a:r>
                        <a:rPr kumimoji="0" lang="en-US" altLang="pl-PL" sz="1600" b="1" i="0" u="none" strike="noStrike" cap="none" normalizeH="0" baseline="0" dirty="0">
                          <a:ln>
                            <a:noFill/>
                          </a:ln>
                          <a:solidFill>
                            <a:schemeClr val="tx1"/>
                          </a:solidFill>
                          <a:effectLst/>
                          <a:latin typeface="Calibri" panose="020F0502020204030204" pitchFamily="34" charset="0"/>
                          <a:ea typeface="Lucida Sans Unicode" panose="020B0602030504020204" pitchFamily="34" charset="0"/>
                          <a:cs typeface="Lucida Sans Unicode" panose="020B0602030504020204" pitchFamily="34" charset="0"/>
                        </a:rPr>
                        <a:t>: </a:t>
                      </a:r>
                      <a:endParaRPr kumimoji="0" lang="en-US" altLang="pl-PL" sz="1600" b="0"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L="91427" marR="91427"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B3B3"/>
                    </a:solidFill>
                  </a:tcPr>
                </a:tc>
                <a:tc>
                  <a:txBody>
                    <a:bodyPr/>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9p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pl-PL" altLang="pl-PL" sz="1600" b="1" i="0" u="none" strike="noStrike" cap="none" normalizeH="0" baseline="0" dirty="0" err="1">
                          <a:ln>
                            <a:noFill/>
                          </a:ln>
                          <a:solidFill>
                            <a:schemeClr val="tx1"/>
                          </a:solidFill>
                          <a:effectLst/>
                          <a:latin typeface="Calibri" panose="020F0502020204030204" pitchFamily="34" charset="0"/>
                          <a:ea typeface="Lucida Sans Unicode" panose="020B0602030504020204" pitchFamily="34" charset="0"/>
                          <a:cs typeface="Lucida Sans Unicode" panose="020B0602030504020204" pitchFamily="34" charset="0"/>
                        </a:rPr>
                        <a:t>Alloy</a:t>
                      </a:r>
                      <a:r>
                        <a:rPr kumimoji="0" lang="pl-PL" altLang="pl-PL" sz="1600" b="1" i="0" u="none" strike="noStrike" cap="none" normalizeH="0" baseline="0" dirty="0">
                          <a:ln>
                            <a:noFill/>
                          </a:ln>
                          <a:solidFill>
                            <a:schemeClr val="tx1"/>
                          </a:solidFill>
                          <a:effectLst/>
                          <a:latin typeface="Calibri" panose="020F0502020204030204" pitchFamily="34" charset="0"/>
                          <a:ea typeface="Lucida Sans Unicode" panose="020B0602030504020204" pitchFamily="34" charset="0"/>
                          <a:cs typeface="Lucida Sans Unicode" panose="020B0602030504020204" pitchFamily="34" charset="0"/>
                        </a:rPr>
                        <a:t> </a:t>
                      </a:r>
                      <a:r>
                        <a:rPr kumimoji="0" lang="pl-PL" altLang="pl-PL" sz="1600" b="1" i="0" u="none" strike="noStrike" cap="none" normalizeH="0" baseline="0" dirty="0" err="1">
                          <a:ln>
                            <a:noFill/>
                          </a:ln>
                          <a:solidFill>
                            <a:schemeClr val="tx1"/>
                          </a:solidFill>
                          <a:effectLst/>
                          <a:latin typeface="Calibri" panose="020F0502020204030204" pitchFamily="34" charset="0"/>
                          <a:ea typeface="Lucida Sans Unicode" panose="020B0602030504020204" pitchFamily="34" charset="0"/>
                          <a:cs typeface="Lucida Sans Unicode" panose="020B0602030504020204" pitchFamily="34" charset="0"/>
                        </a:rPr>
                        <a:t>cast</a:t>
                      </a:r>
                      <a:r>
                        <a:rPr kumimoji="0" lang="pl-PL" altLang="pl-PL" sz="1600" b="1" i="0" u="none" strike="noStrike" cap="none" normalizeH="0" baseline="0" dirty="0">
                          <a:ln>
                            <a:noFill/>
                          </a:ln>
                          <a:solidFill>
                            <a:schemeClr val="tx1"/>
                          </a:solidFill>
                          <a:effectLst/>
                          <a:latin typeface="Calibri" panose="020F0502020204030204" pitchFamily="34" charset="0"/>
                          <a:ea typeface="Lucida Sans Unicode" panose="020B0602030504020204" pitchFamily="34" charset="0"/>
                          <a:cs typeface="Lucida Sans Unicode" panose="020B0602030504020204" pitchFamily="34" charset="0"/>
                        </a:rPr>
                        <a:t> iron</a:t>
                      </a:r>
                      <a:endParaRPr kumimoji="0" lang="en-US" altLang="pl-PL" sz="1600" b="0"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L="91427" marR="91427"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10000"/>
                  </a:ext>
                </a:extLst>
              </a:tr>
              <a:tr h="1700705">
                <a:tc>
                  <a:txBody>
                    <a:bodyPr/>
                    <a:lstStyle>
                      <a:lvl1pPr marL="342900" indent="-342900">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9pPr>
                    </a:lstStyle>
                    <a:p>
                      <a:pPr marL="342900" marR="0" lvl="0" indent="-342900" algn="l" defTabSz="914400" rtl="0" eaLnBrk="1" fontAlgn="base" latinLnBrk="0" hangingPunct="1">
                        <a:lnSpc>
                          <a:spcPct val="95000"/>
                        </a:lnSpc>
                        <a:spcBef>
                          <a:spcPct val="0"/>
                        </a:spcBef>
                        <a:spcAft>
                          <a:spcPct val="0"/>
                        </a:spcAft>
                        <a:buClr>
                          <a:srgbClr val="000000"/>
                        </a:buClr>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EN-GJL 200;  </a:t>
                      </a:r>
                      <a:endPar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endParaRPr>
                    </a:p>
                    <a:p>
                      <a:pPr marL="342900" marR="0" lvl="0" indent="-342900" algn="l" defTabSz="914400" rtl="0" eaLnBrk="1" fontAlgn="base" latinLnBrk="0" hangingPunct="1">
                        <a:lnSpc>
                          <a:spcPct val="95000"/>
                        </a:lnSpc>
                        <a:spcBef>
                          <a:spcPct val="0"/>
                        </a:spcBef>
                        <a:spcAft>
                          <a:spcPct val="0"/>
                        </a:spcAft>
                        <a:buClr>
                          <a:srgbClr val="000000"/>
                        </a:buClr>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EN-GJL 250;  </a:t>
                      </a:r>
                      <a:endPar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endParaRPr>
                    </a:p>
                    <a:p>
                      <a:pPr marL="342900" marR="0" lvl="0" indent="-342900" algn="l" defTabSz="914400" rtl="0" eaLnBrk="1" fontAlgn="base" latinLnBrk="0" hangingPunct="1">
                        <a:lnSpc>
                          <a:spcPct val="95000"/>
                        </a:lnSpc>
                        <a:spcBef>
                          <a:spcPct val="0"/>
                        </a:spcBef>
                        <a:spcAft>
                          <a:spcPct val="0"/>
                        </a:spcAft>
                        <a:buClr>
                          <a:srgbClr val="000000"/>
                        </a:buClr>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EN-GJL 300; </a:t>
                      </a:r>
                      <a:endPar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endParaRPr>
                    </a:p>
                    <a:p>
                      <a:pPr marL="342900" marR="0" lvl="0" indent="-342900" algn="l" defTabSz="914400" rtl="0" eaLnBrk="1" fontAlgn="base" latinLnBrk="0" hangingPunct="1">
                        <a:lnSpc>
                          <a:spcPct val="95000"/>
                        </a:lnSpc>
                        <a:spcBef>
                          <a:spcPct val="0"/>
                        </a:spcBef>
                        <a:spcAft>
                          <a:spcPct val="0"/>
                        </a:spcAft>
                        <a:buClr>
                          <a:srgbClr val="000000"/>
                        </a:buClr>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EN-GJL 350;</a:t>
                      </a:r>
                      <a:endParaRPr kumimoji="0" lang="en-US" altLang="pl-PL"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91427" marR="91427"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99000"/>
                        </a:lnSpc>
                        <a:spcAft>
                          <a:spcPts val="1425"/>
                        </a:spcAft>
                        <a:buClr>
                          <a:srgbClr val="000000"/>
                        </a:buClr>
                        <a:buSzPct val="100000"/>
                        <a:buFont typeface="Times New Roman" panose="02020603050405020304" pitchFamily="18" charset="0"/>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EN-GJS 400-12;  </a:t>
                      </a:r>
                    </a:p>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EN-GJS 400-15;  </a:t>
                      </a:r>
                    </a:p>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EN-GJS 400-18;  </a:t>
                      </a:r>
                    </a:p>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EN-GJS 500-7;  </a:t>
                      </a:r>
                    </a:p>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EN-GJS 600-3;  </a:t>
                      </a:r>
                    </a:p>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EN-GJS 700-2;</a:t>
                      </a:r>
                    </a:p>
                  </a:txBody>
                  <a:tcPr marL="91427" marR="91427"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342900" indent="-342900">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9pPr>
                    </a:lstStyle>
                    <a:p>
                      <a:pPr marL="342900" marR="0" lvl="0" indent="-342900" algn="l" defTabSz="914400" rtl="0" eaLnBrk="1" fontAlgn="base" latinLnBrk="0" hangingPunct="1">
                        <a:lnSpc>
                          <a:spcPct val="95000"/>
                        </a:lnSpc>
                        <a:spcBef>
                          <a:spcPct val="0"/>
                        </a:spcBef>
                        <a:spcAft>
                          <a:spcPct val="0"/>
                        </a:spcAft>
                        <a:buClr>
                          <a:srgbClr val="000000"/>
                        </a:buClr>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Ni-hard</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a:t>
                      </a:r>
                      <a:endPar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endParaRPr>
                    </a:p>
                    <a:p>
                      <a:pPr marL="342900" marR="0" lvl="0" indent="-342900" algn="l" defTabSz="914400" rtl="0" eaLnBrk="1" fontAlgn="base" latinLnBrk="0" hangingPunct="1">
                        <a:lnSpc>
                          <a:spcPct val="95000"/>
                        </a:lnSpc>
                        <a:spcBef>
                          <a:spcPct val="0"/>
                        </a:spcBef>
                        <a:spcAft>
                          <a:spcPct val="0"/>
                        </a:spcAft>
                        <a:buClr>
                          <a:srgbClr val="000000"/>
                        </a:buClr>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Ni-resist</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a:t>
                      </a:r>
                      <a:endParaRPr kumimoji="0" lang="en-US" altLang="pl-PL"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91427" marR="91427"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6112">
                <a:tc gridSpan="3">
                  <a:txBody>
                    <a:bodyPr/>
                    <a:lstStyle>
                      <a:lvl1pPr>
                        <a:lnSpc>
                          <a:spcPct val="99000"/>
                        </a:lnSpc>
                        <a:spcAft>
                          <a:spcPts val="1425"/>
                        </a:spcAft>
                        <a:buClr>
                          <a:srgbClr val="000000"/>
                        </a:buClr>
                        <a:buSzPct val="100000"/>
                        <a:buFont typeface="Times New Roman" panose="02020603050405020304" pitchFamily="18" charset="0"/>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      NORM</a:t>
                      </a:r>
                    </a:p>
                  </a:txBody>
                  <a:tcPr marL="91427" marR="91427"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02"/>
                  </a:ext>
                </a:extLst>
              </a:tr>
              <a:tr h="587942">
                <a:tc>
                  <a:txBody>
                    <a:bodyPr/>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defRPr>
                      </a:lvl9p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 1561</a:t>
                      </a:r>
                      <a:endParaRPr kumimoji="0" lang="pl-PL" altLang="pl-PL"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91427" marR="91427"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3B3B3"/>
                    </a:solidFill>
                  </a:tcPr>
                </a:tc>
                <a:tc>
                  <a:txBody>
                    <a:bodyPr/>
                    <a:lstStyle>
                      <a:lvl1pPr>
                        <a:lnSpc>
                          <a:spcPct val="99000"/>
                        </a:lnSpc>
                        <a:spcAft>
                          <a:spcPts val="1425"/>
                        </a:spcAft>
                        <a:buClr>
                          <a:srgbClr val="000000"/>
                        </a:buClr>
                        <a:buSzPct val="100000"/>
                        <a:buFont typeface="Times New Roman" panose="02020603050405020304" pitchFamily="18" charset="0"/>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EN 1563</a:t>
                      </a:r>
                      <a:endPar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endParaRPr>
                    </a:p>
                  </a:txBody>
                  <a:tcPr marL="91427" marR="91427"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3B3B3"/>
                    </a:solidFill>
                  </a:tcPr>
                </a:tc>
                <a:tc>
                  <a:txBody>
                    <a:bodyPr/>
                    <a:lstStyle>
                      <a:lvl1pPr>
                        <a:lnSpc>
                          <a:spcPct val="99000"/>
                        </a:lnSpc>
                        <a:spcAft>
                          <a:spcPts val="1425"/>
                        </a:spcAft>
                        <a:buClr>
                          <a:srgbClr val="000000"/>
                        </a:buClr>
                        <a:buSzPct val="100000"/>
                        <a:buFont typeface="Times New Roman" panose="02020603050405020304" pitchFamily="18" charset="0"/>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endParaRPr>
                    </a:p>
                  </a:txBody>
                  <a:tcPr marL="91427" marR="91427" marT="45722" marB="4572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10003"/>
                  </a:ext>
                </a:extLst>
              </a:tr>
              <a:tr h="1092924">
                <a:tc>
                  <a:txBody>
                    <a:bodyPr/>
                    <a:lstStyle>
                      <a:lvl1pPr>
                        <a:lnSpc>
                          <a:spcPct val="99000"/>
                        </a:lnSpc>
                        <a:spcAft>
                          <a:spcPts val="1425"/>
                        </a:spcAft>
                        <a:buClr>
                          <a:srgbClr val="000000"/>
                        </a:buClr>
                        <a:buSzPct val="100000"/>
                        <a:buFont typeface="Times New Roman" panose="02020603050405020304" pitchFamily="18" charset="0"/>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Net </a:t>
                      </a:r>
                      <a:r>
                        <a:rPr kumimoji="0" lang="pl-PL" altLang="pl-PL" sz="1600" b="0" i="0" u="none" strike="noStrike" cap="none" normalizeH="0" baseline="0" dirty="0" err="1">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weight</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 </a:t>
                      </a:r>
                      <a:endPar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200 </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 </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40 000 kg</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a:t>
                      </a:r>
                      <a:endPar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endParaRPr>
                    </a:p>
                  </a:txBody>
                  <a:tcPr marL="91427" marR="91427"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99000"/>
                        </a:lnSpc>
                        <a:spcAft>
                          <a:spcPts val="1425"/>
                        </a:spcAft>
                        <a:buClr>
                          <a:srgbClr val="000000"/>
                        </a:buClr>
                        <a:buSzPct val="100000"/>
                        <a:buFont typeface="Times New Roman" panose="02020603050405020304" pitchFamily="18" charset="0"/>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Net </a:t>
                      </a:r>
                      <a:r>
                        <a:rPr kumimoji="0" lang="pl-PL" altLang="pl-PL" sz="1600" b="0" i="0" u="none" strike="noStrike" cap="none" normalizeH="0" baseline="0" dirty="0" err="1">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weight</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2</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00</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 </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 3</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0 000 kg</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a:t>
                      </a:r>
                      <a:endParaRPr kumimoji="0" lang="en-US" altLang="pl-PL"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91427" marR="91427"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nSpc>
                          <a:spcPct val="99000"/>
                        </a:lnSpc>
                        <a:spcAft>
                          <a:spcPts val="1425"/>
                        </a:spcAft>
                        <a:buClr>
                          <a:srgbClr val="000000"/>
                        </a:buClr>
                        <a:buSzPct val="100000"/>
                        <a:buFont typeface="Times New Roman" panose="02020603050405020304" pitchFamily="18" charset="0"/>
                        <a:defRPr sz="2800">
                          <a:solidFill>
                            <a:srgbClr val="000000"/>
                          </a:solidFill>
                          <a:latin typeface="Calibri" panose="020F0502020204030204" pitchFamily="34" charset="0"/>
                        </a:defRPr>
                      </a:lvl1pPr>
                      <a:lvl2pPr marL="457200">
                        <a:lnSpc>
                          <a:spcPct val="99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defRPr>
                      </a:lvl2pPr>
                      <a:lvl3pPr marL="914400">
                        <a:lnSpc>
                          <a:spcPct val="99000"/>
                        </a:lnSpc>
                        <a:spcAft>
                          <a:spcPts val="850"/>
                        </a:spcAft>
                        <a:buClr>
                          <a:srgbClr val="000000"/>
                        </a:buClr>
                        <a:buSzPct val="100000"/>
                        <a:buFont typeface="Times New Roman" panose="02020603050405020304" pitchFamily="18" charset="0"/>
                        <a:defRPr>
                          <a:solidFill>
                            <a:srgbClr val="000000"/>
                          </a:solidFill>
                          <a:latin typeface="Calibri" panose="020F0502020204030204" pitchFamily="34" charset="0"/>
                        </a:defRPr>
                      </a:lvl3pPr>
                      <a:lvl4pPr marL="1371600">
                        <a:lnSpc>
                          <a:spcPct val="99000"/>
                        </a:lnSpc>
                        <a:spcAft>
                          <a:spcPts val="575"/>
                        </a:spcAft>
                        <a:buClr>
                          <a:srgbClr val="000000"/>
                        </a:buClr>
                        <a:buSzPct val="100000"/>
                        <a:buFont typeface="Times New Roman" panose="02020603050405020304" pitchFamily="18" charset="0"/>
                        <a:defRPr>
                          <a:solidFill>
                            <a:srgbClr val="000000"/>
                          </a:solidFill>
                          <a:latin typeface="Calibri" panose="020F0502020204030204" pitchFamily="34" charset="0"/>
                        </a:defRPr>
                      </a:lvl4pPr>
                      <a:lvl5pPr marL="1828800">
                        <a:lnSpc>
                          <a:spcPct val="99000"/>
                        </a:lnSpc>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5pPr>
                      <a:lvl6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6pPr>
                      <a:lvl7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7pPr>
                      <a:lvl8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8pPr>
                      <a:lvl9pPr indent="-228600" eaLnBrk="0" fontAlgn="base" hangingPunct="0">
                        <a:lnSpc>
                          <a:spcPct val="99000"/>
                        </a:lnSpc>
                        <a:spcBef>
                          <a:spcPct val="0"/>
                        </a:spcBef>
                        <a:spcAft>
                          <a:spcPts val="288"/>
                        </a:spcAft>
                        <a:buClr>
                          <a:srgbClr val="000000"/>
                        </a:buClr>
                        <a:buSzPct val="100000"/>
                        <a:buFont typeface="Times New Roman" panose="02020603050405020304" pitchFamily="18" charset="0"/>
                        <a:defRPr>
                          <a:solidFill>
                            <a:srgbClr val="000000"/>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Net </a:t>
                      </a:r>
                      <a:r>
                        <a:rPr kumimoji="0" lang="pl-PL" altLang="pl-PL" sz="1600" b="0" i="0" u="none" strike="noStrike" cap="none" normalizeH="0" baseline="0" dirty="0" err="1">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weight</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 </a:t>
                      </a:r>
                      <a:endPar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1</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00</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 </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 2</a:t>
                      </a:r>
                      <a:r>
                        <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0 000 kg</a:t>
                      </a:r>
                      <a:r>
                        <a:rPr kumimoji="0" lang="pl-PL"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rPr>
                        <a:t>;</a:t>
                      </a:r>
                      <a:endParaRPr kumimoji="0" lang="en-US" altLang="pl-PL" sz="1600" b="0" i="0" u="none" strike="noStrike" cap="none" normalizeH="0" baseline="0" dirty="0">
                        <a:ln>
                          <a:noFill/>
                        </a:ln>
                        <a:solidFill>
                          <a:srgbClr val="000000"/>
                        </a:solidFill>
                        <a:effectLst/>
                        <a:latin typeface="Calibri" panose="020F0502020204030204" pitchFamily="34" charset="0"/>
                        <a:ea typeface="Lucida Sans Unicode" panose="020B0602030504020204" pitchFamily="34" charset="0"/>
                        <a:cs typeface="Lucida Sans Unicode" panose="020B0602030504020204" pitchFamily="34" charset="0"/>
                      </a:endParaRPr>
                    </a:p>
                  </a:txBody>
                  <a:tcPr marL="91427" marR="91427"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96622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6AB0F87E-8E6B-9B91-334F-F2F1C1C989C4}"/>
              </a:ext>
            </a:extLst>
          </p:cNvPr>
          <p:cNvSpPr/>
          <p:nvPr/>
        </p:nvSpPr>
        <p:spPr>
          <a:xfrm>
            <a:off x="701555" y="531339"/>
            <a:ext cx="1576072" cy="369332"/>
          </a:xfrm>
          <a:prstGeom prst="rect">
            <a:avLst/>
          </a:prstGeom>
        </p:spPr>
        <p:txBody>
          <a:bodyPr wrap="none">
            <a:spAutoFit/>
          </a:bodyPr>
          <a:lstStyle/>
          <a:p>
            <a:pPr algn="ctr">
              <a:defRPr/>
            </a:pPr>
            <a:r>
              <a:rPr lang="pl-PL" sz="1800" b="1" dirty="0">
                <a:solidFill>
                  <a:srgbClr val="0070C0"/>
                </a:solidFill>
              </a:rPr>
              <a:t>ENGENEERING</a:t>
            </a:r>
          </a:p>
        </p:txBody>
      </p:sp>
      <p:sp>
        <p:nvSpPr>
          <p:cNvPr id="3" name="Rectangle 4">
            <a:extLst>
              <a:ext uri="{FF2B5EF4-FFF2-40B4-BE49-F238E27FC236}">
                <a16:creationId xmlns:a16="http://schemas.microsoft.com/office/drawing/2014/main" id="{FD867B23-4D0B-968A-85E5-204CA0CF1811}"/>
              </a:ext>
            </a:extLst>
          </p:cNvPr>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defRPr/>
            </a:pPr>
            <a:r>
              <a:rPr lang="pl-PL" altLang="pl-PL" sz="2400" b="1" dirty="0">
                <a:solidFill>
                  <a:schemeClr val="bg1"/>
                </a:solidFill>
              </a:rPr>
              <a:t>TECHNOLOGICAL PROCESS</a:t>
            </a:r>
          </a:p>
        </p:txBody>
      </p:sp>
      <p:pic>
        <p:nvPicPr>
          <p:cNvPr id="4" name="Picture 2" descr="\\SERWER2\RedirectedFolders\j.opiela\Desktop\rafamet_płyty.png">
            <a:extLst>
              <a:ext uri="{FF2B5EF4-FFF2-40B4-BE49-F238E27FC236}">
                <a16:creationId xmlns:a16="http://schemas.microsoft.com/office/drawing/2014/main" id="{5043D393-B6DD-9F4D-354A-6FD336AF7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91" y="1443037"/>
            <a:ext cx="9043610" cy="4267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03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5366703-00C5-98DC-113C-D18AF0F3BD4A}"/>
              </a:ext>
            </a:extLst>
          </p:cNvPr>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defRPr/>
            </a:pPr>
            <a:r>
              <a:rPr lang="pl-PL" altLang="pl-PL" sz="2400" b="1" dirty="0">
                <a:solidFill>
                  <a:schemeClr val="bg1"/>
                </a:solidFill>
              </a:rPr>
              <a:t>TECHNOLOGICAL PROCESS</a:t>
            </a:r>
          </a:p>
        </p:txBody>
      </p:sp>
      <p:graphicFrame>
        <p:nvGraphicFramePr>
          <p:cNvPr id="3" name="Diagram 2">
            <a:extLst>
              <a:ext uri="{FF2B5EF4-FFF2-40B4-BE49-F238E27FC236}">
                <a16:creationId xmlns:a16="http://schemas.microsoft.com/office/drawing/2014/main" id="{FD953D2E-0DA0-714B-2377-B069754E5D6B}"/>
              </a:ext>
            </a:extLst>
          </p:cNvPr>
          <p:cNvGraphicFramePr/>
          <p:nvPr>
            <p:extLst>
              <p:ext uri="{D42A27DB-BD31-4B8C-83A1-F6EECF244321}">
                <p14:modId xmlns:p14="http://schemas.microsoft.com/office/powerpoint/2010/main" val="1920993184"/>
              </p:ext>
            </p:extLst>
          </p:nvPr>
        </p:nvGraphicFramePr>
        <p:xfrm>
          <a:off x="5396280" y="1112546"/>
          <a:ext cx="3874329" cy="4196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6" descr="D:\MATEUSZ\ZDJĘCIA WSZYSTKIE\Zdjęcia - odlewy - modelarnia\Obraz 120.jpg">
            <a:extLst>
              <a:ext uri="{FF2B5EF4-FFF2-40B4-BE49-F238E27FC236}">
                <a16:creationId xmlns:a16="http://schemas.microsoft.com/office/drawing/2014/main" id="{7A4F128C-A018-584B-9483-D693C7665D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103" t="19530"/>
          <a:stretch>
            <a:fillRect/>
          </a:stretch>
        </p:blipFill>
        <p:spPr bwMode="auto">
          <a:xfrm>
            <a:off x="831850" y="1112546"/>
            <a:ext cx="4119978" cy="438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4">
            <a:extLst>
              <a:ext uri="{FF2B5EF4-FFF2-40B4-BE49-F238E27FC236}">
                <a16:creationId xmlns:a16="http://schemas.microsoft.com/office/drawing/2014/main" id="{46C7A6C8-B729-3681-76D3-6C8A248C93E3}"/>
              </a:ext>
            </a:extLst>
          </p:cNvPr>
          <p:cNvSpPr/>
          <p:nvPr/>
        </p:nvSpPr>
        <p:spPr>
          <a:xfrm>
            <a:off x="445095" y="534036"/>
            <a:ext cx="1783823" cy="400110"/>
          </a:xfrm>
          <a:prstGeom prst="rect">
            <a:avLst/>
          </a:prstGeom>
          <a:noFill/>
        </p:spPr>
        <p:txBody>
          <a:bodyPr wrap="none">
            <a:spAutoFit/>
          </a:bodyPr>
          <a:lstStyle/>
          <a:p>
            <a:pPr algn="ctr" eaLnBrk="1" hangingPunct="1">
              <a:defRPr/>
            </a:pPr>
            <a:r>
              <a:rPr lang="pl-PL" sz="2000" b="1" dirty="0">
                <a:solidFill>
                  <a:srgbClr val="0070C0"/>
                </a:solidFill>
                <a:latin typeface="+mn-lt"/>
                <a:ea typeface="+mn-ea"/>
              </a:rPr>
              <a:t>PATTERN SHOP</a:t>
            </a:r>
          </a:p>
        </p:txBody>
      </p:sp>
    </p:spTree>
    <p:extLst>
      <p:ext uri="{BB962C8B-B14F-4D97-AF65-F5344CB8AC3E}">
        <p14:creationId xmlns:p14="http://schemas.microsoft.com/office/powerpoint/2010/main" val="3046151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722A6F-2D64-2E57-A870-0CE6D1AFC93A}"/>
              </a:ext>
            </a:extLst>
          </p:cNvPr>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defRPr/>
            </a:pPr>
            <a:r>
              <a:rPr lang="pl-PL" altLang="pl-PL" sz="2400" b="1" dirty="0">
                <a:solidFill>
                  <a:schemeClr val="bg1"/>
                </a:solidFill>
              </a:rPr>
              <a:t>TECHNOLOGICAL PROCESS</a:t>
            </a:r>
          </a:p>
        </p:txBody>
      </p:sp>
      <p:sp>
        <p:nvSpPr>
          <p:cNvPr id="3" name="Prostokąt 2">
            <a:extLst>
              <a:ext uri="{FF2B5EF4-FFF2-40B4-BE49-F238E27FC236}">
                <a16:creationId xmlns:a16="http://schemas.microsoft.com/office/drawing/2014/main" id="{2E1FDA80-0D09-98B5-F509-8A41C620B90F}"/>
              </a:ext>
            </a:extLst>
          </p:cNvPr>
          <p:cNvSpPr/>
          <p:nvPr/>
        </p:nvSpPr>
        <p:spPr>
          <a:xfrm>
            <a:off x="188299" y="534036"/>
            <a:ext cx="2705750" cy="400110"/>
          </a:xfrm>
          <a:prstGeom prst="rect">
            <a:avLst/>
          </a:prstGeom>
          <a:noFill/>
        </p:spPr>
        <p:txBody>
          <a:bodyPr wrap="square">
            <a:spAutoFit/>
          </a:bodyPr>
          <a:lstStyle/>
          <a:p>
            <a:pPr eaLnBrk="1" hangingPunct="1">
              <a:defRPr/>
            </a:pPr>
            <a:r>
              <a:rPr lang="pl-PL" sz="2000" b="1" dirty="0">
                <a:solidFill>
                  <a:srgbClr val="0070C0"/>
                </a:solidFill>
                <a:latin typeface="+mn-lt"/>
                <a:ea typeface="+mn-ea"/>
              </a:rPr>
              <a:t>CORE SHOP</a:t>
            </a:r>
          </a:p>
        </p:txBody>
      </p:sp>
      <p:pic>
        <p:nvPicPr>
          <p:cNvPr id="4" name="Picture 4">
            <a:extLst>
              <a:ext uri="{FF2B5EF4-FFF2-40B4-BE49-F238E27FC236}">
                <a16:creationId xmlns:a16="http://schemas.microsoft.com/office/drawing/2014/main" id="{8852A154-92BD-5A0C-7AA4-53285C5A5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95843"/>
            <a:ext cx="4565723" cy="3055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a:extLst>
              <a:ext uri="{FF2B5EF4-FFF2-40B4-BE49-F238E27FC236}">
                <a16:creationId xmlns:a16="http://schemas.microsoft.com/office/drawing/2014/main" id="{07C41118-E1CF-3420-C837-2835E3E53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70355">
            <a:off x="533008" y="3419722"/>
            <a:ext cx="3979669" cy="264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6" name="Łącznik prostoliniowy 11">
            <a:extLst>
              <a:ext uri="{FF2B5EF4-FFF2-40B4-BE49-F238E27FC236}">
                <a16:creationId xmlns:a16="http://schemas.microsoft.com/office/drawing/2014/main" id="{A16E1F72-2F5B-23B0-1C53-62ADE49919A9}"/>
              </a:ext>
            </a:extLst>
          </p:cNvPr>
          <p:cNvCxnSpPr>
            <a:cxnSpLocks noChangeShapeType="1"/>
          </p:cNvCxnSpPr>
          <p:nvPr/>
        </p:nvCxnSpPr>
        <p:spPr bwMode="auto">
          <a:xfrm>
            <a:off x="323850" y="6245225"/>
            <a:ext cx="8640763" cy="0"/>
          </a:xfrm>
          <a:prstGeom prst="line">
            <a:avLst/>
          </a:prstGeom>
          <a:ln>
            <a:solidFill>
              <a:srgbClr val="0070C0"/>
            </a:solidFill>
            <a:headEnd/>
            <a:tailEnd/>
          </a:ln>
        </p:spPr>
        <p:style>
          <a:lnRef idx="1">
            <a:schemeClr val="accent1"/>
          </a:lnRef>
          <a:fillRef idx="0">
            <a:schemeClr val="accent1"/>
          </a:fillRef>
          <a:effectRef idx="0">
            <a:schemeClr val="accent1"/>
          </a:effectRef>
          <a:fontRef idx="minor">
            <a:schemeClr val="tx1"/>
          </a:fontRef>
        </p:style>
      </p:cxnSp>
      <p:sp>
        <p:nvSpPr>
          <p:cNvPr id="7" name="Prostokąt 6">
            <a:extLst>
              <a:ext uri="{FF2B5EF4-FFF2-40B4-BE49-F238E27FC236}">
                <a16:creationId xmlns:a16="http://schemas.microsoft.com/office/drawing/2014/main" id="{64065108-B421-7566-0EA5-3233D9FAC558}"/>
              </a:ext>
            </a:extLst>
          </p:cNvPr>
          <p:cNvSpPr/>
          <p:nvPr/>
        </p:nvSpPr>
        <p:spPr bwMode="auto">
          <a:xfrm>
            <a:off x="5585973" y="1918336"/>
            <a:ext cx="3889375" cy="2974298"/>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marL="285750" indent="-285750">
              <a:buFont typeface="Arial" panose="020B0604020202020204" pitchFamily="34" charset="0"/>
              <a:buChar char="•"/>
            </a:pPr>
            <a:r>
              <a:rPr lang="pl-PL" altLang="pl-PL" dirty="0">
                <a:solidFill>
                  <a:schemeClr val="tx1"/>
                </a:solidFill>
                <a:ea typeface="Lucida Sans Unicode" panose="020B0602030504020204" pitchFamily="34" charset="0"/>
                <a:cs typeface="Lucida Sans Unicode" panose="020B0602030504020204" pitchFamily="34" charset="0"/>
              </a:rPr>
              <a:t>3 WDS </a:t>
            </a:r>
            <a:r>
              <a:rPr lang="pl-PL" altLang="pl-PL" dirty="0" err="1">
                <a:solidFill>
                  <a:schemeClr val="tx1"/>
                </a:solidFill>
                <a:ea typeface="Lucida Sans Unicode" panose="020B0602030504020204" pitchFamily="34" charset="0"/>
                <a:cs typeface="Lucida Sans Unicode" panose="020B0602030504020204" pitchFamily="34" charset="0"/>
              </a:rPr>
              <a:t>Wohr</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mixers</a:t>
            </a:r>
            <a:r>
              <a:rPr lang="pl-PL" altLang="pl-PL" dirty="0">
                <a:solidFill>
                  <a:schemeClr val="tx1"/>
                </a:solidFill>
                <a:ea typeface="Lucida Sans Unicode" panose="020B0602030504020204" pitchFamily="34" charset="0"/>
                <a:cs typeface="Lucida Sans Unicode" panose="020B0602030504020204" pitchFamily="34" charset="0"/>
              </a:rPr>
              <a:t> – 20 t./h</a:t>
            </a:r>
          </a:p>
          <a:p>
            <a:pPr marL="285750" indent="-285750">
              <a:buFont typeface="Arial" panose="020B0604020202020204" pitchFamily="34" charset="0"/>
              <a:buChar char="•"/>
            </a:pPr>
            <a:r>
              <a:rPr lang="pl-PL" altLang="pl-PL" dirty="0">
                <a:solidFill>
                  <a:schemeClr val="tx1"/>
                </a:solidFill>
                <a:ea typeface="Lucida Sans Unicode" panose="020B0602030504020204" pitchFamily="34" charset="0"/>
                <a:cs typeface="Lucida Sans Unicode" panose="020B0602030504020204" pitchFamily="34" charset="0"/>
              </a:rPr>
              <a:t>FAT </a:t>
            </a:r>
            <a:r>
              <a:rPr lang="pl-PL" altLang="pl-PL" dirty="0" err="1">
                <a:solidFill>
                  <a:schemeClr val="tx1"/>
                </a:solidFill>
                <a:ea typeface="Lucida Sans Unicode" panose="020B0602030504020204" pitchFamily="34" charset="0"/>
                <a:cs typeface="Lucida Sans Unicode" panose="020B0602030504020204" pitchFamily="34" charset="0"/>
              </a:rPr>
              <a:t>mixer</a:t>
            </a:r>
            <a:r>
              <a:rPr lang="pl-PL" altLang="pl-PL" dirty="0">
                <a:solidFill>
                  <a:schemeClr val="tx1"/>
                </a:solidFill>
                <a:ea typeface="Lucida Sans Unicode" panose="020B0602030504020204" pitchFamily="34" charset="0"/>
                <a:cs typeface="Lucida Sans Unicode" panose="020B0602030504020204" pitchFamily="34" charset="0"/>
              </a:rPr>
              <a:t> – 35 t./h</a:t>
            </a:r>
          </a:p>
          <a:p>
            <a:pPr marL="285750" indent="-285750">
              <a:buFont typeface="Arial" panose="020B0604020202020204" pitchFamily="34" charset="0"/>
              <a:buChar char="•"/>
            </a:pPr>
            <a:endParaRPr lang="pl-PL" altLang="pl-PL" dirty="0">
              <a:solidFill>
                <a:schemeClr val="tx1"/>
              </a:solidFill>
              <a:ea typeface="Lucida Sans Unicode" panose="020B0602030504020204" pitchFamily="34" charset="0"/>
              <a:cs typeface="Lucida Sans Unicode" panose="020B0602030504020204" pitchFamily="34" charset="0"/>
            </a:endParaRPr>
          </a:p>
          <a:p>
            <a:pPr marL="285750" indent="-285750">
              <a:buFont typeface="Arial" panose="020B0604020202020204" pitchFamily="34" charset="0"/>
              <a:buChar char="•"/>
            </a:pPr>
            <a:r>
              <a:rPr lang="pl-PL" altLang="pl-PL" dirty="0" err="1">
                <a:solidFill>
                  <a:schemeClr val="tx1"/>
                </a:solidFill>
                <a:ea typeface="Lucida Sans Unicode" panose="020B0602030504020204" pitchFamily="34" charset="0"/>
                <a:cs typeface="Lucida Sans Unicode" panose="020B0602030504020204" pitchFamily="34" charset="0"/>
              </a:rPr>
              <a:t>Pneumatic</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sand</a:t>
            </a:r>
            <a:r>
              <a:rPr lang="pl-PL" altLang="pl-PL" dirty="0">
                <a:solidFill>
                  <a:schemeClr val="tx1"/>
                </a:solidFill>
                <a:ea typeface="Lucida Sans Unicode" panose="020B0602030504020204" pitchFamily="34" charset="0"/>
                <a:cs typeface="Lucida Sans Unicode" panose="020B0602030504020204" pitchFamily="34" charset="0"/>
              </a:rPr>
              <a:t> transport system with </a:t>
            </a:r>
            <a:r>
              <a:rPr lang="pl-PL" altLang="pl-PL" dirty="0" err="1">
                <a:solidFill>
                  <a:schemeClr val="tx1"/>
                </a:solidFill>
                <a:ea typeface="Lucida Sans Unicode" panose="020B0602030504020204" pitchFamily="34" charset="0"/>
                <a:cs typeface="Lucida Sans Unicode" panose="020B0602030504020204" pitchFamily="34" charset="0"/>
              </a:rPr>
              <a:t>graphic</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interface</a:t>
            </a:r>
            <a:r>
              <a:rPr lang="pl-PL" altLang="pl-PL" dirty="0">
                <a:solidFill>
                  <a:schemeClr val="tx1"/>
                </a:solidFill>
                <a:ea typeface="Lucida Sans Unicode" panose="020B0602030504020204" pitchFamily="34" charset="0"/>
                <a:cs typeface="Lucida Sans Unicode" panose="020B0602030504020204" pitchFamily="34" charset="0"/>
              </a:rPr>
              <a:t>. </a:t>
            </a:r>
          </a:p>
          <a:p>
            <a:pPr marL="285750" indent="-285750">
              <a:buFont typeface="Arial" panose="020B0604020202020204" pitchFamily="34" charset="0"/>
              <a:buChar char="•"/>
            </a:pPr>
            <a:endParaRPr lang="pl-PL" altLang="pl-PL" dirty="0">
              <a:solidFill>
                <a:schemeClr val="tx1"/>
              </a:solidFill>
              <a:ea typeface="Lucida Sans Unicode" panose="020B0602030504020204" pitchFamily="34" charset="0"/>
              <a:cs typeface="Lucida Sans Unicode" panose="020B0602030504020204" pitchFamily="34" charset="0"/>
            </a:endParaRPr>
          </a:p>
          <a:p>
            <a:pPr marL="285750" indent="-285750">
              <a:buFont typeface="Arial" panose="020B0604020202020204" pitchFamily="34" charset="0"/>
              <a:buChar char="•"/>
            </a:pPr>
            <a:r>
              <a:rPr lang="pl-PL" altLang="pl-PL" dirty="0">
                <a:solidFill>
                  <a:schemeClr val="tx1"/>
                </a:solidFill>
                <a:ea typeface="Lucida Sans Unicode" panose="020B0602030504020204" pitchFamily="34" charset="0"/>
                <a:cs typeface="Lucida Sans Unicode" panose="020B0602030504020204" pitchFamily="34" charset="0"/>
              </a:rPr>
              <a:t>6 </a:t>
            </a:r>
            <a:r>
              <a:rPr lang="pl-PL" altLang="pl-PL" dirty="0" err="1">
                <a:solidFill>
                  <a:schemeClr val="tx1"/>
                </a:solidFill>
                <a:ea typeface="Lucida Sans Unicode" panose="020B0602030504020204" pitchFamily="34" charset="0"/>
                <a:cs typeface="Lucida Sans Unicode" panose="020B0602030504020204" pitchFamily="34" charset="0"/>
              </a:rPr>
              <a:t>prepared</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recipes</a:t>
            </a:r>
            <a:r>
              <a:rPr lang="pl-PL" altLang="pl-PL" dirty="0">
                <a:solidFill>
                  <a:schemeClr val="tx1"/>
                </a:solidFill>
                <a:ea typeface="Lucida Sans Unicode" panose="020B0602030504020204" pitchFamily="34" charset="0"/>
                <a:cs typeface="Lucida Sans Unicode" panose="020B0602030504020204" pitchFamily="34" charset="0"/>
              </a:rPr>
              <a:t> for </a:t>
            </a:r>
            <a:r>
              <a:rPr lang="pl-PL" altLang="pl-PL" dirty="0" err="1">
                <a:solidFill>
                  <a:schemeClr val="tx1"/>
                </a:solidFill>
                <a:ea typeface="Lucida Sans Unicode" panose="020B0602030504020204" pitchFamily="34" charset="0"/>
                <a:cs typeface="Lucida Sans Unicode" panose="020B0602030504020204" pitchFamily="34" charset="0"/>
              </a:rPr>
              <a:t>different</a:t>
            </a:r>
            <a:r>
              <a:rPr lang="pl-PL" altLang="pl-PL" dirty="0">
                <a:solidFill>
                  <a:schemeClr val="tx1"/>
                </a:solidFill>
                <a:ea typeface="Lucida Sans Unicode" panose="020B0602030504020204" pitchFamily="34" charset="0"/>
                <a:cs typeface="Lucida Sans Unicode" panose="020B0602030504020204" pitchFamily="34" charset="0"/>
              </a:rPr>
              <a:t> sort of </a:t>
            </a:r>
            <a:r>
              <a:rPr lang="pl-PL" altLang="pl-PL" dirty="0" err="1">
                <a:solidFill>
                  <a:schemeClr val="tx1"/>
                </a:solidFill>
                <a:ea typeface="Lucida Sans Unicode" panose="020B0602030504020204" pitchFamily="34" charset="0"/>
                <a:cs typeface="Lucida Sans Unicode" panose="020B0602030504020204" pitchFamily="34" charset="0"/>
              </a:rPr>
              <a:t>moulding</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sand</a:t>
            </a:r>
            <a:endParaRPr lang="pl-PL" altLang="pl-PL" dirty="0">
              <a:solidFill>
                <a:schemeClr val="tx1"/>
              </a:solidFill>
              <a:ea typeface="Lucida Sans Unicode" panose="020B0602030504020204" pitchFamily="34" charset="0"/>
              <a:cs typeface="Lucida Sans Unicode" panose="020B0602030504020204" pitchFamily="34" charset="0"/>
            </a:endParaRPr>
          </a:p>
          <a:p>
            <a:pPr marL="285750" indent="-285750">
              <a:buFont typeface="Arial" panose="020B0604020202020204" pitchFamily="34" charset="0"/>
              <a:buChar char="•"/>
            </a:pPr>
            <a:endParaRPr lang="pl-PL" altLang="pl-PL" dirty="0">
              <a:solidFill>
                <a:schemeClr val="tx1"/>
              </a:solidFill>
              <a:ea typeface="Lucida Sans Unicode" panose="020B0602030504020204" pitchFamily="34" charset="0"/>
              <a:cs typeface="Lucida Sans Unicode" panose="020B0602030504020204" pitchFamily="34" charset="0"/>
            </a:endParaRPr>
          </a:p>
          <a:p>
            <a:pPr marL="285750" indent="-285750">
              <a:buFont typeface="Arial" panose="020B0604020202020204" pitchFamily="34" charset="0"/>
              <a:buChar char="•"/>
            </a:pPr>
            <a:r>
              <a:rPr lang="pl-PL" altLang="pl-PL" dirty="0" err="1">
                <a:solidFill>
                  <a:schemeClr val="tx1"/>
                </a:solidFill>
                <a:ea typeface="Lucida Sans Unicode" panose="020B0602030504020204" pitchFamily="34" charset="0"/>
                <a:cs typeface="Lucida Sans Unicode" panose="020B0602030504020204" pitchFamily="34" charset="0"/>
              </a:rPr>
              <a:t>Moulding</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sand</a:t>
            </a:r>
            <a:r>
              <a:rPr lang="pl-PL" altLang="pl-PL" dirty="0">
                <a:solidFill>
                  <a:schemeClr val="tx1"/>
                </a:solidFill>
                <a:ea typeface="Lucida Sans Unicode" panose="020B0602030504020204" pitchFamily="34" charset="0"/>
                <a:cs typeface="Lucida Sans Unicode" panose="020B0602030504020204" pitchFamily="34" charset="0"/>
              </a:rPr>
              <a:t> with furan </a:t>
            </a:r>
            <a:r>
              <a:rPr lang="pl-PL" altLang="pl-PL" dirty="0" err="1">
                <a:solidFill>
                  <a:schemeClr val="tx1"/>
                </a:solidFill>
                <a:ea typeface="Lucida Sans Unicode" panose="020B0602030504020204" pitchFamily="34" charset="0"/>
                <a:cs typeface="Lucida Sans Unicode" panose="020B0602030504020204" pitchFamily="34" charset="0"/>
              </a:rPr>
              <a:t>resin</a:t>
            </a:r>
            <a:endParaRPr lang="pl-PL" altLang="pl-PL" dirty="0">
              <a:solidFill>
                <a:schemeClr val="tx1"/>
              </a:solidFill>
              <a:ea typeface="Lucida Sans Unicode" panose="020B0602030504020204" pitchFamily="34" charset="0"/>
              <a:cs typeface="Lucida Sans Unicode" panose="020B0602030504020204" pitchFamily="34" charset="0"/>
            </a:endParaRPr>
          </a:p>
          <a:p>
            <a:pPr marL="285750" indent="-285750">
              <a:buFont typeface="Arial" panose="020B0604020202020204" pitchFamily="34" charset="0"/>
              <a:buChar char="•"/>
            </a:pPr>
            <a:endParaRPr lang="pl-PL" altLang="pl-PL" dirty="0">
              <a:solidFill>
                <a:schemeClr val="tx1"/>
              </a:solidFill>
              <a:ea typeface="Lucida Sans Unicode" panose="020B0602030504020204" pitchFamily="34" charset="0"/>
              <a:cs typeface="Lucida Sans Unicode" panose="020B0602030504020204" pitchFamily="34" charset="0"/>
            </a:endParaRPr>
          </a:p>
          <a:p>
            <a:pPr marL="285750" indent="-285750">
              <a:buFont typeface="Arial" panose="020B0604020202020204" pitchFamily="34" charset="0"/>
              <a:buChar char="•"/>
            </a:pPr>
            <a:r>
              <a:rPr lang="pl-PL" altLang="pl-PL" dirty="0" err="1">
                <a:solidFill>
                  <a:schemeClr val="tx1"/>
                </a:solidFill>
                <a:ea typeface="Lucida Sans Unicode" panose="020B0602030504020204" pitchFamily="34" charset="0"/>
                <a:cs typeface="Lucida Sans Unicode" panose="020B0602030504020204" pitchFamily="34" charset="0"/>
              </a:rPr>
              <a:t>Zyrconium-based</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coat</a:t>
            </a:r>
            <a:r>
              <a:rPr lang="pl-PL" altLang="pl-PL" dirty="0">
                <a:solidFill>
                  <a:schemeClr val="tx1"/>
                </a:solidFill>
                <a:ea typeface="Lucida Sans Unicode" panose="020B0602030504020204" pitchFamily="34" charset="0"/>
                <a:cs typeface="Lucida Sans Unicode" panose="020B0602030504020204" pitchFamily="34" charset="0"/>
              </a:rPr>
              <a:t> for </a:t>
            </a:r>
            <a:r>
              <a:rPr lang="pl-PL" altLang="pl-PL" dirty="0" err="1">
                <a:solidFill>
                  <a:schemeClr val="tx1"/>
                </a:solidFill>
                <a:ea typeface="Lucida Sans Unicode" panose="020B0602030504020204" pitchFamily="34" charset="0"/>
                <a:cs typeface="Lucida Sans Unicode" panose="020B0602030504020204" pitchFamily="34" charset="0"/>
              </a:rPr>
              <a:t>cores</a:t>
            </a:r>
            <a:r>
              <a:rPr lang="pl-PL" altLang="pl-PL" dirty="0">
                <a:solidFill>
                  <a:schemeClr val="tx1"/>
                </a:solidFill>
                <a:ea typeface="Lucida Sans Unicode" panose="020B0602030504020204" pitchFamily="34" charset="0"/>
                <a:cs typeface="Lucida Sans Unicode" panose="020B0602030504020204" pitchFamily="34" charset="0"/>
              </a:rPr>
              <a:t> and </a:t>
            </a:r>
            <a:r>
              <a:rPr lang="pl-PL" altLang="pl-PL" dirty="0" err="1">
                <a:solidFill>
                  <a:schemeClr val="tx1"/>
                </a:solidFill>
                <a:ea typeface="Lucida Sans Unicode" panose="020B0602030504020204" pitchFamily="34" charset="0"/>
                <a:cs typeface="Lucida Sans Unicode" panose="020B0602030504020204" pitchFamily="34" charset="0"/>
              </a:rPr>
              <a:t>moulds</a:t>
            </a:r>
            <a:endParaRPr lang="pl-PL" altLang="pl-PL" dirty="0">
              <a:solidFill>
                <a:schemeClr val="tx1"/>
              </a:solidFill>
              <a:ea typeface="Lucida Sans Unicode" panose="020B0602030504020204" pitchFamily="34" charset="0"/>
              <a:cs typeface="Lucida Sans Unicode" panose="020B0602030504020204" pitchFamily="34" charset="0"/>
            </a:endParaRPr>
          </a:p>
          <a:p>
            <a:endParaRPr lang="pl-PL" altLang="pl-PL" dirty="0">
              <a:solidFill>
                <a:schemeClr val="tx1"/>
              </a:solidFill>
              <a:ea typeface="Lucida Sans Unicode" panose="020B0602030504020204" pitchFamily="34" charset="0"/>
              <a:cs typeface="Lucida Sans Unicode" panose="020B0602030504020204" pitchFamily="34" charset="0"/>
            </a:endParaRPr>
          </a:p>
        </p:txBody>
      </p:sp>
      <p:sp>
        <p:nvSpPr>
          <p:cNvPr id="8" name="Prostokąt 7">
            <a:extLst>
              <a:ext uri="{FF2B5EF4-FFF2-40B4-BE49-F238E27FC236}">
                <a16:creationId xmlns:a16="http://schemas.microsoft.com/office/drawing/2014/main" id="{9CD96433-1EF1-AA75-32CD-79B338C411A1}"/>
              </a:ext>
            </a:extLst>
          </p:cNvPr>
          <p:cNvSpPr/>
          <p:nvPr/>
        </p:nvSpPr>
        <p:spPr bwMode="auto">
          <a:xfrm>
            <a:off x="5585973" y="1918335"/>
            <a:ext cx="3889375" cy="3539489"/>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eaLnBrk="1" hangingPunct="1">
              <a:defRPr/>
            </a:pPr>
            <a:endParaRPr lang="pl-PL" altLang="pl-PL" dirty="0">
              <a:solidFill>
                <a:schemeClr val="tx1"/>
              </a:solidFill>
            </a:endParaRPr>
          </a:p>
        </p:txBody>
      </p:sp>
      <p:sp>
        <p:nvSpPr>
          <p:cNvPr id="9" name="Prostokąt 8">
            <a:extLst>
              <a:ext uri="{FF2B5EF4-FFF2-40B4-BE49-F238E27FC236}">
                <a16:creationId xmlns:a16="http://schemas.microsoft.com/office/drawing/2014/main" id="{C26FDD42-7FDE-83DC-2D18-F9A9973F67BA}"/>
              </a:ext>
            </a:extLst>
          </p:cNvPr>
          <p:cNvSpPr/>
          <p:nvPr/>
        </p:nvSpPr>
        <p:spPr bwMode="auto">
          <a:xfrm>
            <a:off x="5547873" y="4161473"/>
            <a:ext cx="3927475" cy="900113"/>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eaLnBrk="1" hangingPunct="1"/>
            <a:endParaRPr lang="pl-PL" altLang="pl-PL" dirty="0">
              <a:solidFill>
                <a:schemeClr val="tx1"/>
              </a:solidFill>
              <a:ea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623625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190073-F4CA-6FDD-120F-A64976B4276A}"/>
              </a:ext>
            </a:extLst>
          </p:cNvPr>
          <p:cNvSpPr>
            <a:spLocks noChangeArrowheads="1"/>
          </p:cNvSpPr>
          <p:nvPr/>
        </p:nvSpPr>
        <p:spPr bwMode="auto">
          <a:xfrm>
            <a:off x="0" y="0"/>
            <a:ext cx="10080625" cy="36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9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defRPr>
            </a:lvl1pPr>
            <a:lvl2pPr>
              <a:lnSpc>
                <a:spcPct val="99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2pPr>
            <a:lvl3pPr>
              <a:lnSpc>
                <a:spcPct val="99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3pPr>
            <a:lvl4pPr>
              <a:lnSpc>
                <a:spcPct val="99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4pPr>
            <a:lvl5pPr>
              <a:lnSpc>
                <a:spcPct val="99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5pPr>
            <a:lvl6pPr marL="25146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6pPr>
            <a:lvl7pPr marL="29718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7pPr>
            <a:lvl8pPr marL="34290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8pPr>
            <a:lvl9pPr marL="3886200" indent="-228600" defTabSz="449263" eaLnBrk="0" fontAlgn="base" hangingPunct="0">
              <a:lnSpc>
                <a:spcPct val="99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defRPr>
            </a:lvl9pPr>
          </a:lstStyle>
          <a:p>
            <a:pPr algn="ctr">
              <a:lnSpc>
                <a:spcPct val="102000"/>
              </a:lnSpc>
              <a:spcBef>
                <a:spcPts val="363"/>
              </a:spcBef>
              <a:spcAft>
                <a:spcPct val="0"/>
              </a:spcAft>
              <a:defRPr/>
            </a:pPr>
            <a:r>
              <a:rPr lang="pl-PL" altLang="pl-PL" sz="2400" b="1" dirty="0">
                <a:solidFill>
                  <a:schemeClr val="bg1"/>
                </a:solidFill>
              </a:rPr>
              <a:t>TECHNOLOGICAL PROCESS</a:t>
            </a:r>
          </a:p>
        </p:txBody>
      </p:sp>
      <p:sp>
        <p:nvSpPr>
          <p:cNvPr id="3" name="Prostokąt 2">
            <a:extLst>
              <a:ext uri="{FF2B5EF4-FFF2-40B4-BE49-F238E27FC236}">
                <a16:creationId xmlns:a16="http://schemas.microsoft.com/office/drawing/2014/main" id="{60531D36-1448-FF88-5B3F-4F3DB214C8CD}"/>
              </a:ext>
            </a:extLst>
          </p:cNvPr>
          <p:cNvSpPr/>
          <p:nvPr/>
        </p:nvSpPr>
        <p:spPr>
          <a:xfrm>
            <a:off x="301311" y="534036"/>
            <a:ext cx="2071401" cy="400110"/>
          </a:xfrm>
          <a:prstGeom prst="rect">
            <a:avLst/>
          </a:prstGeom>
          <a:noFill/>
        </p:spPr>
        <p:txBody>
          <a:bodyPr wrap="none">
            <a:spAutoFit/>
          </a:bodyPr>
          <a:lstStyle/>
          <a:p>
            <a:pPr algn="ctr" eaLnBrk="1" hangingPunct="1">
              <a:defRPr/>
            </a:pPr>
            <a:r>
              <a:rPr lang="pl-PL" sz="2000" b="1" dirty="0">
                <a:solidFill>
                  <a:srgbClr val="0070C0"/>
                </a:solidFill>
              </a:rPr>
              <a:t>MOULDING SHOP</a:t>
            </a:r>
            <a:endParaRPr lang="pl-PL" sz="2000" b="1" dirty="0">
              <a:solidFill>
                <a:srgbClr val="0070C0"/>
              </a:solidFill>
              <a:latin typeface="+mn-lt"/>
              <a:ea typeface="+mn-ea"/>
            </a:endParaRPr>
          </a:p>
        </p:txBody>
      </p:sp>
      <p:cxnSp>
        <p:nvCxnSpPr>
          <p:cNvPr id="4" name="Łącznik prostoliniowy 11">
            <a:extLst>
              <a:ext uri="{FF2B5EF4-FFF2-40B4-BE49-F238E27FC236}">
                <a16:creationId xmlns:a16="http://schemas.microsoft.com/office/drawing/2014/main" id="{B4F61D64-02A2-F8F2-873B-7158846238B4}"/>
              </a:ext>
            </a:extLst>
          </p:cNvPr>
          <p:cNvCxnSpPr>
            <a:cxnSpLocks noChangeShapeType="1"/>
          </p:cNvCxnSpPr>
          <p:nvPr/>
        </p:nvCxnSpPr>
        <p:spPr bwMode="auto">
          <a:xfrm>
            <a:off x="323850" y="6245225"/>
            <a:ext cx="8640763" cy="0"/>
          </a:xfrm>
          <a:prstGeom prst="line">
            <a:avLst/>
          </a:prstGeom>
          <a:ln>
            <a:solidFill>
              <a:srgbClr val="0070C0"/>
            </a:solidFill>
            <a:headEnd/>
            <a:tailEnd/>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CA4C0188-ACCA-DFDB-59E0-5B82EC35E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3" y="1143681"/>
            <a:ext cx="3639160" cy="46491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Prostokąt 5">
            <a:extLst>
              <a:ext uri="{FF2B5EF4-FFF2-40B4-BE49-F238E27FC236}">
                <a16:creationId xmlns:a16="http://schemas.microsoft.com/office/drawing/2014/main" id="{4240EBC9-284F-3C6A-CF41-0A6C1AF6A350}"/>
              </a:ext>
            </a:extLst>
          </p:cNvPr>
          <p:cNvSpPr/>
          <p:nvPr/>
        </p:nvSpPr>
        <p:spPr bwMode="auto">
          <a:xfrm>
            <a:off x="5614106" y="1634637"/>
            <a:ext cx="3686175" cy="717550"/>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marL="285750" indent="-285750" eaLnBrk="1" hangingPunct="1">
              <a:lnSpc>
                <a:spcPct val="102000"/>
              </a:lnSpc>
              <a:buClr>
                <a:srgbClr val="000000"/>
              </a:buClr>
              <a:buSzPct val="100000"/>
              <a:buFont typeface="Arial" panose="020B0604020202020204" pitchFamily="34" charset="0"/>
              <a:buChar char="•"/>
              <a:defRPr/>
            </a:pPr>
            <a:r>
              <a:rPr lang="pl-PL" altLang="pl-PL" dirty="0">
                <a:solidFill>
                  <a:schemeClr val="tx1"/>
                </a:solidFill>
              </a:rPr>
              <a:t>&gt;400 </a:t>
            </a:r>
            <a:r>
              <a:rPr lang="pl-PL" altLang="pl-PL" dirty="0" err="1">
                <a:solidFill>
                  <a:schemeClr val="tx1"/>
                </a:solidFill>
              </a:rPr>
              <a:t>moulding</a:t>
            </a:r>
            <a:r>
              <a:rPr lang="pl-PL" altLang="pl-PL" dirty="0">
                <a:solidFill>
                  <a:schemeClr val="tx1"/>
                </a:solidFill>
              </a:rPr>
              <a:t> </a:t>
            </a:r>
            <a:r>
              <a:rPr lang="pl-PL" altLang="pl-PL" dirty="0" err="1">
                <a:solidFill>
                  <a:schemeClr val="tx1"/>
                </a:solidFill>
              </a:rPr>
              <a:t>boxes</a:t>
            </a:r>
            <a:r>
              <a:rPr lang="pl-PL" altLang="pl-PL" dirty="0">
                <a:solidFill>
                  <a:schemeClr val="tx1"/>
                </a:solidFill>
              </a:rPr>
              <a:t> </a:t>
            </a:r>
            <a:r>
              <a:rPr lang="pl-PL" altLang="pl-PL" dirty="0" err="1">
                <a:solidFill>
                  <a:schemeClr val="tx1"/>
                </a:solidFill>
              </a:rPr>
              <a:t>size</a:t>
            </a:r>
            <a:r>
              <a:rPr lang="pl-PL" altLang="pl-PL" dirty="0">
                <a:solidFill>
                  <a:schemeClr val="tx1"/>
                </a:solidFill>
              </a:rPr>
              <a:t> </a:t>
            </a:r>
            <a:r>
              <a:rPr lang="pl-PL" altLang="pl-PL" dirty="0" err="1">
                <a:solidFill>
                  <a:schemeClr val="tx1"/>
                </a:solidFill>
              </a:rPr>
              <a:t>up</a:t>
            </a:r>
            <a:r>
              <a:rPr lang="pl-PL" altLang="pl-PL" dirty="0">
                <a:solidFill>
                  <a:schemeClr val="tx1"/>
                </a:solidFill>
              </a:rPr>
              <a:t> to:</a:t>
            </a:r>
          </a:p>
          <a:p>
            <a:pPr eaLnBrk="1" hangingPunct="1">
              <a:lnSpc>
                <a:spcPct val="102000"/>
              </a:lnSpc>
              <a:buClr>
                <a:srgbClr val="000000"/>
              </a:buClr>
              <a:buSzPct val="100000"/>
              <a:buFont typeface="Times New Roman" pitchFamily="16" charset="0"/>
              <a:buNone/>
              <a:defRPr/>
            </a:pPr>
            <a:r>
              <a:rPr lang="pl-PL" altLang="pl-PL" dirty="0">
                <a:solidFill>
                  <a:schemeClr val="tx1"/>
                </a:solidFill>
              </a:rPr>
              <a:t>        8000 x 1700</a:t>
            </a:r>
          </a:p>
          <a:p>
            <a:pPr eaLnBrk="1" hangingPunct="1">
              <a:lnSpc>
                <a:spcPct val="102000"/>
              </a:lnSpc>
              <a:buClr>
                <a:srgbClr val="000000"/>
              </a:buClr>
              <a:buSzPct val="100000"/>
              <a:buFont typeface="Times New Roman" pitchFamily="16" charset="0"/>
              <a:buNone/>
              <a:defRPr/>
            </a:pPr>
            <a:r>
              <a:rPr lang="pl-PL" altLang="pl-PL" dirty="0">
                <a:solidFill>
                  <a:schemeClr val="tx1"/>
                </a:solidFill>
              </a:rPr>
              <a:t>        and 4500 x 4500 mm.</a:t>
            </a:r>
          </a:p>
        </p:txBody>
      </p:sp>
      <p:sp>
        <p:nvSpPr>
          <p:cNvPr id="7" name="Prostokąt 6">
            <a:extLst>
              <a:ext uri="{FF2B5EF4-FFF2-40B4-BE49-F238E27FC236}">
                <a16:creationId xmlns:a16="http://schemas.microsoft.com/office/drawing/2014/main" id="{34CA6E75-DA0D-28A3-08E0-EEB6CE214922}"/>
              </a:ext>
            </a:extLst>
          </p:cNvPr>
          <p:cNvSpPr/>
          <p:nvPr/>
        </p:nvSpPr>
        <p:spPr bwMode="auto">
          <a:xfrm>
            <a:off x="5614106" y="2350874"/>
            <a:ext cx="3686174" cy="1976306"/>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marL="285750" indent="-285750">
              <a:lnSpc>
                <a:spcPct val="102000"/>
              </a:lnSpc>
              <a:buClr>
                <a:srgbClr val="000000"/>
              </a:buClr>
              <a:buSzPct val="100000"/>
              <a:buFont typeface="Arial" panose="020B0604020202020204" pitchFamily="34" charset="0"/>
              <a:buChar char="•"/>
            </a:pPr>
            <a:r>
              <a:rPr lang="pl-PL" altLang="pl-PL" dirty="0">
                <a:solidFill>
                  <a:schemeClr val="tx1"/>
                </a:solidFill>
                <a:ea typeface="Lucida Sans Unicode" panose="020B0602030504020204" pitchFamily="34" charset="0"/>
                <a:cs typeface="Lucida Sans Unicode" panose="020B0602030504020204" pitchFamily="34" charset="0"/>
              </a:rPr>
              <a:t>5 </a:t>
            </a:r>
            <a:r>
              <a:rPr lang="pl-PL" altLang="pl-PL" dirty="0" err="1">
                <a:solidFill>
                  <a:schemeClr val="tx1"/>
                </a:solidFill>
                <a:ea typeface="Lucida Sans Unicode" panose="020B0602030504020204" pitchFamily="34" charset="0"/>
                <a:cs typeface="Lucida Sans Unicode" panose="020B0602030504020204" pitchFamily="34" charset="0"/>
              </a:rPr>
              <a:t>moulding</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pits</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size</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up</a:t>
            </a:r>
            <a:r>
              <a:rPr lang="pl-PL" altLang="pl-PL" dirty="0">
                <a:solidFill>
                  <a:schemeClr val="tx1"/>
                </a:solidFill>
                <a:ea typeface="Lucida Sans Unicode" panose="020B0602030504020204" pitchFamily="34" charset="0"/>
                <a:cs typeface="Lucida Sans Unicode" panose="020B0602030504020204" pitchFamily="34" charset="0"/>
              </a:rPr>
              <a:t> to:</a:t>
            </a:r>
          </a:p>
          <a:p>
            <a:pPr>
              <a:lnSpc>
                <a:spcPct val="102000"/>
              </a:lnSpc>
              <a:buClr>
                <a:srgbClr val="000000"/>
              </a:buClr>
              <a:buSzPct val="100000"/>
            </a:pPr>
            <a:r>
              <a:rPr lang="pl-PL" altLang="pl-PL" dirty="0">
                <a:solidFill>
                  <a:schemeClr val="tx1"/>
                </a:solidFill>
                <a:ea typeface="Lucida Sans Unicode" panose="020B0602030504020204" pitchFamily="34" charset="0"/>
                <a:cs typeface="Lucida Sans Unicode" panose="020B0602030504020204" pitchFamily="34" charset="0"/>
              </a:rPr>
              <a:t>      </a:t>
            </a:r>
            <a:r>
              <a:rPr lang="en-US" altLang="pl-PL" dirty="0">
                <a:solidFill>
                  <a:schemeClr val="tx1"/>
                </a:solidFill>
                <a:ea typeface="Lucida Sans Unicode" panose="020B0602030504020204" pitchFamily="34" charset="0"/>
                <a:cs typeface="Lucida Sans Unicode" panose="020B0602030504020204" pitchFamily="34" charset="0"/>
              </a:rPr>
              <a:t>20000 x 4000 x 2000 </a:t>
            </a:r>
            <a:endParaRPr lang="pl-PL" altLang="pl-PL" dirty="0">
              <a:solidFill>
                <a:schemeClr val="tx1"/>
              </a:solidFill>
              <a:ea typeface="Lucida Sans Unicode" panose="020B0602030504020204" pitchFamily="34" charset="0"/>
              <a:cs typeface="Lucida Sans Unicode" panose="020B0602030504020204" pitchFamily="34" charset="0"/>
            </a:endParaRPr>
          </a:p>
          <a:p>
            <a:pPr>
              <a:lnSpc>
                <a:spcPct val="102000"/>
              </a:lnSpc>
              <a:buClr>
                <a:srgbClr val="000000"/>
              </a:buClr>
              <a:buSzPct val="100000"/>
            </a:pPr>
            <a:r>
              <a:rPr lang="pl-PL" altLang="pl-PL" dirty="0">
                <a:solidFill>
                  <a:schemeClr val="tx1"/>
                </a:solidFill>
                <a:ea typeface="Lucida Sans Unicode" panose="020B0602030504020204" pitchFamily="34" charset="0"/>
                <a:cs typeface="Lucida Sans Unicode" panose="020B0602030504020204" pitchFamily="34" charset="0"/>
              </a:rPr>
              <a:t>      </a:t>
            </a:r>
            <a:r>
              <a:rPr lang="en-US" altLang="pl-PL" dirty="0">
                <a:solidFill>
                  <a:schemeClr val="tx1"/>
                </a:solidFill>
                <a:ea typeface="Lucida Sans Unicode" panose="020B0602030504020204" pitchFamily="34" charset="0"/>
                <a:cs typeface="Lucida Sans Unicode" panose="020B0602030504020204" pitchFamily="34" charset="0"/>
              </a:rPr>
              <a:t>and 14000 x 5500 x 2500</a:t>
            </a:r>
            <a:endParaRPr lang="pl-PL" altLang="pl-PL" dirty="0">
              <a:solidFill>
                <a:schemeClr val="tx1"/>
              </a:solidFill>
              <a:ea typeface="Lucida Sans Unicode" panose="020B0602030504020204" pitchFamily="34" charset="0"/>
              <a:cs typeface="Lucida Sans Unicode" panose="020B0602030504020204" pitchFamily="34" charset="0"/>
            </a:endParaRPr>
          </a:p>
        </p:txBody>
      </p:sp>
      <p:sp>
        <p:nvSpPr>
          <p:cNvPr id="8" name="Prostokąt 7">
            <a:extLst>
              <a:ext uri="{FF2B5EF4-FFF2-40B4-BE49-F238E27FC236}">
                <a16:creationId xmlns:a16="http://schemas.microsoft.com/office/drawing/2014/main" id="{902461B1-123A-A9BF-B9F8-32D278B5AD35}"/>
              </a:ext>
            </a:extLst>
          </p:cNvPr>
          <p:cNvSpPr/>
          <p:nvPr/>
        </p:nvSpPr>
        <p:spPr bwMode="auto">
          <a:xfrm>
            <a:off x="5614105" y="4212243"/>
            <a:ext cx="3686175" cy="720725"/>
          </a:xfrm>
          <a:prstGeom prst="rect">
            <a:avLst/>
          </a:prstGeom>
          <a:noFill/>
          <a:ln>
            <a:noFill/>
          </a:ln>
        </p:spPr>
        <p:style>
          <a:lnRef idx="2">
            <a:schemeClr val="dk1"/>
          </a:lnRef>
          <a:fillRef idx="1">
            <a:schemeClr val="lt1"/>
          </a:fillRef>
          <a:effectRef idx="0">
            <a:schemeClr val="dk1"/>
          </a:effectRef>
          <a:fontRef idx="minor">
            <a:schemeClr val="dk1"/>
          </a:fontRef>
        </p:style>
        <p:txBody>
          <a:bodyPr lIns="90000" tIns="45000" rIns="90000" bIns="45000" anchor="ctr"/>
          <a:lstStyle/>
          <a:p>
            <a:pPr marL="285750" indent="-285750">
              <a:lnSpc>
                <a:spcPct val="102000"/>
              </a:lnSpc>
              <a:buClr>
                <a:srgbClr val="000000"/>
              </a:buClr>
              <a:buSzPct val="100000"/>
              <a:buFont typeface="Arial" panose="020B0604020202020204" pitchFamily="34" charset="0"/>
              <a:buChar char="•"/>
            </a:pPr>
            <a:r>
              <a:rPr lang="pl-PL" altLang="pl-PL" dirty="0">
                <a:solidFill>
                  <a:schemeClr val="tx1"/>
                </a:solidFill>
                <a:ea typeface="Lucida Sans Unicode" panose="020B0602030504020204" pitchFamily="34" charset="0"/>
                <a:cs typeface="Lucida Sans Unicode" panose="020B0602030504020204" pitchFamily="34" charset="0"/>
              </a:rPr>
              <a:t>Sand </a:t>
            </a:r>
            <a:r>
              <a:rPr lang="pl-PL" altLang="pl-PL" dirty="0" err="1">
                <a:solidFill>
                  <a:schemeClr val="tx1"/>
                </a:solidFill>
                <a:ea typeface="Lucida Sans Unicode" panose="020B0602030504020204" pitchFamily="34" charset="0"/>
                <a:cs typeface="Lucida Sans Unicode" panose="020B0602030504020204" pitchFamily="34" charset="0"/>
              </a:rPr>
              <a:t>reclaiming</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station</a:t>
            </a:r>
            <a:r>
              <a:rPr lang="pl-PL" altLang="pl-PL" dirty="0">
                <a:solidFill>
                  <a:schemeClr val="tx1"/>
                </a:solidFill>
                <a:ea typeface="Lucida Sans Unicode" panose="020B0602030504020204" pitchFamily="34" charset="0"/>
                <a:cs typeface="Lucida Sans Unicode" panose="020B0602030504020204" pitchFamily="34" charset="0"/>
              </a:rPr>
              <a:t> – 8 t/h</a:t>
            </a:r>
          </a:p>
          <a:p>
            <a:pPr>
              <a:lnSpc>
                <a:spcPct val="102000"/>
              </a:lnSpc>
              <a:buClr>
                <a:srgbClr val="000000"/>
              </a:buClr>
              <a:buSzPct val="100000"/>
            </a:pP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Fresh</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sand</a:t>
            </a:r>
            <a:r>
              <a:rPr lang="pl-PL" altLang="pl-PL" dirty="0">
                <a:solidFill>
                  <a:schemeClr val="tx1"/>
                </a:solidFill>
                <a:ea typeface="Lucida Sans Unicode" panose="020B0602030504020204" pitchFamily="34" charset="0"/>
                <a:cs typeface="Lucida Sans Unicode" panose="020B0602030504020204" pitchFamily="34" charset="0"/>
              </a:rPr>
              <a:t> </a:t>
            </a:r>
            <a:r>
              <a:rPr lang="pl-PL" altLang="pl-PL" dirty="0" err="1">
                <a:solidFill>
                  <a:schemeClr val="tx1"/>
                </a:solidFill>
                <a:ea typeface="Lucida Sans Unicode" panose="020B0602030504020204" pitchFamily="34" charset="0"/>
                <a:cs typeface="Lucida Sans Unicode" panose="020B0602030504020204" pitchFamily="34" charset="0"/>
              </a:rPr>
              <a:t>addition</a:t>
            </a:r>
            <a:r>
              <a:rPr lang="pl-PL" altLang="pl-PL" dirty="0">
                <a:solidFill>
                  <a:schemeClr val="tx1"/>
                </a:solidFill>
                <a:ea typeface="Lucida Sans Unicode" panose="020B0602030504020204" pitchFamily="34" charset="0"/>
                <a:cs typeface="Lucida Sans Unicode" panose="020B0602030504020204" pitchFamily="34" charset="0"/>
              </a:rPr>
              <a:t> – less </a:t>
            </a:r>
            <a:r>
              <a:rPr lang="pl-PL" altLang="pl-PL" dirty="0" err="1">
                <a:solidFill>
                  <a:schemeClr val="tx1"/>
                </a:solidFill>
                <a:ea typeface="Lucida Sans Unicode" panose="020B0602030504020204" pitchFamily="34" charset="0"/>
                <a:cs typeface="Lucida Sans Unicode" panose="020B0602030504020204" pitchFamily="34" charset="0"/>
              </a:rPr>
              <a:t>than</a:t>
            </a:r>
            <a:r>
              <a:rPr lang="pl-PL" altLang="pl-PL" dirty="0">
                <a:solidFill>
                  <a:schemeClr val="tx1"/>
                </a:solidFill>
                <a:ea typeface="Lucida Sans Unicode" panose="020B0602030504020204" pitchFamily="34" charset="0"/>
                <a:cs typeface="Lucida Sans Unicode" panose="020B0602030504020204" pitchFamily="34" charset="0"/>
              </a:rPr>
              <a:t> 10%</a:t>
            </a:r>
          </a:p>
        </p:txBody>
      </p:sp>
    </p:spTree>
    <p:extLst>
      <p:ext uri="{BB962C8B-B14F-4D97-AF65-F5344CB8AC3E}">
        <p14:creationId xmlns:p14="http://schemas.microsoft.com/office/powerpoint/2010/main" val="4010130296"/>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4080</TotalTime>
  <Words>1002</Words>
  <Application>Microsoft Office PowerPoint</Application>
  <PresentationFormat>Niestandardowy</PresentationFormat>
  <Paragraphs>222</Paragraphs>
  <Slides>20</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20</vt:i4>
      </vt:variant>
    </vt:vector>
  </HeadingPairs>
  <TitlesOfParts>
    <vt:vector size="26" baseType="lpstr">
      <vt:lpstr>Arial</vt:lpstr>
      <vt:lpstr>Calibri</vt:lpstr>
      <vt:lpstr>Calibri Light</vt:lpstr>
      <vt:lpstr>Courier New</vt:lpstr>
      <vt:lpstr>Times New Roman</vt:lpstr>
      <vt:lpstr>Motyw pakietu Office</vt:lpstr>
      <vt:lpst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Adam Witecki</dc:creator>
  <cp:lastModifiedBy>Adam Witecki</cp:lastModifiedBy>
  <cp:revision>267</cp:revision>
  <dcterms:created xsi:type="dcterms:W3CDTF">2013-12-02T12:43:13Z</dcterms:created>
  <dcterms:modified xsi:type="dcterms:W3CDTF">2023-12-13T13:11:17Z</dcterms:modified>
</cp:coreProperties>
</file>