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85" r:id="rId2"/>
  </p:sldMasterIdLst>
  <p:notesMasterIdLst>
    <p:notesMasterId r:id="rId7"/>
  </p:notesMasterIdLst>
  <p:handoutMasterIdLst>
    <p:handoutMasterId r:id="rId8"/>
  </p:handoutMasterIdLst>
  <p:sldIdLst>
    <p:sldId id="257" r:id="rId3"/>
    <p:sldId id="273" r:id="rId4"/>
    <p:sldId id="274" r:id="rId5"/>
    <p:sldId id="275" r:id="rId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40" userDrawn="1">
          <p15:clr>
            <a:srgbClr val="A4A3A4"/>
          </p15:clr>
        </p15:guide>
        <p15:guide id="6" orient="horz" pos="144" userDrawn="1">
          <p15:clr>
            <a:srgbClr val="A4A3A4"/>
          </p15:clr>
        </p15:guide>
        <p15:guide id="7" orient="horz" pos="4104" userDrawn="1">
          <p15:clr>
            <a:srgbClr val="A4A3A4"/>
          </p15:clr>
        </p15:guide>
        <p15:guide id="8" pos="7440" userDrawn="1">
          <p15:clr>
            <a:srgbClr val="A4A3A4"/>
          </p15:clr>
        </p15:guide>
        <p15:guide id="13" orient="horz" pos="1512" userDrawn="1">
          <p15:clr>
            <a:srgbClr val="A4A3A4"/>
          </p15:clr>
        </p15:guide>
        <p15:guide id="17" orient="horz" pos="2376" userDrawn="1">
          <p15:clr>
            <a:srgbClr val="A4A3A4"/>
          </p15:clr>
        </p15:guide>
        <p15:guide id="18" pos="4824" userDrawn="1">
          <p15:clr>
            <a:srgbClr val="A4A3A4"/>
          </p15:clr>
        </p15:guide>
        <p15:guide id="20" pos="2016" userDrawn="1">
          <p15:clr>
            <a:srgbClr val="A4A3A4"/>
          </p15:clr>
        </p15:guide>
        <p15:guide id="21" orient="horz" pos="1680" userDrawn="1">
          <p15:clr>
            <a:srgbClr val="A4A3A4"/>
          </p15:clr>
        </p15:guide>
        <p15:guide id="22" orient="horz" pos="1008" userDrawn="1">
          <p15:clr>
            <a:srgbClr val="A4A3A4"/>
          </p15:clr>
        </p15:guide>
        <p15:guide id="23" pos="408" userDrawn="1">
          <p15:clr>
            <a:srgbClr val="A4A3A4"/>
          </p15:clr>
        </p15:guide>
        <p15:guide id="24" orient="horz" pos="792" userDrawn="1">
          <p15:clr>
            <a:srgbClr val="A4A3A4"/>
          </p15:clr>
        </p15:guide>
        <p15:guide id="25" orient="horz" pos="2760" userDrawn="1">
          <p15:clr>
            <a:srgbClr val="A4A3A4"/>
          </p15:clr>
        </p15:guide>
        <p15:guide id="26" orient="horz" pos="3024" userDrawn="1">
          <p15:clr>
            <a:srgbClr val="A4A3A4"/>
          </p15:clr>
        </p15:guide>
        <p15:guide id="27" pos="3840" userDrawn="1">
          <p15:clr>
            <a:srgbClr val="A4A3A4"/>
          </p15:clr>
        </p15:guide>
        <p15:guide id="28" orient="horz" pos="2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53F"/>
    <a:srgbClr val="43CDD9"/>
    <a:srgbClr val="667181"/>
    <a:srgbClr val="BABABA"/>
    <a:srgbClr val="DBDBDB"/>
    <a:srgbClr val="85E0E7"/>
    <a:srgbClr val="515A6B"/>
    <a:srgbClr val="AFBBBD"/>
    <a:srgbClr val="8FA0A3"/>
    <a:srgbClr val="5FD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41" autoAdjust="0"/>
  </p:normalViewPr>
  <p:slideViewPr>
    <p:cSldViewPr snapToGrid="0" showGuides="1">
      <p:cViewPr varScale="1">
        <p:scale>
          <a:sx n="114" d="100"/>
          <a:sy n="114" d="100"/>
        </p:scale>
        <p:origin x="414" y="114"/>
      </p:cViewPr>
      <p:guideLst>
        <p:guide pos="240"/>
        <p:guide orient="horz" pos="144"/>
        <p:guide orient="horz" pos="4104"/>
        <p:guide pos="7440"/>
        <p:guide orient="horz" pos="1512"/>
        <p:guide orient="horz" pos="2376"/>
        <p:guide pos="4824"/>
        <p:guide pos="2016"/>
        <p:guide orient="horz" pos="1680"/>
        <p:guide orient="horz" pos="1008"/>
        <p:guide pos="408"/>
        <p:guide orient="horz" pos="792"/>
        <p:guide orient="horz" pos="2760"/>
        <p:guide orient="horz" pos="3024"/>
        <p:guide pos="3840"/>
        <p:guide orient="horz" pos="22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8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592796-7AA1-497B-9CE9-8E8966CB8CE2}" type="datetime1">
              <a:rPr lang="it-IT" smtClean="0"/>
              <a:t>18/05/2020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EBC1D5-B3EF-4A13-8CDE-7F28DE69B96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9014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44CD3-F172-40A6-8CC2-7C1BDB50FCCC}" type="datetime1">
              <a:rPr lang="it-IT" smtClean="0"/>
              <a:pPr/>
              <a:t>18/05/2020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FD34AC2-3728-4A8B-B58F-6888FAEC3D2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86178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D34AC2-3728-4A8B-B58F-6888FAEC3D2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5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D34AC2-3728-4A8B-B58F-6888FAEC3D20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334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80C2F-E619-4E2B-98D8-9919014BF7EE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3505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EE3EE3-319B-4C93-A32E-F64B3033E57B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7954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0A9B30-32BF-442A-B130-C9B2A356DE7F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9420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54DC4D-4BAB-43AA-A021-28B909AD3CA4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32131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67" y="2125980"/>
            <a:ext cx="10371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337" y="3840480"/>
            <a:ext cx="85415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3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385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112" y="1577340"/>
            <a:ext cx="53079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156" y="1577340"/>
            <a:ext cx="53079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94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58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4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117723-EB04-4C04-9674-58A429F184E6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0239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E15B3F-4F63-4854-B260-644CB8AE9876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6206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E3B526-7D30-4D51-AA76-7FA42F009E0B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3483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5E6CD4-BACA-4755-A5FF-8B9C7B679C7B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4561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2178BE-F2FA-4842-89B9-5AB859F2200B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264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4AF1B6-DBC2-4905-A758-9C352F9780A8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5332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23B832CC-E04A-47A7-966D-475AEA6409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9139" y="2491272"/>
            <a:ext cx="2807036" cy="2804628"/>
          </a:xfrm>
          <a:custGeom>
            <a:avLst/>
            <a:gdLst>
              <a:gd name="connsiteX0" fmla="*/ 1406866 w 2807036"/>
              <a:gd name="connsiteY0" fmla="*/ 0 h 2804628"/>
              <a:gd name="connsiteX1" fmla="*/ 2061159 w 2807036"/>
              <a:gd name="connsiteY1" fmla="*/ 271017 h 2804628"/>
              <a:gd name="connsiteX2" fmla="*/ 2542705 w 2807036"/>
              <a:gd name="connsiteY2" fmla="*/ 752562 h 2804628"/>
              <a:gd name="connsiteX3" fmla="*/ 2796783 w 2807036"/>
              <a:gd name="connsiteY3" fmla="*/ 1230127 h 2804628"/>
              <a:gd name="connsiteX4" fmla="*/ 2807036 w 2807036"/>
              <a:gd name="connsiteY4" fmla="*/ 1301178 h 2804628"/>
              <a:gd name="connsiteX5" fmla="*/ 2807036 w 2807036"/>
              <a:gd name="connsiteY5" fmla="*/ 1512532 h 2804628"/>
              <a:gd name="connsiteX6" fmla="*/ 2796783 w 2807036"/>
              <a:gd name="connsiteY6" fmla="*/ 1583584 h 2804628"/>
              <a:gd name="connsiteX7" fmla="*/ 2542705 w 2807036"/>
              <a:gd name="connsiteY7" fmla="*/ 2061148 h 2804628"/>
              <a:gd name="connsiteX8" fmla="*/ 2061149 w 2807036"/>
              <a:gd name="connsiteY8" fmla="*/ 2542704 h 2804628"/>
              <a:gd name="connsiteX9" fmla="*/ 1583585 w 2807036"/>
              <a:gd name="connsiteY9" fmla="*/ 2796782 h 2804628"/>
              <a:gd name="connsiteX10" fmla="*/ 1529213 w 2807036"/>
              <a:gd name="connsiteY10" fmla="*/ 2804628 h 2804628"/>
              <a:gd name="connsiteX11" fmla="*/ 1284499 w 2807036"/>
              <a:gd name="connsiteY11" fmla="*/ 2804628 h 2804628"/>
              <a:gd name="connsiteX12" fmla="*/ 1230128 w 2807036"/>
              <a:gd name="connsiteY12" fmla="*/ 2796782 h 2804628"/>
              <a:gd name="connsiteX13" fmla="*/ 752563 w 2807036"/>
              <a:gd name="connsiteY13" fmla="*/ 2542704 h 2804628"/>
              <a:gd name="connsiteX14" fmla="*/ 271018 w 2807036"/>
              <a:gd name="connsiteY14" fmla="*/ 2061158 h 2804628"/>
              <a:gd name="connsiteX15" fmla="*/ 271018 w 2807036"/>
              <a:gd name="connsiteY15" fmla="*/ 752572 h 2804628"/>
              <a:gd name="connsiteX16" fmla="*/ 752573 w 2807036"/>
              <a:gd name="connsiteY16" fmla="*/ 271017 h 2804628"/>
              <a:gd name="connsiteX17" fmla="*/ 1406866 w 2807036"/>
              <a:gd name="connsiteY17" fmla="*/ 0 h 280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7036" h="2804628">
                <a:moveTo>
                  <a:pt x="1406866" y="0"/>
                </a:moveTo>
                <a:cubicBezTo>
                  <a:pt x="1643674" y="0"/>
                  <a:pt x="1880481" y="90339"/>
                  <a:pt x="2061159" y="271017"/>
                </a:cubicBezTo>
                <a:lnTo>
                  <a:pt x="2542705" y="752562"/>
                </a:lnTo>
                <a:cubicBezTo>
                  <a:pt x="2678213" y="888071"/>
                  <a:pt x="2762906" y="1055152"/>
                  <a:pt x="2796783" y="1230127"/>
                </a:cubicBezTo>
                <a:lnTo>
                  <a:pt x="2807036" y="1301178"/>
                </a:lnTo>
                <a:lnTo>
                  <a:pt x="2807036" y="1512532"/>
                </a:lnTo>
                <a:lnTo>
                  <a:pt x="2796783" y="1583584"/>
                </a:lnTo>
                <a:cubicBezTo>
                  <a:pt x="2762906" y="1758558"/>
                  <a:pt x="2678213" y="1925640"/>
                  <a:pt x="2542705" y="2061148"/>
                </a:cubicBezTo>
                <a:lnTo>
                  <a:pt x="2061149" y="2542704"/>
                </a:lnTo>
                <a:cubicBezTo>
                  <a:pt x="1925641" y="2678212"/>
                  <a:pt x="1758559" y="2762905"/>
                  <a:pt x="1583585" y="2796782"/>
                </a:cubicBezTo>
                <a:lnTo>
                  <a:pt x="1529213" y="2804628"/>
                </a:lnTo>
                <a:lnTo>
                  <a:pt x="1284499" y="2804628"/>
                </a:lnTo>
                <a:lnTo>
                  <a:pt x="1230128" y="2796782"/>
                </a:lnTo>
                <a:cubicBezTo>
                  <a:pt x="1055153" y="2762905"/>
                  <a:pt x="888072" y="2678212"/>
                  <a:pt x="752563" y="2542704"/>
                </a:cubicBezTo>
                <a:lnTo>
                  <a:pt x="271018" y="2061158"/>
                </a:lnTo>
                <a:cubicBezTo>
                  <a:pt x="-90339" y="1699802"/>
                  <a:pt x="-90339" y="1113928"/>
                  <a:pt x="271018" y="752572"/>
                </a:cubicBezTo>
                <a:lnTo>
                  <a:pt x="752573" y="271017"/>
                </a:lnTo>
                <a:cubicBezTo>
                  <a:pt x="933252" y="90339"/>
                  <a:pt x="1170059" y="0"/>
                  <a:pt x="1406866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6C0DB5-C28F-411E-89D7-2AE292A03A8E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6" name="Figura a mano libera: Forma 7">
            <a:extLst>
              <a:ext uri="{FF2B5EF4-FFF2-40B4-BE49-F238E27FC236}">
                <a16:creationId xmlns:a16="http://schemas.microsoft.com/office/drawing/2014/main" id="{23B832CC-E04A-47A7-966D-475AEA6409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5882" y="2491272"/>
            <a:ext cx="2807036" cy="2804628"/>
          </a:xfrm>
          <a:custGeom>
            <a:avLst/>
            <a:gdLst>
              <a:gd name="connsiteX0" fmla="*/ 1406866 w 2807036"/>
              <a:gd name="connsiteY0" fmla="*/ 0 h 2804628"/>
              <a:gd name="connsiteX1" fmla="*/ 2061159 w 2807036"/>
              <a:gd name="connsiteY1" fmla="*/ 271017 h 2804628"/>
              <a:gd name="connsiteX2" fmla="*/ 2542705 w 2807036"/>
              <a:gd name="connsiteY2" fmla="*/ 752562 h 2804628"/>
              <a:gd name="connsiteX3" fmla="*/ 2796783 w 2807036"/>
              <a:gd name="connsiteY3" fmla="*/ 1230127 h 2804628"/>
              <a:gd name="connsiteX4" fmla="*/ 2807036 w 2807036"/>
              <a:gd name="connsiteY4" fmla="*/ 1301178 h 2804628"/>
              <a:gd name="connsiteX5" fmla="*/ 2807036 w 2807036"/>
              <a:gd name="connsiteY5" fmla="*/ 1512532 h 2804628"/>
              <a:gd name="connsiteX6" fmla="*/ 2796783 w 2807036"/>
              <a:gd name="connsiteY6" fmla="*/ 1583584 h 2804628"/>
              <a:gd name="connsiteX7" fmla="*/ 2542705 w 2807036"/>
              <a:gd name="connsiteY7" fmla="*/ 2061148 h 2804628"/>
              <a:gd name="connsiteX8" fmla="*/ 2061149 w 2807036"/>
              <a:gd name="connsiteY8" fmla="*/ 2542704 h 2804628"/>
              <a:gd name="connsiteX9" fmla="*/ 1583585 w 2807036"/>
              <a:gd name="connsiteY9" fmla="*/ 2796782 h 2804628"/>
              <a:gd name="connsiteX10" fmla="*/ 1529213 w 2807036"/>
              <a:gd name="connsiteY10" fmla="*/ 2804628 h 2804628"/>
              <a:gd name="connsiteX11" fmla="*/ 1284499 w 2807036"/>
              <a:gd name="connsiteY11" fmla="*/ 2804628 h 2804628"/>
              <a:gd name="connsiteX12" fmla="*/ 1230128 w 2807036"/>
              <a:gd name="connsiteY12" fmla="*/ 2796782 h 2804628"/>
              <a:gd name="connsiteX13" fmla="*/ 752563 w 2807036"/>
              <a:gd name="connsiteY13" fmla="*/ 2542704 h 2804628"/>
              <a:gd name="connsiteX14" fmla="*/ 271018 w 2807036"/>
              <a:gd name="connsiteY14" fmla="*/ 2061158 h 2804628"/>
              <a:gd name="connsiteX15" fmla="*/ 271018 w 2807036"/>
              <a:gd name="connsiteY15" fmla="*/ 752572 h 2804628"/>
              <a:gd name="connsiteX16" fmla="*/ 752573 w 2807036"/>
              <a:gd name="connsiteY16" fmla="*/ 271017 h 2804628"/>
              <a:gd name="connsiteX17" fmla="*/ 1406866 w 2807036"/>
              <a:gd name="connsiteY17" fmla="*/ 0 h 280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7036" h="2804628">
                <a:moveTo>
                  <a:pt x="1406866" y="0"/>
                </a:moveTo>
                <a:cubicBezTo>
                  <a:pt x="1643674" y="0"/>
                  <a:pt x="1880481" y="90339"/>
                  <a:pt x="2061159" y="271017"/>
                </a:cubicBezTo>
                <a:lnTo>
                  <a:pt x="2542705" y="752562"/>
                </a:lnTo>
                <a:cubicBezTo>
                  <a:pt x="2678213" y="888071"/>
                  <a:pt x="2762906" y="1055152"/>
                  <a:pt x="2796783" y="1230127"/>
                </a:cubicBezTo>
                <a:lnTo>
                  <a:pt x="2807036" y="1301178"/>
                </a:lnTo>
                <a:lnTo>
                  <a:pt x="2807036" y="1512532"/>
                </a:lnTo>
                <a:lnTo>
                  <a:pt x="2796783" y="1583584"/>
                </a:lnTo>
                <a:cubicBezTo>
                  <a:pt x="2762906" y="1758558"/>
                  <a:pt x="2678213" y="1925640"/>
                  <a:pt x="2542705" y="2061148"/>
                </a:cubicBezTo>
                <a:lnTo>
                  <a:pt x="2061149" y="2542704"/>
                </a:lnTo>
                <a:cubicBezTo>
                  <a:pt x="1925641" y="2678212"/>
                  <a:pt x="1758559" y="2762905"/>
                  <a:pt x="1583585" y="2796782"/>
                </a:cubicBezTo>
                <a:lnTo>
                  <a:pt x="1529213" y="2804628"/>
                </a:lnTo>
                <a:lnTo>
                  <a:pt x="1284499" y="2804628"/>
                </a:lnTo>
                <a:lnTo>
                  <a:pt x="1230128" y="2796782"/>
                </a:lnTo>
                <a:cubicBezTo>
                  <a:pt x="1055153" y="2762905"/>
                  <a:pt x="888072" y="2678212"/>
                  <a:pt x="752563" y="2542704"/>
                </a:cubicBezTo>
                <a:lnTo>
                  <a:pt x="271018" y="2061158"/>
                </a:lnTo>
                <a:cubicBezTo>
                  <a:pt x="-90339" y="1699802"/>
                  <a:pt x="-90339" y="1113928"/>
                  <a:pt x="271018" y="752572"/>
                </a:cubicBezTo>
                <a:lnTo>
                  <a:pt x="752573" y="271017"/>
                </a:lnTo>
                <a:cubicBezTo>
                  <a:pt x="933252" y="90339"/>
                  <a:pt x="1170059" y="0"/>
                  <a:pt x="1406866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7" name="Figura a mano libera: Forma 7">
            <a:extLst>
              <a:ext uri="{FF2B5EF4-FFF2-40B4-BE49-F238E27FC236}">
                <a16:creationId xmlns:a16="http://schemas.microsoft.com/office/drawing/2014/main" id="{23B832CC-E04A-47A7-966D-475AEA6409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52396" y="2491272"/>
            <a:ext cx="2807036" cy="2804628"/>
          </a:xfrm>
          <a:custGeom>
            <a:avLst/>
            <a:gdLst>
              <a:gd name="connsiteX0" fmla="*/ 1406866 w 2807036"/>
              <a:gd name="connsiteY0" fmla="*/ 0 h 2804628"/>
              <a:gd name="connsiteX1" fmla="*/ 2061159 w 2807036"/>
              <a:gd name="connsiteY1" fmla="*/ 271017 h 2804628"/>
              <a:gd name="connsiteX2" fmla="*/ 2542705 w 2807036"/>
              <a:gd name="connsiteY2" fmla="*/ 752562 h 2804628"/>
              <a:gd name="connsiteX3" fmla="*/ 2796783 w 2807036"/>
              <a:gd name="connsiteY3" fmla="*/ 1230127 h 2804628"/>
              <a:gd name="connsiteX4" fmla="*/ 2807036 w 2807036"/>
              <a:gd name="connsiteY4" fmla="*/ 1301178 h 2804628"/>
              <a:gd name="connsiteX5" fmla="*/ 2807036 w 2807036"/>
              <a:gd name="connsiteY5" fmla="*/ 1512532 h 2804628"/>
              <a:gd name="connsiteX6" fmla="*/ 2796783 w 2807036"/>
              <a:gd name="connsiteY6" fmla="*/ 1583584 h 2804628"/>
              <a:gd name="connsiteX7" fmla="*/ 2542705 w 2807036"/>
              <a:gd name="connsiteY7" fmla="*/ 2061148 h 2804628"/>
              <a:gd name="connsiteX8" fmla="*/ 2061149 w 2807036"/>
              <a:gd name="connsiteY8" fmla="*/ 2542704 h 2804628"/>
              <a:gd name="connsiteX9" fmla="*/ 1583585 w 2807036"/>
              <a:gd name="connsiteY9" fmla="*/ 2796782 h 2804628"/>
              <a:gd name="connsiteX10" fmla="*/ 1529213 w 2807036"/>
              <a:gd name="connsiteY10" fmla="*/ 2804628 h 2804628"/>
              <a:gd name="connsiteX11" fmla="*/ 1284499 w 2807036"/>
              <a:gd name="connsiteY11" fmla="*/ 2804628 h 2804628"/>
              <a:gd name="connsiteX12" fmla="*/ 1230128 w 2807036"/>
              <a:gd name="connsiteY12" fmla="*/ 2796782 h 2804628"/>
              <a:gd name="connsiteX13" fmla="*/ 752563 w 2807036"/>
              <a:gd name="connsiteY13" fmla="*/ 2542704 h 2804628"/>
              <a:gd name="connsiteX14" fmla="*/ 271018 w 2807036"/>
              <a:gd name="connsiteY14" fmla="*/ 2061158 h 2804628"/>
              <a:gd name="connsiteX15" fmla="*/ 271018 w 2807036"/>
              <a:gd name="connsiteY15" fmla="*/ 752572 h 2804628"/>
              <a:gd name="connsiteX16" fmla="*/ 752573 w 2807036"/>
              <a:gd name="connsiteY16" fmla="*/ 271017 h 2804628"/>
              <a:gd name="connsiteX17" fmla="*/ 1406866 w 2807036"/>
              <a:gd name="connsiteY17" fmla="*/ 0 h 280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7036" h="2804628">
                <a:moveTo>
                  <a:pt x="1406866" y="0"/>
                </a:moveTo>
                <a:cubicBezTo>
                  <a:pt x="1643674" y="0"/>
                  <a:pt x="1880481" y="90339"/>
                  <a:pt x="2061159" y="271017"/>
                </a:cubicBezTo>
                <a:lnTo>
                  <a:pt x="2542705" y="752562"/>
                </a:lnTo>
                <a:cubicBezTo>
                  <a:pt x="2678213" y="888071"/>
                  <a:pt x="2762906" y="1055152"/>
                  <a:pt x="2796783" y="1230127"/>
                </a:cubicBezTo>
                <a:lnTo>
                  <a:pt x="2807036" y="1301178"/>
                </a:lnTo>
                <a:lnTo>
                  <a:pt x="2807036" y="1512532"/>
                </a:lnTo>
                <a:lnTo>
                  <a:pt x="2796783" y="1583584"/>
                </a:lnTo>
                <a:cubicBezTo>
                  <a:pt x="2762906" y="1758558"/>
                  <a:pt x="2678213" y="1925640"/>
                  <a:pt x="2542705" y="2061148"/>
                </a:cubicBezTo>
                <a:lnTo>
                  <a:pt x="2061149" y="2542704"/>
                </a:lnTo>
                <a:cubicBezTo>
                  <a:pt x="1925641" y="2678212"/>
                  <a:pt x="1758559" y="2762905"/>
                  <a:pt x="1583585" y="2796782"/>
                </a:cubicBezTo>
                <a:lnTo>
                  <a:pt x="1529213" y="2804628"/>
                </a:lnTo>
                <a:lnTo>
                  <a:pt x="1284499" y="2804628"/>
                </a:lnTo>
                <a:lnTo>
                  <a:pt x="1230128" y="2796782"/>
                </a:lnTo>
                <a:cubicBezTo>
                  <a:pt x="1055153" y="2762905"/>
                  <a:pt x="888072" y="2678212"/>
                  <a:pt x="752563" y="2542704"/>
                </a:cubicBezTo>
                <a:lnTo>
                  <a:pt x="271018" y="2061158"/>
                </a:lnTo>
                <a:cubicBezTo>
                  <a:pt x="-90339" y="1699802"/>
                  <a:pt x="-90339" y="1113928"/>
                  <a:pt x="271018" y="752572"/>
                </a:cubicBezTo>
                <a:lnTo>
                  <a:pt x="752573" y="271017"/>
                </a:lnTo>
                <a:cubicBezTo>
                  <a:pt x="933252" y="90339"/>
                  <a:pt x="1170059" y="0"/>
                  <a:pt x="1406866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9699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465EC4-9DBE-48F2-9E50-89249D3E8290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0159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3C9841-ED8B-4C1E-8E02-F067D670649A}" type="datetime1">
              <a:rPr lang="it-IT" noProof="0" smtClean="0"/>
              <a:t>18/05/2020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28E537-E56B-49CA-B596-52598082FBE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4475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112" y="27432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0112" y="157734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8763" y="6377940"/>
            <a:ext cx="39047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112" y="6377940"/>
            <a:ext cx="280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5617" y="6377940"/>
            <a:ext cx="280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2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7ABA49-C184-4574-B6A4-A0218A3B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43CDD9"/>
          </a:solidFill>
        </p:spPr>
      </p:pic>
      <p:sp>
        <p:nvSpPr>
          <p:cNvPr id="19" name="Rettangol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100000">
                <a:srgbClr val="1F2229">
                  <a:alpha val="60000"/>
                </a:srgbClr>
              </a:gs>
              <a:gs pos="20000">
                <a:srgbClr val="1F2229">
                  <a:alpha val="91765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7" name="Casella di testo 6"/>
          <p:cNvSpPr txBox="1"/>
          <p:nvPr/>
        </p:nvSpPr>
        <p:spPr>
          <a:xfrm>
            <a:off x="3053507" y="3444079"/>
            <a:ext cx="6084999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>
              <a:tabLst>
                <a:tab pos="347663" algn="l"/>
              </a:tabLst>
            </a:pPr>
            <a:r>
              <a:rPr lang="it-IT" sz="4400" b="1" dirty="0">
                <a:solidFill>
                  <a:schemeClr val="bg1"/>
                </a:solidFill>
                <a:latin typeface="+mj-lt"/>
              </a:rPr>
              <a:t>Tresoldi &amp; Casiraghi Srl</a:t>
            </a:r>
          </a:p>
        </p:txBody>
      </p:sp>
      <p:sp>
        <p:nvSpPr>
          <p:cNvPr id="21" name="Casella di testo 20"/>
          <p:cNvSpPr txBox="1"/>
          <p:nvPr/>
        </p:nvSpPr>
        <p:spPr>
          <a:xfrm>
            <a:off x="5430113" y="4150067"/>
            <a:ext cx="133177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rtl="0">
              <a:tabLst>
                <a:tab pos="347663" algn="l"/>
              </a:tabLst>
            </a:pPr>
            <a:r>
              <a:rPr lang="it-IT" sz="20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2" name="Ova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57640" y="2479683"/>
            <a:ext cx="876722" cy="87672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Ova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43971" y="2565407"/>
            <a:ext cx="705274" cy="705272"/>
          </a:xfrm>
          <a:prstGeom prst="ellipse">
            <a:avLst/>
          </a:prstGeom>
          <a:solidFill>
            <a:srgbClr val="43CDD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Ova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42756" y="2565407"/>
            <a:ext cx="705274" cy="705272"/>
          </a:xfrm>
          <a:prstGeom prst="ellipse">
            <a:avLst/>
          </a:prstGeom>
          <a:solidFill>
            <a:srgbClr val="43CDD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 hidden="1">
            <a:extLst>
              <a:ext uri="{FF2B5EF4-FFF2-40B4-BE49-F238E27FC236}">
                <a16:creationId xmlns:a16="http://schemas.microsoft.com/office/drawing/2014/main" id="{80AA5C56-EC57-4914-8118-68854697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Diapositiva 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8B0CF6-790C-4AD3-BC36-6D418F789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251" y="6199576"/>
            <a:ext cx="670618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8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>
            <a:extLst>
              <a:ext uri="{FF2B5EF4-FFF2-40B4-BE49-F238E27FC236}">
                <a16:creationId xmlns:a16="http://schemas.microsoft.com/office/drawing/2014/main" id="{DA4868C2-B7B0-4802-92E7-6A46A7FA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63" y="3105867"/>
            <a:ext cx="1633869" cy="231368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55CCF4B4-AC7D-4D4C-BD26-2F3F5C78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55" y="3997231"/>
            <a:ext cx="1635234" cy="231368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977363" y="2366949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32769" y="2331071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01158" y="1269829"/>
            <a:ext cx="320502" cy="179188"/>
          </a:xfrm>
          <a:custGeom>
            <a:avLst/>
            <a:gdLst/>
            <a:ahLst/>
            <a:cxnLst/>
            <a:rect l="l" t="t" r="r" b="b"/>
            <a:pathLst>
              <a:path w="499745" h="279400">
                <a:moveTo>
                  <a:pt x="0" y="279006"/>
                </a:moveTo>
                <a:lnTo>
                  <a:pt x="499255" y="279006"/>
                </a:lnTo>
                <a:lnTo>
                  <a:pt x="499255" y="0"/>
                </a:lnTo>
                <a:lnTo>
                  <a:pt x="0" y="0"/>
                </a:lnTo>
                <a:lnTo>
                  <a:pt x="0" y="279006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54042" y="1873489"/>
            <a:ext cx="1385446" cy="220319"/>
          </a:xfrm>
          <a:custGeom>
            <a:avLst/>
            <a:gdLst/>
            <a:ahLst/>
            <a:cxnLst/>
            <a:rect l="l" t="t" r="r" b="b"/>
            <a:pathLst>
              <a:path w="2160270" h="343535">
                <a:moveTo>
                  <a:pt x="2160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1962000" y="0"/>
                </a:lnTo>
                <a:lnTo>
                  <a:pt x="2160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96951" y="3981099"/>
            <a:ext cx="2195049" cy="563219"/>
          </a:xfrm>
          <a:custGeom>
            <a:avLst/>
            <a:gdLst/>
            <a:ahLst/>
            <a:cxnLst/>
            <a:rect l="l" t="t" r="r" b="b"/>
            <a:pathLst>
              <a:path w="3422650" h="878205">
                <a:moveTo>
                  <a:pt x="878217" y="878217"/>
                </a:moveTo>
                <a:lnTo>
                  <a:pt x="3422624" y="878217"/>
                </a:lnTo>
                <a:lnTo>
                  <a:pt x="3422624" y="835050"/>
                </a:lnTo>
                <a:lnTo>
                  <a:pt x="2587574" y="0"/>
                </a:lnTo>
                <a:lnTo>
                  <a:pt x="0" y="0"/>
                </a:lnTo>
                <a:lnTo>
                  <a:pt x="878217" y="878217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703928"/>
            <a:ext cx="2841323" cy="433366"/>
          </a:xfrm>
          <a:custGeom>
            <a:avLst/>
            <a:gdLst/>
            <a:ahLst/>
            <a:cxnLst/>
            <a:rect l="l" t="t" r="r" b="b"/>
            <a:pathLst>
              <a:path w="2059305" h="343535">
                <a:moveTo>
                  <a:pt x="2058784" y="342950"/>
                </a:moveTo>
                <a:lnTo>
                  <a:pt x="0" y="342950"/>
                </a:lnTo>
                <a:lnTo>
                  <a:pt x="2" y="0"/>
                </a:lnTo>
                <a:lnTo>
                  <a:pt x="1860781" y="0"/>
                </a:lnTo>
                <a:lnTo>
                  <a:pt x="2058784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2729" y="1773323"/>
            <a:ext cx="27431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pc="22" dirty="0" err="1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lang="it-IT" spc="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pc="22" dirty="0" err="1">
                <a:solidFill>
                  <a:srgbClr val="FFFFFF"/>
                </a:solidFill>
                <a:latin typeface="Arial"/>
                <a:cs typeface="Arial"/>
              </a:rPr>
              <a:t>Strengths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11832" y="2362298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>
                <a:solidFill>
                  <a:srgbClr val="FFFFFF"/>
                </a:solidFill>
                <a:latin typeface="Arial"/>
                <a:cs typeface="Arial"/>
              </a:rPr>
              <a:t>Technology and Innovation</a:t>
            </a:r>
          </a:p>
        </p:txBody>
      </p:sp>
      <p:sp>
        <p:nvSpPr>
          <p:cNvPr id="18" name="object 18"/>
          <p:cNvSpPr/>
          <p:nvPr/>
        </p:nvSpPr>
        <p:spPr>
          <a:xfrm>
            <a:off x="8210645" y="4612331"/>
            <a:ext cx="310700" cy="2244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D5AB53F-D376-40C4-B164-A0350C4CA9E3}"/>
              </a:ext>
            </a:extLst>
          </p:cNvPr>
          <p:cNvSpPr/>
          <p:nvPr/>
        </p:nvSpPr>
        <p:spPr>
          <a:xfrm>
            <a:off x="4307633" y="23622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45" marR="3258" algn="just" defTabSz="586405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generations that have followed one another in T&amp;C, up to the present day, have had in common the tenacity, the correctness and the desire to improve.</a:t>
            </a:r>
          </a:p>
          <a:p>
            <a:pPr marL="8145" marR="3258" algn="just" defTabSz="586405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45" marR="3258" algn="just" defTabSz="586405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today the development of new technologies and the propensity to invest in machinery and above all in personnel are the main engine that allows T&amp;C to continue to be a reference in the world of mechanical carpentry</a:t>
            </a:r>
            <a:endParaRPr lang="it-I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2DF7F164-C1D4-4F3F-8DA3-89C9F0EEB3CA}"/>
              </a:ext>
            </a:extLst>
          </p:cNvPr>
          <p:cNvSpPr/>
          <p:nvPr/>
        </p:nvSpPr>
        <p:spPr>
          <a:xfrm>
            <a:off x="1977363" y="5592822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CE170960-657A-47C6-BBA0-4CE9D3AFDC6F}"/>
              </a:ext>
            </a:extLst>
          </p:cNvPr>
          <p:cNvSpPr/>
          <p:nvPr/>
        </p:nvSpPr>
        <p:spPr>
          <a:xfrm>
            <a:off x="1632769" y="5556944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AFA362F2-0220-48DF-828F-96376B29D798}"/>
              </a:ext>
            </a:extLst>
          </p:cNvPr>
          <p:cNvSpPr txBox="1"/>
          <p:nvPr/>
        </p:nvSpPr>
        <p:spPr>
          <a:xfrm>
            <a:off x="1911832" y="5588171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endParaRPr sz="10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B7A58A2D-4E87-40B8-B7DF-8DC3C41AD334}"/>
              </a:ext>
            </a:extLst>
          </p:cNvPr>
          <p:cNvSpPr/>
          <p:nvPr/>
        </p:nvSpPr>
        <p:spPr>
          <a:xfrm>
            <a:off x="4307633" y="55881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45" marR="3258" algn="just" defTabSz="586405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9001/2015, certification of welds, patent welders are the prestigious awards obtained over the years by T&amp;C to guarantee the quality of its products and attention to the customer.</a:t>
            </a:r>
            <a:endParaRPr lang="it-I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3339E750-DC12-4C19-845F-46B10185B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193"/>
            <a:ext cx="12192000" cy="159105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088F5AEE-326D-4A91-963B-3B0D10A79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213" y="6378148"/>
            <a:ext cx="2578832" cy="335309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0B69F973-EBCB-40F4-9124-DA28940C3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860" y="3706273"/>
            <a:ext cx="7035148" cy="1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9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>
            <a:extLst>
              <a:ext uri="{FF2B5EF4-FFF2-40B4-BE49-F238E27FC236}">
                <a16:creationId xmlns:a16="http://schemas.microsoft.com/office/drawing/2014/main" id="{ED669EAE-5ABD-4E4A-A365-915AE890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52" y="-52697"/>
            <a:ext cx="10337048" cy="163582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361409" y="3046326"/>
            <a:ext cx="3377862" cy="1223411"/>
          </a:xfrm>
          <a:custGeom>
            <a:avLst/>
            <a:gdLst/>
            <a:ahLst/>
            <a:cxnLst/>
            <a:rect l="l" t="t" r="r" b="b"/>
            <a:pathLst>
              <a:path w="3422650" h="878205">
                <a:moveTo>
                  <a:pt x="878217" y="878217"/>
                </a:moveTo>
                <a:lnTo>
                  <a:pt x="3422624" y="878217"/>
                </a:lnTo>
                <a:lnTo>
                  <a:pt x="3422624" y="835050"/>
                </a:lnTo>
                <a:lnTo>
                  <a:pt x="2587574" y="0"/>
                </a:lnTo>
                <a:lnTo>
                  <a:pt x="0" y="0"/>
                </a:lnTo>
                <a:lnTo>
                  <a:pt x="878217" y="878217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05A57A-ABD5-48A2-8AAE-8C424316A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635" y="4677442"/>
            <a:ext cx="4876800" cy="21145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3D5BF2E-5C04-40CF-9D0A-A1C6A09D5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53" y="4544318"/>
            <a:ext cx="2127610" cy="21276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E30434-16CD-460A-9CFD-002EA590B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161" y="1659050"/>
            <a:ext cx="2117279" cy="21172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4C0ECA3-D69C-462C-B08D-7FFE6CC99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636" y="1863820"/>
            <a:ext cx="2117279" cy="21172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F7FA19A-8E3E-4879-845F-4DC8B0D25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734" y="3247823"/>
            <a:ext cx="2117279" cy="211727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3728607" y="2358276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84013" y="2322398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01158" y="1269829"/>
            <a:ext cx="320502" cy="179188"/>
          </a:xfrm>
          <a:custGeom>
            <a:avLst/>
            <a:gdLst/>
            <a:ahLst/>
            <a:cxnLst/>
            <a:rect l="l" t="t" r="r" b="b"/>
            <a:pathLst>
              <a:path w="499745" h="279400">
                <a:moveTo>
                  <a:pt x="0" y="279006"/>
                </a:moveTo>
                <a:lnTo>
                  <a:pt x="499255" y="279006"/>
                </a:lnTo>
                <a:lnTo>
                  <a:pt x="499255" y="0"/>
                </a:lnTo>
                <a:lnTo>
                  <a:pt x="0" y="0"/>
                </a:lnTo>
                <a:lnTo>
                  <a:pt x="0" y="279006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54042" y="1873489"/>
            <a:ext cx="1385446" cy="220319"/>
          </a:xfrm>
          <a:custGeom>
            <a:avLst/>
            <a:gdLst/>
            <a:ahLst/>
            <a:cxnLst/>
            <a:rect l="l" t="t" r="r" b="b"/>
            <a:pathLst>
              <a:path w="2160270" h="343535">
                <a:moveTo>
                  <a:pt x="2160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1962000" y="0"/>
                </a:lnTo>
                <a:lnTo>
                  <a:pt x="2160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703928"/>
            <a:ext cx="2841323" cy="433366"/>
          </a:xfrm>
          <a:custGeom>
            <a:avLst/>
            <a:gdLst/>
            <a:ahLst/>
            <a:cxnLst/>
            <a:rect l="l" t="t" r="r" b="b"/>
            <a:pathLst>
              <a:path w="2059305" h="343535">
                <a:moveTo>
                  <a:pt x="2058784" y="342950"/>
                </a:moveTo>
                <a:lnTo>
                  <a:pt x="0" y="342950"/>
                </a:lnTo>
                <a:lnTo>
                  <a:pt x="2" y="0"/>
                </a:lnTo>
                <a:lnTo>
                  <a:pt x="1860781" y="0"/>
                </a:lnTo>
                <a:lnTo>
                  <a:pt x="2058784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6261" y="1753338"/>
            <a:ext cx="274315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pc="22" dirty="0" err="1">
                <a:solidFill>
                  <a:srgbClr val="FFFFFF"/>
                </a:solidFill>
                <a:latin typeface="Arial"/>
                <a:cs typeface="Arial"/>
              </a:rPr>
              <a:t>Sectors</a:t>
            </a:r>
            <a:r>
              <a:rPr lang="it-IT" spc="22" dirty="0">
                <a:solidFill>
                  <a:srgbClr val="FFFFFF"/>
                </a:solidFill>
                <a:latin typeface="Arial"/>
                <a:cs typeface="Arial"/>
              </a:rPr>
              <a:t> and Products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63076" y="2353625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>
                <a:solidFill>
                  <a:srgbClr val="FFFFFF"/>
                </a:solidFill>
                <a:latin typeface="Arial"/>
                <a:cs typeface="Arial"/>
              </a:rPr>
              <a:t>Skid High pressure</a:t>
            </a:r>
            <a:endParaRPr sz="10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10645" y="4612331"/>
            <a:ext cx="310700" cy="2244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2DF7F164-C1D4-4F3F-8DA3-89C9F0EEB3CA}"/>
              </a:ext>
            </a:extLst>
          </p:cNvPr>
          <p:cNvSpPr/>
          <p:nvPr/>
        </p:nvSpPr>
        <p:spPr>
          <a:xfrm>
            <a:off x="797323" y="3491638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CE170960-657A-47C6-BBA0-4CE9D3AFDC6F}"/>
              </a:ext>
            </a:extLst>
          </p:cNvPr>
          <p:cNvSpPr/>
          <p:nvPr/>
        </p:nvSpPr>
        <p:spPr>
          <a:xfrm>
            <a:off x="452729" y="3455760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AFA362F2-0220-48DF-828F-96376B29D798}"/>
              </a:ext>
            </a:extLst>
          </p:cNvPr>
          <p:cNvSpPr txBox="1"/>
          <p:nvPr/>
        </p:nvSpPr>
        <p:spPr>
          <a:xfrm>
            <a:off x="731792" y="3486987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>
                <a:solidFill>
                  <a:srgbClr val="FFFFFF"/>
                </a:solidFill>
                <a:latin typeface="Arial"/>
                <a:cs typeface="Arial"/>
              </a:rPr>
              <a:t>Metal </a:t>
            </a:r>
            <a:r>
              <a:rPr lang="it-IT" sz="1026" dirty="0" err="1">
                <a:solidFill>
                  <a:srgbClr val="FFFFFF"/>
                </a:solidFill>
                <a:latin typeface="Arial"/>
                <a:cs typeface="Arial"/>
              </a:rPr>
              <a:t>carpentry</a:t>
            </a:r>
            <a:endParaRPr sz="10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730066FE-C2F1-4434-8B16-8645A5E6E354}"/>
              </a:ext>
            </a:extLst>
          </p:cNvPr>
          <p:cNvSpPr/>
          <p:nvPr/>
        </p:nvSpPr>
        <p:spPr>
          <a:xfrm>
            <a:off x="6963132" y="2367945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4518C0DB-0A35-4152-9263-7158BCB46AA2}"/>
              </a:ext>
            </a:extLst>
          </p:cNvPr>
          <p:cNvSpPr/>
          <p:nvPr/>
        </p:nvSpPr>
        <p:spPr>
          <a:xfrm>
            <a:off x="6618538" y="2332067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07AE9728-E0F3-4AB5-B4B3-1E2AE680D7D3}"/>
              </a:ext>
            </a:extLst>
          </p:cNvPr>
          <p:cNvSpPr txBox="1"/>
          <p:nvPr/>
        </p:nvSpPr>
        <p:spPr>
          <a:xfrm>
            <a:off x="6897601" y="2363294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>
                <a:solidFill>
                  <a:srgbClr val="FFFFFF"/>
                </a:solidFill>
                <a:latin typeface="Arial"/>
                <a:cs typeface="Arial"/>
              </a:rPr>
              <a:t>Special </a:t>
            </a:r>
            <a:r>
              <a:rPr lang="it-IT" sz="1026" dirty="0" err="1">
                <a:solidFill>
                  <a:srgbClr val="FFFFFF"/>
                </a:solidFill>
                <a:latin typeface="Arial"/>
                <a:cs typeface="Arial"/>
              </a:rPr>
              <a:t>vehicles</a:t>
            </a:r>
            <a:endParaRPr sz="10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5677ABEB-E003-4A9C-9140-CC2E25475F6B}"/>
              </a:ext>
            </a:extLst>
          </p:cNvPr>
          <p:cNvSpPr/>
          <p:nvPr/>
        </p:nvSpPr>
        <p:spPr>
          <a:xfrm>
            <a:off x="3728607" y="4773862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AA014DBF-91DD-4039-B975-D8A6EBC333D3}"/>
              </a:ext>
            </a:extLst>
          </p:cNvPr>
          <p:cNvSpPr/>
          <p:nvPr/>
        </p:nvSpPr>
        <p:spPr>
          <a:xfrm>
            <a:off x="3384013" y="4737984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49EFDCC3-33C3-499A-B157-868AE40A5BC6}"/>
              </a:ext>
            </a:extLst>
          </p:cNvPr>
          <p:cNvSpPr txBox="1"/>
          <p:nvPr/>
        </p:nvSpPr>
        <p:spPr>
          <a:xfrm>
            <a:off x="3663076" y="4769211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 err="1">
                <a:solidFill>
                  <a:srgbClr val="FFFFFF"/>
                </a:solidFill>
                <a:latin typeface="Arial"/>
                <a:cs typeface="Arial"/>
              </a:rPr>
              <a:t>Naval</a:t>
            </a:r>
            <a:r>
              <a:rPr lang="it-IT" sz="10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026" dirty="0" err="1">
                <a:solidFill>
                  <a:srgbClr val="FFFFFF"/>
                </a:solidFill>
                <a:latin typeface="Arial"/>
                <a:cs typeface="Arial"/>
              </a:rPr>
              <a:t>sector</a:t>
            </a:r>
            <a:endParaRPr sz="10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7AD983FA-CC06-43C1-9A9B-756AF11A41C0}"/>
              </a:ext>
            </a:extLst>
          </p:cNvPr>
          <p:cNvSpPr/>
          <p:nvPr/>
        </p:nvSpPr>
        <p:spPr>
          <a:xfrm>
            <a:off x="6963132" y="4800918"/>
            <a:ext cx="1795134" cy="220319"/>
          </a:xfrm>
          <a:custGeom>
            <a:avLst/>
            <a:gdLst/>
            <a:ahLst/>
            <a:cxnLst/>
            <a:rect l="l" t="t" r="r" b="b"/>
            <a:pathLst>
              <a:path w="2799080" h="343534">
                <a:moveTo>
                  <a:pt x="2799003" y="342950"/>
                </a:moveTo>
                <a:lnTo>
                  <a:pt x="0" y="342950"/>
                </a:lnTo>
                <a:lnTo>
                  <a:pt x="2" y="0"/>
                </a:lnTo>
                <a:lnTo>
                  <a:pt x="2601001" y="0"/>
                </a:lnTo>
                <a:lnTo>
                  <a:pt x="2799003" y="342950"/>
                </a:lnTo>
                <a:close/>
              </a:path>
            </a:pathLst>
          </a:custGeom>
          <a:solidFill>
            <a:srgbClr val="D6D4D3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5EE3DFA4-A2A2-4A07-B124-F81674CBDA3A}"/>
              </a:ext>
            </a:extLst>
          </p:cNvPr>
          <p:cNvSpPr/>
          <p:nvPr/>
        </p:nvSpPr>
        <p:spPr>
          <a:xfrm>
            <a:off x="6618538" y="4765040"/>
            <a:ext cx="2073745" cy="220319"/>
          </a:xfrm>
          <a:custGeom>
            <a:avLst/>
            <a:gdLst/>
            <a:ahLst/>
            <a:cxnLst/>
            <a:rect l="l" t="t" r="r" b="b"/>
            <a:pathLst>
              <a:path w="2698115" h="343534">
                <a:moveTo>
                  <a:pt x="2697772" y="342950"/>
                </a:moveTo>
                <a:lnTo>
                  <a:pt x="0" y="342950"/>
                </a:lnTo>
                <a:lnTo>
                  <a:pt x="2" y="0"/>
                </a:lnTo>
                <a:lnTo>
                  <a:pt x="2499769" y="0"/>
                </a:lnTo>
                <a:lnTo>
                  <a:pt x="2697772" y="342950"/>
                </a:lnTo>
                <a:close/>
              </a:path>
            </a:pathLst>
          </a:custGeom>
          <a:solidFill>
            <a:srgbClr val="5659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id="{1499FF98-6687-4060-BAB8-C156ED47F7F9}"/>
              </a:ext>
            </a:extLst>
          </p:cNvPr>
          <p:cNvSpPr txBox="1"/>
          <p:nvPr/>
        </p:nvSpPr>
        <p:spPr>
          <a:xfrm>
            <a:off x="6897601" y="4796267"/>
            <a:ext cx="1616457" cy="15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 defTabSz="586405"/>
            <a:r>
              <a:rPr lang="it-IT" sz="1026" dirty="0" err="1">
                <a:solidFill>
                  <a:srgbClr val="FFFFFF"/>
                </a:solidFill>
                <a:latin typeface="Arial"/>
                <a:cs typeface="Arial"/>
              </a:rPr>
              <a:t>Equipment</a:t>
            </a:r>
            <a:endParaRPr sz="1026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824CEE6-DED3-4237-A37A-7B49D380B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45" y="6348259"/>
            <a:ext cx="2578832" cy="335309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441371" y="-26216"/>
            <a:ext cx="7750629" cy="1609347"/>
          </a:xfrm>
          <a:custGeom>
            <a:avLst/>
            <a:gdLst/>
            <a:ahLst/>
            <a:cxnLst/>
            <a:rect l="l" t="t" r="r" b="b"/>
            <a:pathLst>
              <a:path w="2544445" h="2416810">
                <a:moveTo>
                  <a:pt x="0" y="2416747"/>
                </a:moveTo>
                <a:lnTo>
                  <a:pt x="2543982" y="2416747"/>
                </a:lnTo>
                <a:lnTo>
                  <a:pt x="2543982" y="0"/>
                </a:lnTo>
                <a:lnTo>
                  <a:pt x="1395310" y="0"/>
                </a:lnTo>
                <a:lnTo>
                  <a:pt x="0" y="2416747"/>
                </a:lnTo>
                <a:close/>
              </a:path>
            </a:pathLst>
          </a:custGeom>
          <a:solidFill>
            <a:srgbClr val="56585A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281267E9-A5B9-4E69-88CB-06F00E2D3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052" y="-59951"/>
            <a:ext cx="9036482" cy="16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9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7ABA49-C184-4574-B6A4-A0218A3B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43CDD9"/>
          </a:solidFill>
        </p:spPr>
      </p:pic>
      <p:sp>
        <p:nvSpPr>
          <p:cNvPr id="19" name="Rettangol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100000">
                <a:srgbClr val="1F2229">
                  <a:alpha val="60000"/>
                </a:srgbClr>
              </a:gs>
              <a:gs pos="20000">
                <a:srgbClr val="1F2229">
                  <a:alpha val="91765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7" name="Casella di testo 6"/>
          <p:cNvSpPr txBox="1"/>
          <p:nvPr/>
        </p:nvSpPr>
        <p:spPr>
          <a:xfrm>
            <a:off x="813582" y="1084723"/>
            <a:ext cx="375423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tabLst>
                <a:tab pos="347663" algn="l"/>
              </a:tabLst>
            </a:pPr>
            <a:r>
              <a:rPr lang="it-IT" sz="4400" b="1" dirty="0">
                <a:solidFill>
                  <a:schemeClr val="bg1"/>
                </a:solidFill>
                <a:latin typeface="+mj-lt"/>
              </a:rPr>
              <a:t>The company</a:t>
            </a:r>
          </a:p>
        </p:txBody>
      </p:sp>
      <p:sp>
        <p:nvSpPr>
          <p:cNvPr id="21" name="Casella di testo 20"/>
          <p:cNvSpPr txBox="1"/>
          <p:nvPr/>
        </p:nvSpPr>
        <p:spPr>
          <a:xfrm>
            <a:off x="450632" y="1970814"/>
            <a:ext cx="11290735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Producing quality is more than a mission for Tresoldi &amp; Casiraghi has always been a real passion.</a:t>
            </a:r>
          </a:p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Since 1962, the year the company was born, this passion has materialized in the production of carpentry which, over time, has become recognized in the Italian and international market. A way of working that marked the transition from the artisan to the industrial and technological dimension to guarantee competitiveness and offer only the best, at always competitive prices.</a:t>
            </a:r>
          </a:p>
          <a:p>
            <a:pPr algn="ctr">
              <a:tabLst>
                <a:tab pos="347663" algn="l"/>
              </a:tabLs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A progress made not only of numbers but also of safety of internal processes and respect for the external environment. A success built thanks to the daily commitment of a group of people capable of looking at the challenges of the future with the same unchanged enthusiasm of the first day.</a:t>
            </a:r>
          </a:p>
          <a:p>
            <a:pPr algn="ctr">
              <a:tabLst>
                <a:tab pos="347663" algn="l"/>
              </a:tabLs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The company employs personnel specialized in welding, bending, punching, and assembly.</a:t>
            </a:r>
          </a:p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The welds are performed by qualified personnel in possession of the qualification licenses:</a:t>
            </a:r>
          </a:p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TIG - MIG - MAG - ELECTRODE.</a:t>
            </a:r>
          </a:p>
          <a:p>
            <a:pPr algn="ctr">
              <a:tabLst>
                <a:tab pos="347663" algn="l"/>
              </a:tabLst>
            </a:pPr>
            <a:endParaRPr lang="en-US" sz="2000" dirty="0">
              <a:solidFill>
                <a:schemeClr val="bg1"/>
              </a:solidFill>
            </a:endParaRPr>
          </a:p>
          <a:p>
            <a:pPr algn="ctr">
              <a:tabLst>
                <a:tab pos="347663" algn="l"/>
              </a:tabLst>
            </a:pPr>
            <a:r>
              <a:rPr lang="en-US" sz="2000" dirty="0">
                <a:solidFill>
                  <a:schemeClr val="bg1"/>
                </a:solidFill>
              </a:rPr>
              <a:t>We are also able to issue mechanical test certificates and non-destructive test certificates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Ova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71584" y="212344"/>
            <a:ext cx="876722" cy="87672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Ova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9155" y="298068"/>
            <a:ext cx="705274" cy="705272"/>
          </a:xfrm>
          <a:prstGeom prst="ellipse">
            <a:avLst/>
          </a:prstGeom>
          <a:solidFill>
            <a:srgbClr val="43CDD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1" name="Ova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7940" y="298068"/>
            <a:ext cx="705274" cy="705272"/>
          </a:xfrm>
          <a:prstGeom prst="ellipse">
            <a:avLst/>
          </a:prstGeom>
          <a:solidFill>
            <a:srgbClr val="43CDD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" name="Titolo 2" hidden="1">
            <a:extLst>
              <a:ext uri="{FF2B5EF4-FFF2-40B4-BE49-F238E27FC236}">
                <a16:creationId xmlns:a16="http://schemas.microsoft.com/office/drawing/2014/main" id="{80AA5C56-EC57-4914-8118-68854697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Diapositiva 1</a:t>
            </a:r>
          </a:p>
        </p:txBody>
      </p:sp>
    </p:spTree>
    <p:extLst>
      <p:ext uri="{BB962C8B-B14F-4D97-AF65-F5344CB8AC3E}">
        <p14:creationId xmlns:p14="http://schemas.microsoft.com/office/powerpoint/2010/main" val="3668216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542836_TF88930311.potx" id="{64AD06AC-930D-41B0-A56D-460381E163C2}" vid="{B6EA4372-BD7F-414A-B309-C86891056F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basata sui dati, di 24Slides</Template>
  <TotalTime>0</TotalTime>
  <Words>327</Words>
  <Application>Microsoft Office PowerPoint</Application>
  <PresentationFormat>Widescreen</PresentationFormat>
  <Paragraphs>30</Paragraphs>
  <Slides>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Calibri</vt:lpstr>
      <vt:lpstr>Century Gothic</vt:lpstr>
      <vt:lpstr>Segoe UI Light</vt:lpstr>
      <vt:lpstr>Tema di Office</vt:lpstr>
      <vt:lpstr>Office Theme</vt:lpstr>
      <vt:lpstr>Diapositiva 1</vt:lpstr>
      <vt:lpstr>Presentazione standard di PowerPoint</vt:lpstr>
      <vt:lpstr>Presentazione standard di PowerPoint</vt:lpstr>
      <vt:lpstr>Diapositiva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2020-04-01T15:17:01Z</dcterms:created>
  <dcterms:modified xsi:type="dcterms:W3CDTF">2020-05-18T07:45:11Z</dcterms:modified>
</cp:coreProperties>
</file>