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68" r:id="rId4"/>
    <p:sldId id="258" r:id="rId5"/>
    <p:sldId id="259" r:id="rId6"/>
    <p:sldId id="260" r:id="rId7"/>
    <p:sldId id="261" r:id="rId8"/>
    <p:sldId id="269" r:id="rId9"/>
    <p:sldId id="272" r:id="rId10"/>
    <p:sldId id="275" r:id="rId11"/>
    <p:sldId id="276" r:id="rId12"/>
    <p:sldId id="263" r:id="rId13"/>
    <p:sldId id="273" r:id="rId14"/>
    <p:sldId id="274" r:id="rId15"/>
    <p:sldId id="270" r:id="rId16"/>
  </p:sldIdLst>
  <p:sldSz cx="12192000" cy="6858000"/>
  <p:notesSz cx="6797675" cy="9926638"/>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61F"/>
    <a:srgbClr val="2E5B35"/>
    <a:srgbClr val="0235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F0480-E998-421C-8AA8-1451E5261F2B}" type="datetimeFigureOut">
              <a:rPr lang="mk-MK" smtClean="0"/>
              <a:pPr/>
              <a:t>09.3.2024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401609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F0480-E998-421C-8AA8-1451E5261F2B}" type="datetimeFigureOut">
              <a:rPr lang="mk-MK" smtClean="0"/>
              <a:pPr/>
              <a:t>09.3.2024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115465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F0480-E998-421C-8AA8-1451E5261F2B}" type="datetimeFigureOut">
              <a:rPr lang="mk-MK" smtClean="0"/>
              <a:pPr/>
              <a:t>09.3.2024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FADE1E20-10E9-4776-B2A7-6B99522EBF45}" type="slidenum">
              <a:rPr lang="mk-MK" smtClean="0"/>
              <a:pPr/>
              <a:t>‹#›</a:t>
            </a:fld>
            <a:endParaRPr lang="mk-M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0912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F0480-E998-421C-8AA8-1451E5261F2B}" type="datetimeFigureOut">
              <a:rPr lang="mk-MK" smtClean="0"/>
              <a:pPr/>
              <a:t>09.3.2024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4277605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F0480-E998-421C-8AA8-1451E5261F2B}" type="datetimeFigureOut">
              <a:rPr lang="mk-MK" smtClean="0"/>
              <a:pPr/>
              <a:t>09.3.2024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FADE1E20-10E9-4776-B2A7-6B99522EBF45}" type="slidenum">
              <a:rPr lang="mk-MK" smtClean="0"/>
              <a:pPr/>
              <a:t>‹#›</a:t>
            </a:fld>
            <a:endParaRPr lang="mk-M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82471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F0480-E998-421C-8AA8-1451E5261F2B}" type="datetimeFigureOut">
              <a:rPr lang="mk-MK" smtClean="0"/>
              <a:pPr/>
              <a:t>09.3.2024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14155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F0480-E998-421C-8AA8-1451E5261F2B}" type="datetimeFigureOut">
              <a:rPr lang="mk-MK" smtClean="0"/>
              <a:pPr/>
              <a:t>09.3.2024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293368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F0480-E998-421C-8AA8-1451E5261F2B}" type="datetimeFigureOut">
              <a:rPr lang="mk-MK" smtClean="0"/>
              <a:pPr/>
              <a:t>09.3.2024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3357504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F0480-E998-421C-8AA8-1451E5261F2B}" type="datetimeFigureOut">
              <a:rPr lang="mk-MK" smtClean="0"/>
              <a:pPr/>
              <a:t>09.3.2024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2335212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F0480-E998-421C-8AA8-1451E5261F2B}" type="datetimeFigureOut">
              <a:rPr lang="mk-MK" smtClean="0"/>
              <a:pPr/>
              <a:t>09.3.2024</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363302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F0480-E998-421C-8AA8-1451E5261F2B}" type="datetimeFigureOut">
              <a:rPr lang="mk-MK" smtClean="0"/>
              <a:pPr/>
              <a:t>09.3.2024</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246565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F0480-E998-421C-8AA8-1451E5261F2B}" type="datetimeFigureOut">
              <a:rPr lang="mk-MK" smtClean="0"/>
              <a:pPr/>
              <a:t>09.3.2024</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107644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F0480-E998-421C-8AA8-1451E5261F2B}" type="datetimeFigureOut">
              <a:rPr lang="mk-MK" smtClean="0"/>
              <a:pPr/>
              <a:t>09.3.2024</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172778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F0480-E998-421C-8AA8-1451E5261F2B}" type="datetimeFigureOut">
              <a:rPr lang="mk-MK" smtClean="0"/>
              <a:pPr/>
              <a:t>09.3.2024</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225681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1F0480-E998-421C-8AA8-1451E5261F2B}" type="datetimeFigureOut">
              <a:rPr lang="mk-MK" smtClean="0"/>
              <a:pPr/>
              <a:t>09.3.2024</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56699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1F0480-E998-421C-8AA8-1451E5261F2B}" type="datetimeFigureOut">
              <a:rPr lang="mk-MK" smtClean="0"/>
              <a:pPr/>
              <a:t>09.3.2024</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FADE1E20-10E9-4776-B2A7-6B99522EBF45}" type="slidenum">
              <a:rPr lang="mk-MK" smtClean="0"/>
              <a:pPr/>
              <a:t>‹#›</a:t>
            </a:fld>
            <a:endParaRPr lang="mk-MK"/>
          </a:p>
        </p:txBody>
      </p:sp>
    </p:spTree>
    <p:extLst>
      <p:ext uri="{BB962C8B-B14F-4D97-AF65-F5344CB8AC3E}">
        <p14:creationId xmlns:p14="http://schemas.microsoft.com/office/powerpoint/2010/main" val="246194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1F0480-E998-421C-8AA8-1451E5261F2B}" type="datetimeFigureOut">
              <a:rPr lang="mk-MK" smtClean="0"/>
              <a:pPr/>
              <a:t>09.3.2024</a:t>
            </a:fld>
            <a:endParaRPr lang="mk-M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mk-M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DE1E20-10E9-4776-B2A7-6B99522EBF45}" type="slidenum">
              <a:rPr lang="mk-MK" smtClean="0"/>
              <a:pPr/>
              <a:t>‹#›</a:t>
            </a:fld>
            <a:endParaRPr lang="mk-MK"/>
          </a:p>
        </p:txBody>
      </p:sp>
    </p:spTree>
    <p:extLst>
      <p:ext uri="{BB962C8B-B14F-4D97-AF65-F5344CB8AC3E}">
        <p14:creationId xmlns:p14="http://schemas.microsoft.com/office/powerpoint/2010/main" val="11951981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78" y="413288"/>
            <a:ext cx="1762835" cy="1961154"/>
          </a:xfrm>
          <a:prstGeom prst="rect">
            <a:avLst/>
          </a:prstGeom>
        </p:spPr>
      </p:pic>
      <p:sp>
        <p:nvSpPr>
          <p:cNvPr id="2" name="Title 1"/>
          <p:cNvSpPr>
            <a:spLocks noGrp="1"/>
          </p:cNvSpPr>
          <p:nvPr>
            <p:ph type="ctrTitle"/>
          </p:nvPr>
        </p:nvSpPr>
        <p:spPr>
          <a:xfrm>
            <a:off x="1943113" y="638977"/>
            <a:ext cx="7421226" cy="1233223"/>
          </a:xfrm>
        </p:spPr>
        <p:txBody>
          <a:bodyPr/>
          <a:lstStyle/>
          <a:p>
            <a:r>
              <a:rPr lang="en-US" sz="6000" b="1" dirty="0">
                <a:ln>
                  <a:solidFill>
                    <a:srgbClr val="0C461F"/>
                  </a:solidFill>
                </a:ln>
                <a:solidFill>
                  <a:schemeClr val="accent1">
                    <a:lumMod val="75000"/>
                  </a:schemeClr>
                </a:solidFill>
                <a:effectLst>
                  <a:outerShdw blurRad="38100" dist="38100" dir="2700000" algn="tl">
                    <a:srgbClr val="000000">
                      <a:alpha val="43137"/>
                    </a:srgbClr>
                  </a:outerShdw>
                </a:effectLst>
              </a:rPr>
              <a:t>FERO SPEKTAR</a:t>
            </a:r>
            <a:endParaRPr lang="mk-MK" sz="6000" b="1" dirty="0">
              <a:ln>
                <a:solidFill>
                  <a:srgbClr val="0C461F"/>
                </a:solidFill>
              </a:ln>
              <a:solidFill>
                <a:schemeClr val="accent1">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383787" y="1914064"/>
            <a:ext cx="7766936" cy="1096899"/>
          </a:xfrm>
        </p:spPr>
        <p:txBody>
          <a:bodyPr>
            <a:normAutofit/>
          </a:bodyPr>
          <a:lstStyle/>
          <a:p>
            <a:pPr algn="ctr"/>
            <a:r>
              <a:rPr lang="en-US" b="1" dirty="0">
                <a:solidFill>
                  <a:schemeClr val="accent1">
                    <a:lumMod val="50000"/>
                  </a:schemeClr>
                </a:solidFill>
              </a:rPr>
              <a:t>www.ferospektar.com.mk</a:t>
            </a:r>
          </a:p>
          <a:p>
            <a:pPr algn="ctr"/>
            <a:endParaRPr lang="mk-MK" b="1" dirty="0">
              <a:solidFill>
                <a:schemeClr val="accent1">
                  <a:lumMod val="50000"/>
                </a:schemeClr>
              </a:solidFill>
            </a:endParaRPr>
          </a:p>
        </p:txBody>
      </p:sp>
      <p:pic>
        <p:nvPicPr>
          <p:cNvPr id="7" name="Picture 25"/>
          <p:cNvPicPr>
            <a:picLocks noChangeAspect="1" noChangeArrowheads="1"/>
          </p:cNvPicPr>
          <p:nvPr/>
        </p:nvPicPr>
        <p:blipFill>
          <a:blip r:embed="rId3" cstate="print"/>
          <a:srcRect/>
          <a:stretch>
            <a:fillRect/>
          </a:stretch>
        </p:blipFill>
        <p:spPr bwMode="auto">
          <a:xfrm>
            <a:off x="9424267" y="6391275"/>
            <a:ext cx="2767733" cy="466725"/>
          </a:xfrm>
          <a:prstGeom prst="rect">
            <a:avLst/>
          </a:prstGeom>
          <a:noFill/>
          <a:ln w="9525">
            <a:noFill/>
            <a:miter lim="800000"/>
            <a:headEnd/>
            <a:tailEnd/>
          </a:ln>
        </p:spPr>
      </p:pic>
      <p:pic>
        <p:nvPicPr>
          <p:cNvPr id="9" name="Picture 8">
            <a:extLst>
              <a:ext uri="{FF2B5EF4-FFF2-40B4-BE49-F238E27FC236}">
                <a16:creationId xmlns:a16="http://schemas.microsoft.com/office/drawing/2014/main" id="{355770B1-D391-14CF-83A3-26E99E51BC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7413" y="2751593"/>
            <a:ext cx="4060800" cy="304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87647BFC-5A9F-4BD1-F624-965D27F561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42" y="2751593"/>
            <a:ext cx="4060800" cy="304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4808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5DFFC1-34AC-B494-93AB-AACE65B135B7}"/>
              </a:ext>
            </a:extLst>
          </p:cNvPr>
          <p:cNvPicPr>
            <a:picLocks noGrp="1" noChangeAspect="1"/>
          </p:cNvPicPr>
          <p:nvPr>
            <p:ph idx="1"/>
          </p:nvPr>
        </p:nvPicPr>
        <p:blipFill>
          <a:blip r:embed="rId2"/>
          <a:stretch>
            <a:fillRect/>
          </a:stretch>
        </p:blipFill>
        <p:spPr>
          <a:xfrm>
            <a:off x="1167906" y="1035486"/>
            <a:ext cx="4049734" cy="5709346"/>
          </a:xfrm>
        </p:spPr>
      </p:pic>
      <p:pic>
        <p:nvPicPr>
          <p:cNvPr id="7" name="Picture 6">
            <a:extLst>
              <a:ext uri="{FF2B5EF4-FFF2-40B4-BE49-F238E27FC236}">
                <a16:creationId xmlns:a16="http://schemas.microsoft.com/office/drawing/2014/main" id="{9A4F240B-7391-9904-223C-DD3E13251014}"/>
              </a:ext>
            </a:extLst>
          </p:cNvPr>
          <p:cNvPicPr>
            <a:picLocks noChangeAspect="1"/>
          </p:cNvPicPr>
          <p:nvPr/>
        </p:nvPicPr>
        <p:blipFill>
          <a:blip r:embed="rId3"/>
          <a:stretch>
            <a:fillRect/>
          </a:stretch>
        </p:blipFill>
        <p:spPr>
          <a:xfrm>
            <a:off x="6096000" y="1035486"/>
            <a:ext cx="4049735" cy="5709346"/>
          </a:xfrm>
          <a:prstGeom prst="rect">
            <a:avLst/>
          </a:prstGeom>
        </p:spPr>
      </p:pic>
      <p:sp>
        <p:nvSpPr>
          <p:cNvPr id="8" name="Title 1">
            <a:extLst>
              <a:ext uri="{FF2B5EF4-FFF2-40B4-BE49-F238E27FC236}">
                <a16:creationId xmlns:a16="http://schemas.microsoft.com/office/drawing/2014/main" id="{C81754E4-4F55-1881-0A50-D36205D8164C}"/>
              </a:ext>
            </a:extLst>
          </p:cNvPr>
          <p:cNvSpPr txBox="1">
            <a:spLocks noGrp="1"/>
          </p:cNvSpPr>
          <p:nvPr>
            <p:ph type="title"/>
          </p:nvPr>
        </p:nvSpPr>
        <p:spPr>
          <a:xfrm>
            <a:off x="695441" y="37508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CERTIFICATES</a:t>
            </a:r>
            <a:endParaRPr lang="mk-MK" sz="3200" b="1" dirty="0">
              <a:ln>
                <a:solidFill>
                  <a:srgbClr val="0C461F"/>
                </a:solidFill>
              </a:ln>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823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81754E4-4F55-1881-0A50-D36205D8164C}"/>
              </a:ext>
            </a:extLst>
          </p:cNvPr>
          <p:cNvSpPr txBox="1">
            <a:spLocks noGrp="1"/>
          </p:cNvSpPr>
          <p:nvPr>
            <p:ph type="title"/>
          </p:nvPr>
        </p:nvSpPr>
        <p:spPr>
          <a:xfrm>
            <a:off x="695441" y="37508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CERTIFICATES</a:t>
            </a:r>
            <a:endParaRPr lang="mk-MK" sz="3200" b="1" dirty="0">
              <a:ln>
                <a:solidFill>
                  <a:srgbClr val="0C461F"/>
                </a:solidFill>
              </a:ln>
              <a:solidFill>
                <a:schemeClr val="accent1">
                  <a:lumMod val="75000"/>
                </a:schemeClr>
              </a:solidFill>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id="{8C47DDAA-7564-1DA2-19DA-A94202566081}"/>
              </a:ext>
            </a:extLst>
          </p:cNvPr>
          <p:cNvPicPr>
            <a:picLocks noGrp="1" noChangeAspect="1"/>
          </p:cNvPicPr>
          <p:nvPr>
            <p:ph idx="1"/>
          </p:nvPr>
        </p:nvPicPr>
        <p:blipFill>
          <a:blip r:embed="rId2"/>
          <a:stretch>
            <a:fillRect/>
          </a:stretch>
        </p:blipFill>
        <p:spPr>
          <a:xfrm>
            <a:off x="3476531" y="1035486"/>
            <a:ext cx="4376538" cy="5733388"/>
          </a:xfrm>
        </p:spPr>
      </p:pic>
    </p:spTree>
    <p:extLst>
      <p:ext uri="{BB962C8B-B14F-4D97-AF65-F5344CB8AC3E}">
        <p14:creationId xmlns:p14="http://schemas.microsoft.com/office/powerpoint/2010/main" val="231782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Gallery</a:t>
            </a:r>
            <a:endParaRPr lang="mk-MK" sz="3200" b="1" dirty="0">
              <a:ln>
                <a:solidFill>
                  <a:srgbClr val="0C461F"/>
                </a:solidFill>
              </a:ln>
              <a:solidFill>
                <a:schemeClr val="accent1">
                  <a:lumMod val="75000"/>
                </a:schemeClr>
              </a:solidFill>
              <a:effectLst>
                <a:outerShdw blurRad="38100" dist="38100" dir="2700000" algn="tl">
                  <a:srgbClr val="000000">
                    <a:alpha val="43137"/>
                  </a:srgbClr>
                </a:outerShdw>
              </a:effectLst>
            </a:endParaRPr>
          </a:p>
        </p:txBody>
      </p:sp>
      <p:pic>
        <p:nvPicPr>
          <p:cNvPr id="6" name="Picture 25"/>
          <p:cNvPicPr>
            <a:picLocks noChangeAspect="1" noChangeArrowheads="1"/>
          </p:cNvPicPr>
          <p:nvPr/>
        </p:nvPicPr>
        <p:blipFill>
          <a:blip r:embed="rId2" cstate="print"/>
          <a:srcRect/>
          <a:stretch>
            <a:fillRect/>
          </a:stretch>
        </p:blipFill>
        <p:spPr bwMode="auto">
          <a:xfrm>
            <a:off x="9424267" y="6391275"/>
            <a:ext cx="2767733" cy="466725"/>
          </a:xfrm>
          <a:prstGeom prst="rect">
            <a:avLst/>
          </a:prstGeom>
          <a:noFill/>
          <a:ln w="9525">
            <a:noFill/>
            <a:miter lim="800000"/>
            <a:headEnd/>
            <a:tailEnd/>
          </a:ln>
        </p:spPr>
      </p:pic>
      <p:pic>
        <p:nvPicPr>
          <p:cNvPr id="12" name="Picture 11">
            <a:extLst>
              <a:ext uri="{FF2B5EF4-FFF2-40B4-BE49-F238E27FC236}">
                <a16:creationId xmlns:a16="http://schemas.microsoft.com/office/drawing/2014/main" id="{A31ECC9C-9545-176B-97C0-342B784E5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59100" y="2417380"/>
            <a:ext cx="4227968" cy="2889860"/>
          </a:xfrm>
          <a:prstGeom prst="rect">
            <a:avLst/>
          </a:prstGeom>
        </p:spPr>
      </p:pic>
      <p:pic>
        <p:nvPicPr>
          <p:cNvPr id="18" name="Picture 17">
            <a:extLst>
              <a:ext uri="{FF2B5EF4-FFF2-40B4-BE49-F238E27FC236}">
                <a16:creationId xmlns:a16="http://schemas.microsoft.com/office/drawing/2014/main" id="{22A7918C-DCD7-222C-ED10-EE3AAAA71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309" y="1930400"/>
            <a:ext cx="3962143" cy="3445987"/>
          </a:xfrm>
          <a:prstGeom prst="rect">
            <a:avLst/>
          </a:prstGeom>
        </p:spPr>
      </p:pic>
      <p:pic>
        <p:nvPicPr>
          <p:cNvPr id="22" name="Picture 21">
            <a:extLst>
              <a:ext uri="{FF2B5EF4-FFF2-40B4-BE49-F238E27FC236}">
                <a16:creationId xmlns:a16="http://schemas.microsoft.com/office/drawing/2014/main" id="{AA864E2D-291E-2A79-93EA-4964B2886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0547" y="1623954"/>
            <a:ext cx="3203221" cy="4227969"/>
          </a:xfrm>
          <a:prstGeom prst="rect">
            <a:avLst/>
          </a:prstGeom>
        </p:spPr>
      </p:pic>
    </p:spTree>
    <p:extLst>
      <p:ext uri="{BB962C8B-B14F-4D97-AF65-F5344CB8AC3E}">
        <p14:creationId xmlns:p14="http://schemas.microsoft.com/office/powerpoint/2010/main" val="313811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Gallery</a:t>
            </a:r>
            <a:endParaRPr lang="mk-MK" sz="3200" b="1" dirty="0">
              <a:ln>
                <a:solidFill>
                  <a:srgbClr val="0C461F"/>
                </a:solidFill>
              </a:ln>
              <a:solidFill>
                <a:schemeClr val="accent1">
                  <a:lumMod val="75000"/>
                </a:schemeClr>
              </a:solidFill>
              <a:effectLst>
                <a:outerShdw blurRad="38100" dist="38100" dir="2700000" algn="tl">
                  <a:srgbClr val="000000">
                    <a:alpha val="43137"/>
                  </a:srgbClr>
                </a:outerShdw>
              </a:effectLst>
            </a:endParaRPr>
          </a:p>
        </p:txBody>
      </p:sp>
      <p:pic>
        <p:nvPicPr>
          <p:cNvPr id="6" name="Picture 25"/>
          <p:cNvPicPr>
            <a:picLocks noChangeAspect="1" noChangeArrowheads="1"/>
          </p:cNvPicPr>
          <p:nvPr/>
        </p:nvPicPr>
        <p:blipFill>
          <a:blip r:embed="rId2" cstate="print"/>
          <a:srcRect/>
          <a:stretch>
            <a:fillRect/>
          </a:stretch>
        </p:blipFill>
        <p:spPr bwMode="auto">
          <a:xfrm>
            <a:off x="9424267" y="6391275"/>
            <a:ext cx="2767733" cy="466725"/>
          </a:xfrm>
          <a:prstGeom prst="rect">
            <a:avLst/>
          </a:prstGeom>
          <a:noFill/>
          <a:ln w="9525">
            <a:noFill/>
            <a:miter lim="800000"/>
            <a:headEnd/>
            <a:tailEnd/>
          </a:ln>
        </p:spPr>
      </p:pic>
      <p:pic>
        <p:nvPicPr>
          <p:cNvPr id="7" name="Picture 6">
            <a:extLst>
              <a:ext uri="{FF2B5EF4-FFF2-40B4-BE49-F238E27FC236}">
                <a16:creationId xmlns:a16="http://schemas.microsoft.com/office/drawing/2014/main" id="{B0B7CBE3-6EE1-B296-8C1D-4113CF2C98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721" y="3836943"/>
            <a:ext cx="3494639" cy="2411457"/>
          </a:xfrm>
          <a:prstGeom prst="rect">
            <a:avLst/>
          </a:prstGeom>
        </p:spPr>
      </p:pic>
      <p:pic>
        <p:nvPicPr>
          <p:cNvPr id="16" name="Picture 15">
            <a:extLst>
              <a:ext uri="{FF2B5EF4-FFF2-40B4-BE49-F238E27FC236}">
                <a16:creationId xmlns:a16="http://schemas.microsoft.com/office/drawing/2014/main" id="{7D5F74E1-E165-E429-BEC8-0189E7455D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721" y="1376127"/>
            <a:ext cx="3494639" cy="2294945"/>
          </a:xfrm>
          <a:prstGeom prst="rect">
            <a:avLst/>
          </a:prstGeom>
        </p:spPr>
      </p:pic>
      <p:pic>
        <p:nvPicPr>
          <p:cNvPr id="20" name="Picture 19">
            <a:extLst>
              <a:ext uri="{FF2B5EF4-FFF2-40B4-BE49-F238E27FC236}">
                <a16:creationId xmlns:a16="http://schemas.microsoft.com/office/drawing/2014/main" id="{29A4768C-504E-31F6-B4D6-44F2A63B7F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499" y="2074913"/>
            <a:ext cx="2577852" cy="3475676"/>
          </a:xfrm>
          <a:prstGeom prst="rect">
            <a:avLst/>
          </a:prstGeom>
        </p:spPr>
      </p:pic>
    </p:spTree>
    <p:extLst>
      <p:ext uri="{BB962C8B-B14F-4D97-AF65-F5344CB8AC3E}">
        <p14:creationId xmlns:p14="http://schemas.microsoft.com/office/powerpoint/2010/main" val="175594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66CDE7B-DE42-2357-01EE-DF57A20F4E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0913" y="1385180"/>
            <a:ext cx="4465610" cy="5028377"/>
          </a:xfrm>
          <a:prstGeom prst="rect">
            <a:avLst/>
          </a:prstGeom>
        </p:spPr>
      </p:pic>
      <p:pic>
        <p:nvPicPr>
          <p:cNvPr id="26" name="Picture 25">
            <a:extLst>
              <a:ext uri="{FF2B5EF4-FFF2-40B4-BE49-F238E27FC236}">
                <a16:creationId xmlns:a16="http://schemas.microsoft.com/office/drawing/2014/main" id="{BF227587-39D3-FF9B-16A4-23E7B83F1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677" y="1385180"/>
            <a:ext cx="4843603" cy="5028377"/>
          </a:xfrm>
          <a:prstGeom prst="rect">
            <a:avLst/>
          </a:prstGeom>
        </p:spPr>
      </p:pic>
      <p:sp>
        <p:nvSpPr>
          <p:cNvPr id="5" name="Title 1">
            <a:extLst>
              <a:ext uri="{FF2B5EF4-FFF2-40B4-BE49-F238E27FC236}">
                <a16:creationId xmlns:a16="http://schemas.microsoft.com/office/drawing/2014/main" id="{12EA0C9F-A391-491E-BD3C-9F901710461C}"/>
              </a:ext>
            </a:extLst>
          </p:cNvPr>
          <p:cNvSpPr txBox="1">
            <a:spLocks noGrp="1"/>
          </p:cNvSpPr>
          <p:nvPr>
            <p:ph type="title"/>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Gallery</a:t>
            </a:r>
            <a:endParaRPr lang="mk-MK" sz="3200" b="1" dirty="0">
              <a:ln>
                <a:solidFill>
                  <a:srgbClr val="0C461F"/>
                </a:solidFill>
              </a:ln>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2315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49" y="1325696"/>
            <a:ext cx="8596668" cy="1320800"/>
          </a:xfrm>
        </p:spPr>
        <p:txBody>
          <a:bodyPr/>
          <a:lstStyle/>
          <a:p>
            <a:r>
              <a:rPr lang="en-US" sz="4400" b="1" dirty="0">
                <a:solidFill>
                  <a:schemeClr val="tx1"/>
                </a:solidFill>
                <a:latin typeface="Calibri" pitchFamily="34" charset="0"/>
              </a:rPr>
              <a:t>Goran </a:t>
            </a:r>
            <a:r>
              <a:rPr lang="en-US" sz="4400" b="1" dirty="0" err="1">
                <a:solidFill>
                  <a:schemeClr val="tx1"/>
                </a:solidFill>
                <a:latin typeface="Calibri" pitchFamily="34" charset="0"/>
              </a:rPr>
              <a:t>Kocevski</a:t>
            </a:r>
            <a:r>
              <a:rPr lang="en-US" sz="4400" b="1" dirty="0">
                <a:solidFill>
                  <a:schemeClr val="tx1"/>
                </a:solidFill>
                <a:latin typeface="Calibri" pitchFamily="34" charset="0"/>
              </a:rPr>
              <a:t> </a:t>
            </a:r>
            <a:br>
              <a:rPr lang="en-US" sz="4400" b="1" dirty="0">
                <a:solidFill>
                  <a:schemeClr val="tx1"/>
                </a:solidFill>
                <a:latin typeface="Calibri" pitchFamily="34" charset="0"/>
              </a:rPr>
            </a:br>
            <a:r>
              <a:rPr lang="en-US" sz="3200" dirty="0">
                <a:solidFill>
                  <a:schemeClr val="tx1"/>
                </a:solidFill>
                <a:latin typeface="Calibri" pitchFamily="34" charset="0"/>
              </a:rPr>
              <a:t>Product manager </a:t>
            </a:r>
            <a:endParaRPr lang="mk-MK" sz="3200" dirty="0">
              <a:solidFill>
                <a:schemeClr val="tx1"/>
              </a:solidFill>
              <a:latin typeface="Calibri" pitchFamily="34" charset="0"/>
            </a:endParaRPr>
          </a:p>
        </p:txBody>
      </p:sp>
      <p:sp>
        <p:nvSpPr>
          <p:cNvPr id="5" name="Title 1"/>
          <p:cNvSpPr txBox="1">
            <a:spLocks/>
          </p:cNvSpPr>
          <p:nvPr/>
        </p:nvSpPr>
        <p:spPr>
          <a:xfrm>
            <a:off x="963774" y="312144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3200" b="1" dirty="0">
                <a:solidFill>
                  <a:schemeClr val="tx1"/>
                </a:solidFill>
                <a:effectLst>
                  <a:outerShdw blurRad="38100" dist="38100" dir="2700000" algn="tl">
                    <a:srgbClr val="000000">
                      <a:alpha val="43137"/>
                    </a:srgbClr>
                  </a:outerShdw>
                </a:effectLst>
                <a:latin typeface="Calibri" pitchFamily="34" charset="0"/>
              </a:rPr>
              <a:t>FERO SPEKTAR </a:t>
            </a:r>
            <a:br>
              <a:rPr lang="en-US" sz="2400" dirty="0">
                <a:solidFill>
                  <a:schemeClr val="tx1"/>
                </a:solidFill>
                <a:latin typeface="Calibri" pitchFamily="34" charset="0"/>
              </a:rPr>
            </a:br>
            <a:r>
              <a:rPr lang="en-US" sz="2400" dirty="0">
                <a:solidFill>
                  <a:schemeClr val="tx1"/>
                </a:solidFill>
                <a:latin typeface="Calibri" pitchFamily="34" charset="0"/>
              </a:rPr>
              <a:t>Road to </a:t>
            </a:r>
            <a:r>
              <a:rPr lang="en-US" sz="2400" dirty="0" err="1">
                <a:solidFill>
                  <a:schemeClr val="tx1"/>
                </a:solidFill>
                <a:latin typeface="Calibri" pitchFamily="34" charset="0"/>
              </a:rPr>
              <a:t>Batinci</a:t>
            </a:r>
            <a:r>
              <a:rPr lang="en-US" sz="2400" dirty="0">
                <a:solidFill>
                  <a:schemeClr val="tx1"/>
                </a:solidFill>
                <a:latin typeface="Calibri" pitchFamily="34" charset="0"/>
              </a:rPr>
              <a:t> 37A</a:t>
            </a:r>
            <a:br>
              <a:rPr lang="en-US" sz="2400" dirty="0">
                <a:solidFill>
                  <a:schemeClr val="tx1"/>
                </a:solidFill>
                <a:latin typeface="Calibri" pitchFamily="34" charset="0"/>
              </a:rPr>
            </a:br>
            <a:r>
              <a:rPr lang="en-US" sz="2400" dirty="0">
                <a:solidFill>
                  <a:schemeClr val="tx1"/>
                </a:solidFill>
                <a:latin typeface="Calibri" pitchFamily="34" charset="0"/>
              </a:rPr>
              <a:t>1000, Skopje</a:t>
            </a:r>
            <a:endParaRPr kumimoji="0" lang="mk-MK" sz="2400" i="0" u="none" strike="noStrike" kern="1200" cap="none" spc="0" normalizeH="0" baseline="0" noProof="0" dirty="0">
              <a:ln>
                <a:solidFill>
                  <a:srgbClr val="0C461F"/>
                </a:solidFill>
              </a:ln>
              <a:solidFill>
                <a:schemeClr val="tx1"/>
              </a:solidFill>
              <a:uLnTx/>
              <a:uFillTx/>
              <a:latin typeface="Calibri" pitchFamily="34" charset="0"/>
            </a:endParaRPr>
          </a:p>
        </p:txBody>
      </p:sp>
      <p:pic>
        <p:nvPicPr>
          <p:cNvPr id="8" name="Picture 25"/>
          <p:cNvPicPr>
            <a:picLocks noChangeAspect="1" noChangeArrowheads="1"/>
          </p:cNvPicPr>
          <p:nvPr/>
        </p:nvPicPr>
        <p:blipFill>
          <a:blip r:embed="rId2" cstate="print"/>
          <a:srcRect/>
          <a:stretch>
            <a:fillRect/>
          </a:stretch>
        </p:blipFill>
        <p:spPr bwMode="auto">
          <a:xfrm>
            <a:off x="9424267" y="6391275"/>
            <a:ext cx="2767733" cy="46672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752047" y="1312251"/>
            <a:ext cx="3989387" cy="3900487"/>
          </a:xfrm>
          <a:prstGeom prst="rect">
            <a:avLst/>
          </a:prstGeom>
          <a:noFill/>
          <a:ln w="9525">
            <a:noFill/>
            <a:miter lim="800000"/>
            <a:headEnd/>
            <a:tailEnd/>
          </a:ln>
          <a:effectLst/>
        </p:spPr>
      </p:pic>
      <p:sp>
        <p:nvSpPr>
          <p:cNvPr id="9" name="Title 1"/>
          <p:cNvSpPr txBox="1">
            <a:spLocks/>
          </p:cNvSpPr>
          <p:nvPr/>
        </p:nvSpPr>
        <p:spPr>
          <a:xfrm>
            <a:off x="1050072" y="494840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400" dirty="0">
                <a:solidFill>
                  <a:schemeClr val="tx1"/>
                </a:solidFill>
                <a:latin typeface="Calibri" pitchFamily="34" charset="0"/>
              </a:rPr>
              <a:t>Mobile: +38975407537</a:t>
            </a:r>
            <a:br>
              <a:rPr lang="en-US" sz="2400" dirty="0">
                <a:solidFill>
                  <a:schemeClr val="tx1"/>
                </a:solidFill>
                <a:latin typeface="Calibri" pitchFamily="34" charset="0"/>
              </a:rPr>
            </a:br>
            <a:r>
              <a:rPr lang="en-US" sz="2400" dirty="0">
                <a:solidFill>
                  <a:schemeClr val="tx1"/>
                </a:solidFill>
                <a:latin typeface="Calibri" pitchFamily="34" charset="0"/>
              </a:rPr>
              <a:t>e-mail: ferospektar@yahoo.com</a:t>
            </a:r>
            <a:endParaRPr kumimoji="0" lang="mk-MK" sz="2400" i="0" u="none" strike="noStrike" kern="1200" cap="none" spc="0" normalizeH="0" baseline="0" noProof="0" dirty="0">
              <a:ln>
                <a:solidFill>
                  <a:srgbClr val="0C461F"/>
                </a:solidFill>
              </a:ln>
              <a:solidFill>
                <a:schemeClr val="tx1"/>
              </a:solidFill>
              <a:uLnTx/>
              <a:uFillTx/>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18699"/>
          </a:xfrm>
        </p:spPr>
        <p:txBody>
          <a:bodyPr>
            <a:normAutofit/>
          </a:bodyPr>
          <a:lstStyle/>
          <a:p>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About</a:t>
            </a:r>
            <a:r>
              <a:rPr lang="en-US" sz="3200" dirty="0"/>
              <a:t> </a:t>
            </a:r>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the</a:t>
            </a:r>
            <a:r>
              <a:rPr lang="en-US" sz="3200" dirty="0"/>
              <a:t> </a:t>
            </a:r>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company</a:t>
            </a:r>
            <a:endParaRPr lang="mk-MK" sz="3200" b="1" dirty="0">
              <a:ln>
                <a:solidFill>
                  <a:srgbClr val="0C461F"/>
                </a:solidFill>
              </a:ln>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96975" y="1522822"/>
            <a:ext cx="8596668" cy="4717529"/>
          </a:xfrm>
        </p:spPr>
        <p:txBody>
          <a:bodyPr/>
          <a:lstStyle/>
          <a:p>
            <a:pPr algn="just"/>
            <a:r>
              <a:rPr lang="en-US" dirty="0"/>
              <a:t>Fero Spektar Dooel Skopje is a production and service oriented Company in private ownership. The company is completely custom oriented.</a:t>
            </a:r>
          </a:p>
          <a:p>
            <a:pPr algn="just"/>
            <a:r>
              <a:rPr lang="en-US" dirty="0"/>
              <a:t>The company was founded in 1991 with the main goal providing services in the field of machinery industry. With the development of Fero Spektar, the spectrum of services enlarged, thereby increasing the number of employees, in total 21, 9 engineers (7 mechanical and 2 electrical). In 1997 the company relocated in the new industrial zone in Pintija, Skopje. Fero Spektar’s facility covers an area of 3,600 m</a:t>
            </a:r>
            <a:r>
              <a:rPr lang="en-US" baseline="30000" dirty="0"/>
              <a:t>2 </a:t>
            </a:r>
            <a:r>
              <a:rPr lang="en-US" dirty="0"/>
              <a:t> where compactly integrated are the production center and the premises. </a:t>
            </a:r>
          </a:p>
          <a:p>
            <a:pPr algn="just"/>
            <a:r>
              <a:rPr lang="en-US" dirty="0"/>
              <a:t>Today the core business of Fero Spektar Dooel Skopje is production and processing of all types of spare parts, as well as constructions of different industrial tools.</a:t>
            </a:r>
          </a:p>
          <a:p>
            <a:pPr algn="just"/>
            <a:r>
              <a:rPr lang="en-US" dirty="0"/>
              <a:t>It is a serious company that successfully operates on the market </a:t>
            </a:r>
            <a:r>
              <a:rPr lang="en-US" dirty="0">
                <a:solidFill>
                  <a:schemeClr val="tx1"/>
                </a:solidFill>
              </a:rPr>
              <a:t>more than 30 years</a:t>
            </a:r>
            <a:r>
              <a:rPr lang="en-US" dirty="0"/>
              <a:t>, always keeping in foreground the service quality and satisfaction of its customers.</a:t>
            </a:r>
          </a:p>
          <a:p>
            <a:pPr algn="just"/>
            <a:endParaRPr lang="mk-MK" dirty="0"/>
          </a:p>
        </p:txBody>
      </p:sp>
      <p:pic>
        <p:nvPicPr>
          <p:cNvPr id="4" name="Picture 25"/>
          <p:cNvPicPr>
            <a:picLocks noChangeAspect="1" noChangeArrowheads="1"/>
          </p:cNvPicPr>
          <p:nvPr/>
        </p:nvPicPr>
        <p:blipFill>
          <a:blip r:embed="rId2" cstate="print"/>
          <a:srcRect/>
          <a:stretch>
            <a:fillRect/>
          </a:stretch>
        </p:blipFill>
        <p:spPr bwMode="auto">
          <a:xfrm>
            <a:off x="9424267" y="6391275"/>
            <a:ext cx="2767733" cy="466725"/>
          </a:xfrm>
          <a:prstGeom prst="rect">
            <a:avLst/>
          </a:prstGeom>
          <a:noFill/>
          <a:ln w="9525">
            <a:noFill/>
            <a:miter lim="800000"/>
            <a:headEnd/>
            <a:tailEnd/>
          </a:ln>
        </p:spPr>
      </p:pic>
    </p:spTree>
    <p:extLst>
      <p:ext uri="{BB962C8B-B14F-4D97-AF65-F5344CB8AC3E}">
        <p14:creationId xmlns:p14="http://schemas.microsoft.com/office/powerpoint/2010/main" val="16853193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Block Arc 35"/>
          <p:cNvSpPr/>
          <p:nvPr/>
        </p:nvSpPr>
        <p:spPr>
          <a:xfrm flipV="1">
            <a:off x="1487081" y="2871788"/>
            <a:ext cx="1777669" cy="1777207"/>
          </a:xfrm>
          <a:prstGeom prst="blockArc">
            <a:avLst>
              <a:gd name="adj1" fmla="val 10800000"/>
              <a:gd name="adj2" fmla="val 88983"/>
              <a:gd name="adj3" fmla="val 162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defTabSz="914217">
              <a:defRPr/>
            </a:pPr>
            <a:endParaRPr lang="en-US" sz="2400" b="1" dirty="0">
              <a:solidFill>
                <a:schemeClr val="tx1"/>
              </a:solidFill>
              <a:latin typeface="Roboto Bold" charset="0"/>
            </a:endParaRPr>
          </a:p>
        </p:txBody>
      </p:sp>
      <p:sp>
        <p:nvSpPr>
          <p:cNvPr id="37" name="Block Arc 36"/>
          <p:cNvSpPr/>
          <p:nvPr/>
        </p:nvSpPr>
        <p:spPr>
          <a:xfrm>
            <a:off x="2977170" y="2862433"/>
            <a:ext cx="1777669" cy="1777207"/>
          </a:xfrm>
          <a:prstGeom prst="blockArc">
            <a:avLst>
              <a:gd name="adj1" fmla="val 10800000"/>
              <a:gd name="adj2" fmla="val 88983"/>
              <a:gd name="adj3" fmla="val 162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defTabSz="914217">
              <a:defRPr/>
            </a:pPr>
            <a:endParaRPr lang="en-US" sz="2400" b="1" dirty="0">
              <a:solidFill>
                <a:schemeClr val="tx1"/>
              </a:solidFill>
              <a:latin typeface="Roboto Bold" charset="0"/>
            </a:endParaRPr>
          </a:p>
        </p:txBody>
      </p:sp>
      <p:sp>
        <p:nvSpPr>
          <p:cNvPr id="38" name="Block Arc 37"/>
          <p:cNvSpPr/>
          <p:nvPr/>
        </p:nvSpPr>
        <p:spPr>
          <a:xfrm flipV="1">
            <a:off x="4466801" y="2871788"/>
            <a:ext cx="1778463" cy="1777207"/>
          </a:xfrm>
          <a:prstGeom prst="blockArc">
            <a:avLst>
              <a:gd name="adj1" fmla="val 10800000"/>
              <a:gd name="adj2" fmla="val 88983"/>
              <a:gd name="adj3" fmla="val 16255"/>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45720" tIns="22860" rIns="45720" bIns="22860" anchor="ctr"/>
          <a:lstStyle/>
          <a:p>
            <a:pPr algn="ctr" defTabSz="914217">
              <a:defRPr/>
            </a:pPr>
            <a:endParaRPr lang="en-US" sz="2400" b="1" dirty="0">
              <a:solidFill>
                <a:schemeClr val="tx1"/>
              </a:solidFill>
              <a:latin typeface="Roboto Bold" charset="0"/>
            </a:endParaRPr>
          </a:p>
        </p:txBody>
      </p:sp>
      <p:sp>
        <p:nvSpPr>
          <p:cNvPr id="39" name="Block Arc 38"/>
          <p:cNvSpPr/>
          <p:nvPr/>
        </p:nvSpPr>
        <p:spPr>
          <a:xfrm>
            <a:off x="5954375" y="2871787"/>
            <a:ext cx="1777669" cy="1777207"/>
          </a:xfrm>
          <a:prstGeom prst="blockArc">
            <a:avLst>
              <a:gd name="adj1" fmla="val 10800000"/>
              <a:gd name="adj2" fmla="val 88983"/>
              <a:gd name="adj3" fmla="val 16255"/>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45720" tIns="22860" rIns="45720" bIns="22860" anchor="ctr"/>
          <a:lstStyle/>
          <a:p>
            <a:pPr algn="ctr" defTabSz="914217">
              <a:defRPr/>
            </a:pPr>
            <a:endParaRPr lang="en-US" sz="2400" b="1" dirty="0">
              <a:solidFill>
                <a:schemeClr val="tx1"/>
              </a:solidFill>
              <a:latin typeface="Roboto Bold" charset="0"/>
            </a:endParaRPr>
          </a:p>
        </p:txBody>
      </p:sp>
      <p:sp>
        <p:nvSpPr>
          <p:cNvPr id="40" name="Block Arc 39"/>
          <p:cNvSpPr/>
          <p:nvPr/>
        </p:nvSpPr>
        <p:spPr>
          <a:xfrm flipV="1">
            <a:off x="7447315" y="2871788"/>
            <a:ext cx="1777669" cy="1777207"/>
          </a:xfrm>
          <a:prstGeom prst="blockArc">
            <a:avLst>
              <a:gd name="adj1" fmla="val 10800000"/>
              <a:gd name="adj2" fmla="val 88983"/>
              <a:gd name="adj3" fmla="val 16255"/>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45720" tIns="22860" rIns="45720" bIns="22860" anchor="ctr"/>
          <a:lstStyle/>
          <a:p>
            <a:pPr algn="ctr" defTabSz="914217">
              <a:defRPr/>
            </a:pPr>
            <a:endParaRPr lang="en-US" sz="2400" b="1" dirty="0">
              <a:solidFill>
                <a:schemeClr val="tx1"/>
              </a:solidFill>
              <a:latin typeface="Roboto Bold" charset="0"/>
            </a:endParaRPr>
          </a:p>
        </p:txBody>
      </p:sp>
      <p:sp>
        <p:nvSpPr>
          <p:cNvPr id="41" name="Block Arc 40"/>
          <p:cNvSpPr/>
          <p:nvPr/>
        </p:nvSpPr>
        <p:spPr>
          <a:xfrm>
            <a:off x="8937174" y="2862432"/>
            <a:ext cx="1778463" cy="1777207"/>
          </a:xfrm>
          <a:prstGeom prst="blockArc">
            <a:avLst>
              <a:gd name="adj1" fmla="val 10800000"/>
              <a:gd name="adj2" fmla="val 88983"/>
              <a:gd name="adj3" fmla="val 16255"/>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45720" tIns="22860" rIns="45720" bIns="22860" anchor="ctr"/>
          <a:lstStyle/>
          <a:p>
            <a:pPr algn="ctr" defTabSz="914217">
              <a:defRPr/>
            </a:pPr>
            <a:endParaRPr lang="en-US" sz="2400" b="1" dirty="0">
              <a:solidFill>
                <a:schemeClr val="tx1"/>
              </a:solidFill>
              <a:latin typeface="Roboto Bold" charset="0"/>
            </a:endParaRPr>
          </a:p>
        </p:txBody>
      </p:sp>
      <p:grpSp>
        <p:nvGrpSpPr>
          <p:cNvPr id="2" name="Group 41"/>
          <p:cNvGrpSpPr>
            <a:grpSpLocks/>
          </p:cNvGrpSpPr>
          <p:nvPr/>
        </p:nvGrpSpPr>
        <p:grpSpPr bwMode="auto">
          <a:xfrm>
            <a:off x="-13497" y="1728788"/>
            <a:ext cx="1787991" cy="2039938"/>
            <a:chOff x="-10049" y="1047750"/>
            <a:chExt cx="1341117" cy="1530307"/>
          </a:xfrm>
        </p:grpSpPr>
        <p:sp>
          <p:nvSpPr>
            <p:cNvPr id="43" name="Rectangle 42"/>
            <p:cNvSpPr/>
            <p:nvPr/>
          </p:nvSpPr>
          <p:spPr>
            <a:xfrm>
              <a:off x="1114893" y="1047750"/>
              <a:ext cx="216175" cy="1530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2400" b="1" dirty="0">
                <a:solidFill>
                  <a:srgbClr val="FFFFFF"/>
                </a:solidFill>
                <a:latin typeface="Roboto Bold"/>
              </a:endParaRPr>
            </a:p>
          </p:txBody>
        </p:sp>
        <p:sp>
          <p:nvSpPr>
            <p:cNvPr id="44" name="Rectangle 43"/>
            <p:cNvSpPr/>
            <p:nvPr/>
          </p:nvSpPr>
          <p:spPr>
            <a:xfrm rot="5400000">
              <a:off x="548564" y="489137"/>
              <a:ext cx="216149" cy="1333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2400" b="1" dirty="0">
                <a:solidFill>
                  <a:srgbClr val="FFFFFF"/>
                </a:solidFill>
                <a:latin typeface="Roboto Bold"/>
              </a:endParaRPr>
            </a:p>
          </p:txBody>
        </p:sp>
      </p:grpSp>
      <p:grpSp>
        <p:nvGrpSpPr>
          <p:cNvPr id="3" name="Group 44"/>
          <p:cNvGrpSpPr>
            <a:grpSpLocks/>
          </p:cNvGrpSpPr>
          <p:nvPr/>
        </p:nvGrpSpPr>
        <p:grpSpPr bwMode="auto">
          <a:xfrm>
            <a:off x="10427828" y="3760788"/>
            <a:ext cx="1764172" cy="2132807"/>
            <a:chOff x="7820869" y="2571707"/>
            <a:chExt cx="1323130" cy="1600243"/>
          </a:xfrm>
        </p:grpSpPr>
        <p:sp>
          <p:nvSpPr>
            <p:cNvPr id="46" name="Rectangle 45"/>
            <p:cNvSpPr/>
            <p:nvPr/>
          </p:nvSpPr>
          <p:spPr>
            <a:xfrm>
              <a:off x="7820869" y="2571707"/>
              <a:ext cx="216155" cy="160024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lang="mk-MK" sz="2400" b="1" dirty="0">
                <a:solidFill>
                  <a:srgbClr val="FFFFFF"/>
                </a:solidFill>
                <a:latin typeface="Roboto Bold"/>
              </a:endParaRPr>
            </a:p>
          </p:txBody>
        </p:sp>
        <p:sp>
          <p:nvSpPr>
            <p:cNvPr id="47" name="Rectangle 46"/>
            <p:cNvSpPr/>
            <p:nvPr/>
          </p:nvSpPr>
          <p:spPr>
            <a:xfrm rot="5400000">
              <a:off x="8385953" y="3413309"/>
              <a:ext cx="216184" cy="1299907"/>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eaLnBrk="1" hangingPunct="1">
                <a:defRPr/>
              </a:pPr>
              <a:endParaRPr lang="mk-MK" sz="2400" b="1" dirty="0">
                <a:solidFill>
                  <a:srgbClr val="FFFFFF"/>
                </a:solidFill>
                <a:latin typeface="Roboto Bold"/>
              </a:endParaRPr>
            </a:p>
          </p:txBody>
        </p:sp>
      </p:grpSp>
      <p:sp>
        <p:nvSpPr>
          <p:cNvPr id="49" name="Oval 48"/>
          <p:cNvSpPr/>
          <p:nvPr/>
        </p:nvSpPr>
        <p:spPr>
          <a:xfrm>
            <a:off x="1970601" y="3352007"/>
            <a:ext cx="833655" cy="833438"/>
          </a:xfrm>
          <a:prstGeom prst="ellipse">
            <a:avLst/>
          </a:prstGeom>
          <a:ln/>
        </p:spPr>
        <p:style>
          <a:lnRef idx="1">
            <a:schemeClr val="accent2"/>
          </a:lnRef>
          <a:fillRef idx="2">
            <a:schemeClr val="accent2"/>
          </a:fillRef>
          <a:effectRef idx="1">
            <a:schemeClr val="accent2"/>
          </a:effectRef>
          <a:fontRef idx="minor">
            <a:schemeClr val="dk1"/>
          </a:fontRef>
        </p:style>
        <p:txBody>
          <a:bodyPr lIns="45720" tIns="22860" rIns="45720" bIns="22860" anchor="ctr"/>
          <a:lstStyle/>
          <a:p>
            <a:pPr algn="ctr" eaLnBrk="1" hangingPunct="1">
              <a:defRPr/>
            </a:pPr>
            <a:endParaRPr lang="mk-MK" sz="2400" b="1" dirty="0">
              <a:solidFill>
                <a:srgbClr val="FFFFFF"/>
              </a:solidFill>
              <a:latin typeface="Lato"/>
              <a:ea typeface="Lato"/>
              <a:cs typeface="Lato"/>
            </a:endParaRPr>
          </a:p>
        </p:txBody>
      </p:sp>
      <p:sp>
        <p:nvSpPr>
          <p:cNvPr id="52" name="Oval 51"/>
          <p:cNvSpPr/>
          <p:nvPr/>
        </p:nvSpPr>
        <p:spPr>
          <a:xfrm>
            <a:off x="4953497" y="3352007"/>
            <a:ext cx="834448" cy="833438"/>
          </a:xfrm>
          <a:prstGeom prst="ellipse">
            <a:avLst/>
          </a:prstGeom>
          <a:ln/>
        </p:spPr>
        <p:style>
          <a:lnRef idx="1">
            <a:schemeClr val="accent2"/>
          </a:lnRef>
          <a:fillRef idx="2">
            <a:schemeClr val="accent2"/>
          </a:fillRef>
          <a:effectRef idx="1">
            <a:schemeClr val="accent2"/>
          </a:effectRef>
          <a:fontRef idx="minor">
            <a:schemeClr val="dk1"/>
          </a:fontRef>
        </p:style>
        <p:txBody>
          <a:bodyPr lIns="45720" tIns="22860" rIns="45720" bIns="22860" anchor="ctr"/>
          <a:lstStyle/>
          <a:p>
            <a:pPr algn="ctr" eaLnBrk="1" hangingPunct="1">
              <a:defRPr/>
            </a:pPr>
            <a:endParaRPr lang="mk-MK" sz="2400" b="1" dirty="0">
              <a:solidFill>
                <a:srgbClr val="FFFFFF"/>
              </a:solidFill>
              <a:latin typeface="Lato"/>
              <a:ea typeface="Lato"/>
              <a:cs typeface="Lato"/>
            </a:endParaRPr>
          </a:p>
        </p:txBody>
      </p:sp>
      <p:sp>
        <p:nvSpPr>
          <p:cNvPr id="55" name="Oval 54"/>
          <p:cNvSpPr/>
          <p:nvPr/>
        </p:nvSpPr>
        <p:spPr>
          <a:xfrm>
            <a:off x="3444184" y="3360737"/>
            <a:ext cx="833655" cy="833438"/>
          </a:xfrm>
          <a:prstGeom prst="ellipse">
            <a:avLst/>
          </a:prstGeom>
          <a:ln/>
        </p:spPr>
        <p:style>
          <a:lnRef idx="1">
            <a:schemeClr val="accent1"/>
          </a:lnRef>
          <a:fillRef idx="2">
            <a:schemeClr val="accent1"/>
          </a:fillRef>
          <a:effectRef idx="1">
            <a:schemeClr val="accent1"/>
          </a:effectRef>
          <a:fontRef idx="minor">
            <a:schemeClr val="dk1"/>
          </a:fontRef>
        </p:style>
        <p:txBody>
          <a:bodyPr lIns="45720" tIns="22860" rIns="45720" bIns="22860" anchor="ctr"/>
          <a:lstStyle/>
          <a:p>
            <a:pPr algn="ctr" eaLnBrk="1" hangingPunct="1">
              <a:defRPr/>
            </a:pPr>
            <a:endParaRPr lang="mk-MK" sz="2400" b="1" dirty="0">
              <a:solidFill>
                <a:srgbClr val="FFFFFF"/>
              </a:solidFill>
              <a:latin typeface="Lato"/>
              <a:ea typeface="Lato"/>
              <a:cs typeface="Lato"/>
            </a:endParaRPr>
          </a:p>
        </p:txBody>
      </p:sp>
      <p:sp>
        <p:nvSpPr>
          <p:cNvPr id="58" name="Oval 57"/>
          <p:cNvSpPr/>
          <p:nvPr/>
        </p:nvSpPr>
        <p:spPr>
          <a:xfrm>
            <a:off x="6443753" y="3360737"/>
            <a:ext cx="834449" cy="833438"/>
          </a:xfrm>
          <a:prstGeom prst="ellipse">
            <a:avLst/>
          </a:prstGeom>
          <a:ln/>
        </p:spPr>
        <p:style>
          <a:lnRef idx="1">
            <a:schemeClr val="accent1"/>
          </a:lnRef>
          <a:fillRef idx="2">
            <a:schemeClr val="accent1"/>
          </a:fillRef>
          <a:effectRef idx="1">
            <a:schemeClr val="accent1"/>
          </a:effectRef>
          <a:fontRef idx="minor">
            <a:schemeClr val="dk1"/>
          </a:fontRef>
        </p:style>
        <p:txBody>
          <a:bodyPr lIns="45720" tIns="22860" rIns="45720" bIns="22860" anchor="ctr"/>
          <a:lstStyle/>
          <a:p>
            <a:pPr algn="ctr" eaLnBrk="1" hangingPunct="1">
              <a:defRPr/>
            </a:pPr>
            <a:endParaRPr lang="mk-MK" sz="2400" b="1" dirty="0">
              <a:solidFill>
                <a:srgbClr val="FFFFFF"/>
              </a:solidFill>
              <a:latin typeface="Lato"/>
              <a:ea typeface="Lato"/>
              <a:cs typeface="Lato"/>
            </a:endParaRPr>
          </a:p>
        </p:txBody>
      </p:sp>
      <p:sp>
        <p:nvSpPr>
          <p:cNvPr id="61" name="Oval 60"/>
          <p:cNvSpPr/>
          <p:nvPr/>
        </p:nvSpPr>
        <p:spPr>
          <a:xfrm>
            <a:off x="7909397" y="3343275"/>
            <a:ext cx="833655" cy="834232"/>
          </a:xfrm>
          <a:prstGeom prst="ellipse">
            <a:avLst/>
          </a:prstGeom>
          <a:ln/>
        </p:spPr>
        <p:style>
          <a:lnRef idx="1">
            <a:schemeClr val="accent2"/>
          </a:lnRef>
          <a:fillRef idx="2">
            <a:schemeClr val="accent2"/>
          </a:fillRef>
          <a:effectRef idx="1">
            <a:schemeClr val="accent2"/>
          </a:effectRef>
          <a:fontRef idx="minor">
            <a:schemeClr val="dk1"/>
          </a:fontRef>
        </p:style>
        <p:txBody>
          <a:bodyPr lIns="45720" tIns="22860" rIns="45720" bIns="22860" anchor="ctr"/>
          <a:lstStyle/>
          <a:p>
            <a:pPr algn="ctr" eaLnBrk="1" hangingPunct="1">
              <a:defRPr/>
            </a:pPr>
            <a:endParaRPr lang="mk-MK" sz="2400" b="1" dirty="0">
              <a:solidFill>
                <a:srgbClr val="FFFFFF"/>
              </a:solidFill>
              <a:latin typeface="Lato"/>
              <a:ea typeface="Lato"/>
              <a:cs typeface="Lato"/>
            </a:endParaRPr>
          </a:p>
        </p:txBody>
      </p:sp>
      <p:sp>
        <p:nvSpPr>
          <p:cNvPr id="64" name="Oval 63"/>
          <p:cNvSpPr/>
          <p:nvPr/>
        </p:nvSpPr>
        <p:spPr>
          <a:xfrm>
            <a:off x="9409182" y="3343275"/>
            <a:ext cx="834448" cy="834232"/>
          </a:xfrm>
          <a:prstGeom prst="ellipse">
            <a:avLst/>
          </a:prstGeom>
          <a:ln/>
        </p:spPr>
        <p:style>
          <a:lnRef idx="1">
            <a:schemeClr val="accent1"/>
          </a:lnRef>
          <a:fillRef idx="2">
            <a:schemeClr val="accent1"/>
          </a:fillRef>
          <a:effectRef idx="1">
            <a:schemeClr val="accent1"/>
          </a:effectRef>
          <a:fontRef idx="minor">
            <a:schemeClr val="dk1"/>
          </a:fontRef>
        </p:style>
        <p:txBody>
          <a:bodyPr lIns="45720" tIns="22860" rIns="45720" bIns="22860" anchor="ctr"/>
          <a:lstStyle/>
          <a:p>
            <a:pPr algn="ctr" eaLnBrk="1" hangingPunct="1">
              <a:defRPr/>
            </a:pPr>
            <a:endParaRPr lang="mk-MK" sz="2400" b="1" dirty="0">
              <a:solidFill>
                <a:srgbClr val="FFFFFF"/>
              </a:solidFill>
              <a:latin typeface="Lato"/>
              <a:ea typeface="Lato"/>
              <a:cs typeface="Lato"/>
            </a:endParaRPr>
          </a:p>
        </p:txBody>
      </p:sp>
      <p:sp>
        <p:nvSpPr>
          <p:cNvPr id="4112" name="TextBox 67"/>
          <p:cNvSpPr txBox="1">
            <a:spLocks noChangeArrowheads="1"/>
          </p:cNvSpPr>
          <p:nvPr/>
        </p:nvSpPr>
        <p:spPr bwMode="auto">
          <a:xfrm>
            <a:off x="6619127" y="3652838"/>
            <a:ext cx="509115" cy="261610"/>
          </a:xfrm>
          <a:prstGeom prst="rect">
            <a:avLst/>
          </a:prstGeom>
          <a:noFill/>
          <a:ln w="9525">
            <a:noFill/>
            <a:miter lim="800000"/>
            <a:headEnd/>
            <a:tailEnd/>
          </a:ln>
        </p:spPr>
        <p:txBody>
          <a:bodyPr wrap="none" lIns="45720" tIns="22860" rIns="45720" bIns="22860">
            <a:spAutoFit/>
          </a:bodyPr>
          <a:lstStyle/>
          <a:p>
            <a:pPr algn="ctr" eaLnBrk="1" hangingPunct="1"/>
            <a:r>
              <a:rPr lang="en-US" sz="1400" b="1" dirty="0">
                <a:solidFill>
                  <a:schemeClr val="tx2"/>
                </a:solidFill>
                <a:latin typeface="Lato"/>
                <a:ea typeface="Lato"/>
                <a:cs typeface="Lato"/>
              </a:rPr>
              <a:t>2010</a:t>
            </a:r>
          </a:p>
        </p:txBody>
      </p:sp>
      <p:sp>
        <p:nvSpPr>
          <p:cNvPr id="4113" name="TextBox 68"/>
          <p:cNvSpPr txBox="1">
            <a:spLocks noChangeArrowheads="1"/>
          </p:cNvSpPr>
          <p:nvPr/>
        </p:nvSpPr>
        <p:spPr bwMode="auto">
          <a:xfrm>
            <a:off x="5132044" y="3652838"/>
            <a:ext cx="509115" cy="261610"/>
          </a:xfrm>
          <a:prstGeom prst="rect">
            <a:avLst/>
          </a:prstGeom>
          <a:noFill/>
          <a:ln w="9525">
            <a:noFill/>
            <a:miter lim="800000"/>
            <a:headEnd/>
            <a:tailEnd/>
          </a:ln>
        </p:spPr>
        <p:txBody>
          <a:bodyPr wrap="none" lIns="45720" tIns="22860" rIns="45720" bIns="22860">
            <a:spAutoFit/>
          </a:bodyPr>
          <a:lstStyle/>
          <a:p>
            <a:pPr algn="ctr" eaLnBrk="1" hangingPunct="1"/>
            <a:r>
              <a:rPr lang="en-US" sz="1400" b="1" dirty="0">
                <a:solidFill>
                  <a:schemeClr val="tx2"/>
                </a:solidFill>
                <a:latin typeface="Lato"/>
                <a:ea typeface="Lato"/>
                <a:cs typeface="Lato"/>
              </a:rPr>
              <a:t>2003</a:t>
            </a:r>
          </a:p>
        </p:txBody>
      </p:sp>
      <p:sp>
        <p:nvSpPr>
          <p:cNvPr id="4114" name="TextBox 69"/>
          <p:cNvSpPr txBox="1">
            <a:spLocks noChangeArrowheads="1"/>
          </p:cNvSpPr>
          <p:nvPr/>
        </p:nvSpPr>
        <p:spPr bwMode="auto">
          <a:xfrm>
            <a:off x="9587728" y="3652837"/>
            <a:ext cx="509115" cy="261610"/>
          </a:xfrm>
          <a:prstGeom prst="rect">
            <a:avLst/>
          </a:prstGeom>
          <a:noFill/>
          <a:ln w="9525">
            <a:noFill/>
            <a:miter lim="800000"/>
            <a:headEnd/>
            <a:tailEnd/>
          </a:ln>
        </p:spPr>
        <p:txBody>
          <a:bodyPr wrap="none" lIns="45720" tIns="22860" rIns="45720" bIns="22860">
            <a:spAutoFit/>
          </a:bodyPr>
          <a:lstStyle/>
          <a:p>
            <a:pPr algn="ctr" eaLnBrk="1" hangingPunct="1"/>
            <a:r>
              <a:rPr lang="en-US" sz="1400" b="1" dirty="0">
                <a:solidFill>
                  <a:schemeClr val="tx2"/>
                </a:solidFill>
                <a:latin typeface="Lato"/>
                <a:ea typeface="Lato"/>
                <a:cs typeface="Lato"/>
              </a:rPr>
              <a:t>2023</a:t>
            </a:r>
          </a:p>
        </p:txBody>
      </p:sp>
      <p:sp>
        <p:nvSpPr>
          <p:cNvPr id="4115" name="TextBox 70"/>
          <p:cNvSpPr txBox="1">
            <a:spLocks noChangeArrowheads="1"/>
          </p:cNvSpPr>
          <p:nvPr/>
        </p:nvSpPr>
        <p:spPr bwMode="auto">
          <a:xfrm>
            <a:off x="8086979" y="3652837"/>
            <a:ext cx="509115" cy="261610"/>
          </a:xfrm>
          <a:prstGeom prst="rect">
            <a:avLst/>
          </a:prstGeom>
          <a:noFill/>
          <a:ln w="9525">
            <a:noFill/>
            <a:miter lim="800000"/>
            <a:headEnd/>
            <a:tailEnd/>
          </a:ln>
        </p:spPr>
        <p:txBody>
          <a:bodyPr wrap="none" lIns="45720" tIns="22860" rIns="45720" bIns="22860">
            <a:spAutoFit/>
          </a:bodyPr>
          <a:lstStyle/>
          <a:p>
            <a:pPr algn="ctr" eaLnBrk="1" hangingPunct="1"/>
            <a:r>
              <a:rPr lang="en-US" sz="1400" b="1" dirty="0">
                <a:solidFill>
                  <a:schemeClr val="tx2"/>
                </a:solidFill>
                <a:latin typeface="Lato"/>
                <a:ea typeface="Lato"/>
                <a:cs typeface="Lato"/>
              </a:rPr>
              <a:t>2018</a:t>
            </a:r>
          </a:p>
        </p:txBody>
      </p:sp>
      <p:sp>
        <p:nvSpPr>
          <p:cNvPr id="4116" name="TextBox 71"/>
          <p:cNvSpPr txBox="1">
            <a:spLocks noChangeArrowheads="1"/>
          </p:cNvSpPr>
          <p:nvPr/>
        </p:nvSpPr>
        <p:spPr bwMode="auto">
          <a:xfrm>
            <a:off x="3620349" y="3652838"/>
            <a:ext cx="509115" cy="261610"/>
          </a:xfrm>
          <a:prstGeom prst="rect">
            <a:avLst/>
          </a:prstGeom>
          <a:noFill/>
          <a:ln w="9525">
            <a:noFill/>
            <a:miter lim="800000"/>
            <a:headEnd/>
            <a:tailEnd/>
          </a:ln>
        </p:spPr>
        <p:txBody>
          <a:bodyPr wrap="none" lIns="45720" tIns="22860" rIns="45720" bIns="22860">
            <a:spAutoFit/>
          </a:bodyPr>
          <a:lstStyle/>
          <a:p>
            <a:pPr algn="ctr" eaLnBrk="1" hangingPunct="1"/>
            <a:r>
              <a:rPr lang="en-US" sz="1400" b="1" dirty="0">
                <a:solidFill>
                  <a:schemeClr val="tx2"/>
                </a:solidFill>
                <a:latin typeface="Lato"/>
                <a:ea typeface="Lato"/>
                <a:cs typeface="Lato"/>
              </a:rPr>
              <a:t>1997</a:t>
            </a:r>
          </a:p>
        </p:txBody>
      </p:sp>
      <p:sp>
        <p:nvSpPr>
          <p:cNvPr id="4117" name="TextBox 72"/>
          <p:cNvSpPr txBox="1">
            <a:spLocks noChangeArrowheads="1"/>
          </p:cNvSpPr>
          <p:nvPr/>
        </p:nvSpPr>
        <p:spPr bwMode="auto">
          <a:xfrm>
            <a:off x="2142096" y="3652838"/>
            <a:ext cx="489878" cy="261610"/>
          </a:xfrm>
          <a:prstGeom prst="rect">
            <a:avLst/>
          </a:prstGeom>
          <a:noFill/>
          <a:ln w="9525">
            <a:noFill/>
            <a:miter lim="800000"/>
            <a:headEnd/>
            <a:tailEnd/>
          </a:ln>
        </p:spPr>
        <p:txBody>
          <a:bodyPr wrap="none" lIns="45720" tIns="22860" rIns="45720" bIns="22860">
            <a:spAutoFit/>
          </a:bodyPr>
          <a:lstStyle/>
          <a:p>
            <a:pPr algn="ctr" eaLnBrk="1" hangingPunct="1"/>
            <a:r>
              <a:rPr lang="en-US" sz="1400" b="1" dirty="0">
                <a:solidFill>
                  <a:schemeClr val="tx2"/>
                </a:solidFill>
                <a:latin typeface="Lato"/>
                <a:ea typeface="Lato"/>
                <a:cs typeface="Lato"/>
              </a:rPr>
              <a:t>1991</a:t>
            </a:r>
          </a:p>
        </p:txBody>
      </p:sp>
      <p:sp>
        <p:nvSpPr>
          <p:cNvPr id="48" name="Rectangle 47"/>
          <p:cNvSpPr/>
          <p:nvPr/>
        </p:nvSpPr>
        <p:spPr>
          <a:xfrm>
            <a:off x="5563256" y="1083469"/>
            <a:ext cx="1097248" cy="36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eaLnBrk="1" hangingPunct="1">
              <a:defRPr/>
            </a:pPr>
            <a:endParaRPr lang="mk-MK" sz="2200" dirty="0">
              <a:solidFill>
                <a:srgbClr val="FFFFFF"/>
              </a:solidFill>
              <a:latin typeface="Lato"/>
              <a:ea typeface="Lato"/>
              <a:cs typeface="Lato"/>
            </a:endParaRPr>
          </a:p>
        </p:txBody>
      </p:sp>
      <p:sp>
        <p:nvSpPr>
          <p:cNvPr id="50" name="Rectangle 49"/>
          <p:cNvSpPr>
            <a:spLocks/>
          </p:cNvSpPr>
          <p:nvPr/>
        </p:nvSpPr>
        <p:spPr bwMode="auto">
          <a:xfrm>
            <a:off x="4249153" y="441325"/>
            <a:ext cx="3533210" cy="474489"/>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2286000">
              <a:lnSpc>
                <a:spcPts val="3700"/>
              </a:lnSpc>
              <a:defRPr/>
            </a:pPr>
            <a:r>
              <a:rPr lang="en-US" sz="3600" b="1" spc="250" dirty="0">
                <a:solidFill>
                  <a:schemeClr val="tx2"/>
                </a:solidFill>
                <a:latin typeface="Lato Black" charset="0"/>
                <a:ea typeface="Lato Black" charset="0"/>
                <a:cs typeface="Lato Black" charset="0"/>
                <a:sym typeface="Bebas Neue" charset="0"/>
              </a:rPr>
              <a:t>OUR </a:t>
            </a:r>
            <a:r>
              <a:rPr lang="en-US" sz="3600" b="1" spc="250" dirty="0">
                <a:solidFill>
                  <a:srgbClr val="92D050"/>
                </a:solidFill>
                <a:latin typeface="Lato Black" charset="0"/>
                <a:ea typeface="Lato Black" charset="0"/>
                <a:cs typeface="Lato Black" charset="0"/>
                <a:sym typeface="Bebas Neue" charset="0"/>
              </a:rPr>
              <a:t>HISTORY</a:t>
            </a:r>
          </a:p>
        </p:txBody>
      </p:sp>
      <p:sp>
        <p:nvSpPr>
          <p:cNvPr id="4120" name="Subtitle 2"/>
          <p:cNvSpPr txBox="1">
            <a:spLocks/>
          </p:cNvSpPr>
          <p:nvPr/>
        </p:nvSpPr>
        <p:spPr bwMode="auto">
          <a:xfrm>
            <a:off x="2864428" y="2096539"/>
            <a:ext cx="2047614" cy="622769"/>
          </a:xfrm>
          <a:prstGeom prst="rect">
            <a:avLst/>
          </a:prstGeom>
          <a:noFill/>
          <a:ln w="9525">
            <a:noFill/>
            <a:miter lim="800000"/>
            <a:headEnd/>
            <a:tailEnd/>
          </a:ln>
        </p:spPr>
        <p:txBody>
          <a:bodyPr lIns="108745" tIns="54373" rIns="108745" bIns="54373">
            <a:spAutoFit/>
          </a:bodyPr>
          <a:lstStyle/>
          <a:p>
            <a:pPr algn="ctr" defTabSz="543719">
              <a:lnSpc>
                <a:spcPts val="2019"/>
              </a:lnSpc>
              <a:spcBef>
                <a:spcPct val="20000"/>
              </a:spcBef>
            </a:pPr>
            <a:r>
              <a:rPr lang="en-US" sz="1200" dirty="0"/>
              <a:t>Relocated in the new industrial zone in Pintija</a:t>
            </a:r>
            <a:endParaRPr lang="en-US" sz="1200" dirty="0">
              <a:solidFill>
                <a:schemeClr val="tx2"/>
              </a:solidFill>
              <a:ea typeface="Lato Light"/>
              <a:cs typeface="Lato Light"/>
            </a:endParaRPr>
          </a:p>
        </p:txBody>
      </p:sp>
      <p:sp>
        <p:nvSpPr>
          <p:cNvPr id="4121" name="TextBox 55"/>
          <p:cNvSpPr txBox="1">
            <a:spLocks noChangeArrowheads="1"/>
          </p:cNvSpPr>
          <p:nvPr/>
        </p:nvSpPr>
        <p:spPr bwMode="auto">
          <a:xfrm>
            <a:off x="2944786" y="1794212"/>
            <a:ext cx="1822131" cy="292100"/>
          </a:xfrm>
          <a:prstGeom prst="rect">
            <a:avLst/>
          </a:prstGeom>
          <a:noFill/>
          <a:ln w="9525">
            <a:noFill/>
            <a:miter lim="800000"/>
            <a:headEnd/>
            <a:tailEnd/>
          </a:ln>
        </p:spPr>
        <p:txBody>
          <a:bodyPr wrap="none" lIns="45720" tIns="22860" rIns="45720" bIns="22860" anchor="ctr">
            <a:spAutoFit/>
          </a:bodyPr>
          <a:lstStyle/>
          <a:p>
            <a:pPr algn="ctr" eaLnBrk="1" hangingPunct="1"/>
            <a:r>
              <a:rPr lang="en-US" sz="1600" b="1" dirty="0">
                <a:solidFill>
                  <a:schemeClr val="tx2"/>
                </a:solidFill>
                <a:latin typeface="Lato Black"/>
                <a:ea typeface="Lato Black"/>
                <a:cs typeface="Lato Black"/>
              </a:rPr>
              <a:t>NEW LOCATIONS</a:t>
            </a:r>
          </a:p>
        </p:txBody>
      </p:sp>
      <p:sp>
        <p:nvSpPr>
          <p:cNvPr id="4122" name="TextBox 58"/>
          <p:cNvSpPr txBox="1">
            <a:spLocks noChangeArrowheads="1"/>
          </p:cNvSpPr>
          <p:nvPr/>
        </p:nvSpPr>
        <p:spPr bwMode="auto">
          <a:xfrm>
            <a:off x="7264368" y="5023697"/>
            <a:ext cx="2323714" cy="292388"/>
          </a:xfrm>
          <a:prstGeom prst="rect">
            <a:avLst/>
          </a:prstGeom>
          <a:noFill/>
          <a:ln w="9525">
            <a:noFill/>
            <a:miter lim="800000"/>
            <a:headEnd/>
            <a:tailEnd/>
          </a:ln>
        </p:spPr>
        <p:txBody>
          <a:bodyPr wrap="none" lIns="45720" tIns="22860" rIns="45720" bIns="22860" anchor="ctr">
            <a:spAutoFit/>
          </a:bodyPr>
          <a:lstStyle/>
          <a:p>
            <a:pPr algn="ctr" eaLnBrk="1" hangingPunct="1"/>
            <a:r>
              <a:rPr lang="en-US" sz="1600" b="1" dirty="0">
                <a:solidFill>
                  <a:schemeClr val="tx2"/>
                </a:solidFill>
                <a:latin typeface="Lato Black"/>
                <a:ea typeface="Lato Black"/>
                <a:cs typeface="Lato Black"/>
              </a:rPr>
              <a:t>SUSTAINABLE ENERGY</a:t>
            </a:r>
          </a:p>
        </p:txBody>
      </p:sp>
      <p:sp>
        <p:nvSpPr>
          <p:cNvPr id="4123" name="Subtitle 2"/>
          <p:cNvSpPr txBox="1">
            <a:spLocks/>
          </p:cNvSpPr>
          <p:nvPr/>
        </p:nvSpPr>
        <p:spPr bwMode="auto">
          <a:xfrm>
            <a:off x="1395776" y="5359688"/>
            <a:ext cx="2048408" cy="879249"/>
          </a:xfrm>
          <a:prstGeom prst="rect">
            <a:avLst/>
          </a:prstGeom>
          <a:noFill/>
          <a:ln w="9525">
            <a:noFill/>
            <a:miter lim="800000"/>
            <a:headEnd/>
            <a:tailEnd/>
          </a:ln>
        </p:spPr>
        <p:txBody>
          <a:bodyPr lIns="108745" tIns="54373" rIns="108745" bIns="54373">
            <a:spAutoFit/>
          </a:bodyPr>
          <a:lstStyle/>
          <a:p>
            <a:pPr algn="ctr" defTabSz="543719">
              <a:lnSpc>
                <a:spcPts val="2019"/>
              </a:lnSpc>
              <a:spcBef>
                <a:spcPct val="20000"/>
              </a:spcBef>
            </a:pPr>
            <a:r>
              <a:rPr lang="en-US" sz="1200" dirty="0"/>
              <a:t>Main goal is providing services in the field of machine industry</a:t>
            </a:r>
            <a:endParaRPr lang="en-US" sz="1200" dirty="0">
              <a:solidFill>
                <a:schemeClr val="tx2"/>
              </a:solidFill>
              <a:ea typeface="Lato Light"/>
              <a:cs typeface="Lato Light"/>
            </a:endParaRPr>
          </a:p>
        </p:txBody>
      </p:sp>
      <p:sp>
        <p:nvSpPr>
          <p:cNvPr id="4124" name="TextBox 61"/>
          <p:cNvSpPr txBox="1">
            <a:spLocks noChangeArrowheads="1"/>
          </p:cNvSpPr>
          <p:nvPr/>
        </p:nvSpPr>
        <p:spPr bwMode="auto">
          <a:xfrm>
            <a:off x="1826894" y="5023985"/>
            <a:ext cx="1182996" cy="292100"/>
          </a:xfrm>
          <a:prstGeom prst="rect">
            <a:avLst/>
          </a:prstGeom>
          <a:noFill/>
          <a:ln w="9525">
            <a:noFill/>
            <a:miter lim="800000"/>
            <a:headEnd/>
            <a:tailEnd/>
          </a:ln>
        </p:spPr>
        <p:txBody>
          <a:bodyPr wrap="none" lIns="45720" tIns="22860" rIns="45720" bIns="22860" anchor="ctr">
            <a:spAutoFit/>
          </a:bodyPr>
          <a:lstStyle/>
          <a:p>
            <a:pPr algn="ctr" eaLnBrk="1" hangingPunct="1"/>
            <a:r>
              <a:rPr lang="en-US" sz="1600" b="1" dirty="0">
                <a:solidFill>
                  <a:schemeClr val="tx2"/>
                </a:solidFill>
                <a:latin typeface="Lato Black"/>
                <a:ea typeface="Lato Black"/>
                <a:cs typeface="Lato Black"/>
              </a:rPr>
              <a:t>FOUNDED </a:t>
            </a:r>
          </a:p>
        </p:txBody>
      </p:sp>
      <p:sp>
        <p:nvSpPr>
          <p:cNvPr id="4125" name="TextBox 64"/>
          <p:cNvSpPr txBox="1">
            <a:spLocks noChangeArrowheads="1"/>
          </p:cNvSpPr>
          <p:nvPr/>
        </p:nvSpPr>
        <p:spPr bwMode="auto">
          <a:xfrm>
            <a:off x="6377855" y="1676400"/>
            <a:ext cx="1007531" cy="292894"/>
          </a:xfrm>
          <a:prstGeom prst="rect">
            <a:avLst/>
          </a:prstGeom>
          <a:noFill/>
          <a:ln w="9525">
            <a:noFill/>
            <a:miter lim="800000"/>
            <a:headEnd/>
            <a:tailEnd/>
          </a:ln>
        </p:spPr>
        <p:txBody>
          <a:bodyPr wrap="none" lIns="45720" tIns="22860" rIns="45720" bIns="22860" anchor="ctr">
            <a:spAutoFit/>
          </a:bodyPr>
          <a:lstStyle/>
          <a:p>
            <a:pPr algn="ctr" eaLnBrk="1" hangingPunct="1"/>
            <a:r>
              <a:rPr lang="en-US" sz="1600" b="1" dirty="0">
                <a:solidFill>
                  <a:schemeClr val="tx2"/>
                </a:solidFill>
                <a:latin typeface="Lato Black"/>
                <a:ea typeface="Lato Black"/>
                <a:cs typeface="Lato Black"/>
              </a:rPr>
              <a:t>AWARDS</a:t>
            </a:r>
          </a:p>
        </p:txBody>
      </p:sp>
      <p:sp>
        <p:nvSpPr>
          <p:cNvPr id="4128" name="Subtitle 2"/>
          <p:cNvSpPr txBox="1">
            <a:spLocks/>
          </p:cNvSpPr>
          <p:nvPr/>
        </p:nvSpPr>
        <p:spPr bwMode="auto">
          <a:xfrm>
            <a:off x="4341784" y="5359688"/>
            <a:ext cx="2047615" cy="879249"/>
          </a:xfrm>
          <a:prstGeom prst="rect">
            <a:avLst/>
          </a:prstGeom>
          <a:noFill/>
          <a:ln w="9525">
            <a:noFill/>
            <a:miter lim="800000"/>
            <a:headEnd/>
            <a:tailEnd/>
          </a:ln>
        </p:spPr>
        <p:txBody>
          <a:bodyPr lIns="108745" tIns="54373" rIns="108745" bIns="54373">
            <a:spAutoFit/>
          </a:bodyPr>
          <a:lstStyle/>
          <a:p>
            <a:pPr algn="ctr" defTabSz="543719">
              <a:lnSpc>
                <a:spcPts val="2019"/>
              </a:lnSpc>
              <a:spcBef>
                <a:spcPct val="20000"/>
              </a:spcBef>
            </a:pPr>
            <a:r>
              <a:rPr lang="en-US" sz="1200" dirty="0">
                <a:solidFill>
                  <a:schemeClr val="tx2"/>
                </a:solidFill>
                <a:ea typeface="Lato Light"/>
                <a:cs typeface="Lato Light"/>
              </a:rPr>
              <a:t>Enlarging </a:t>
            </a:r>
            <a:r>
              <a:rPr lang="en-US" sz="1200" dirty="0"/>
              <a:t>the spectrum of services and number of employers </a:t>
            </a:r>
            <a:endParaRPr lang="en-US" sz="1200" dirty="0">
              <a:solidFill>
                <a:schemeClr val="tx2"/>
              </a:solidFill>
              <a:ea typeface="Lato Light"/>
              <a:cs typeface="Lato Light"/>
            </a:endParaRPr>
          </a:p>
        </p:txBody>
      </p:sp>
      <p:sp>
        <p:nvSpPr>
          <p:cNvPr id="4129" name="TextBox 86"/>
          <p:cNvSpPr txBox="1">
            <a:spLocks noChangeArrowheads="1"/>
          </p:cNvSpPr>
          <p:nvPr/>
        </p:nvSpPr>
        <p:spPr bwMode="auto">
          <a:xfrm>
            <a:off x="4767249" y="5023697"/>
            <a:ext cx="1177566" cy="292388"/>
          </a:xfrm>
          <a:prstGeom prst="rect">
            <a:avLst/>
          </a:prstGeom>
          <a:noFill/>
          <a:ln w="9525">
            <a:noFill/>
            <a:miter lim="800000"/>
            <a:headEnd/>
            <a:tailEnd/>
          </a:ln>
        </p:spPr>
        <p:txBody>
          <a:bodyPr wrap="none" lIns="45720" tIns="22860" rIns="45720" bIns="22860" anchor="ctr">
            <a:spAutoFit/>
          </a:bodyPr>
          <a:lstStyle/>
          <a:p>
            <a:pPr algn="ctr" eaLnBrk="1" hangingPunct="1"/>
            <a:r>
              <a:rPr lang="en-US" sz="1600" b="1" dirty="0">
                <a:solidFill>
                  <a:schemeClr val="tx2"/>
                </a:solidFill>
                <a:latin typeface="Lato Black"/>
                <a:ea typeface="Lato Black"/>
                <a:cs typeface="Lato Black"/>
              </a:rPr>
              <a:t>GROWING </a:t>
            </a:r>
          </a:p>
        </p:txBody>
      </p:sp>
      <p:sp>
        <p:nvSpPr>
          <p:cNvPr id="4130" name="Subtitle 2"/>
          <p:cNvSpPr txBox="1">
            <a:spLocks/>
          </p:cNvSpPr>
          <p:nvPr/>
        </p:nvSpPr>
        <p:spPr bwMode="auto">
          <a:xfrm>
            <a:off x="5957058" y="2120430"/>
            <a:ext cx="2047615" cy="622769"/>
          </a:xfrm>
          <a:prstGeom prst="rect">
            <a:avLst/>
          </a:prstGeom>
          <a:noFill/>
          <a:ln w="9525">
            <a:noFill/>
            <a:miter lim="800000"/>
            <a:headEnd/>
            <a:tailEnd/>
          </a:ln>
        </p:spPr>
        <p:txBody>
          <a:bodyPr lIns="108745" tIns="54373" rIns="108745" bIns="54373">
            <a:spAutoFit/>
          </a:bodyPr>
          <a:lstStyle/>
          <a:p>
            <a:pPr algn="ctr" defTabSz="543719">
              <a:lnSpc>
                <a:spcPts val="2019"/>
              </a:lnSpc>
              <a:spcBef>
                <a:spcPct val="20000"/>
              </a:spcBef>
            </a:pPr>
            <a:r>
              <a:rPr lang="en-US" sz="1200" dirty="0"/>
              <a:t>Enlarging the number of customers  </a:t>
            </a:r>
            <a:endParaRPr lang="en-US" sz="1200" dirty="0">
              <a:solidFill>
                <a:schemeClr val="tx2"/>
              </a:solidFill>
              <a:ea typeface="Lato Light"/>
              <a:cs typeface="Lato Light"/>
            </a:endParaRPr>
          </a:p>
        </p:txBody>
      </p:sp>
      <p:sp>
        <p:nvSpPr>
          <p:cNvPr id="4131" name="Subtitle 2"/>
          <p:cNvSpPr txBox="1">
            <a:spLocks/>
          </p:cNvSpPr>
          <p:nvPr/>
        </p:nvSpPr>
        <p:spPr bwMode="auto">
          <a:xfrm>
            <a:off x="7040134" y="5316085"/>
            <a:ext cx="2704899" cy="337499"/>
          </a:xfrm>
          <a:prstGeom prst="rect">
            <a:avLst/>
          </a:prstGeom>
          <a:noFill/>
          <a:ln w="9525">
            <a:noFill/>
            <a:miter lim="800000"/>
            <a:headEnd/>
            <a:tailEnd/>
          </a:ln>
        </p:spPr>
        <p:txBody>
          <a:bodyPr wrap="square" lIns="108745" tIns="54373" rIns="108745" bIns="54373">
            <a:spAutoFit/>
          </a:bodyPr>
          <a:lstStyle/>
          <a:p>
            <a:pPr algn="ctr" defTabSz="543719">
              <a:lnSpc>
                <a:spcPts val="2019"/>
              </a:lnSpc>
              <a:spcBef>
                <a:spcPct val="20000"/>
              </a:spcBef>
            </a:pPr>
            <a:r>
              <a:rPr lang="en-US" sz="1200" dirty="0">
                <a:solidFill>
                  <a:schemeClr val="tx2"/>
                </a:solidFill>
                <a:ea typeface="Lato Light"/>
                <a:cs typeface="Lato Light"/>
              </a:rPr>
              <a:t>Implementing PV solar energy</a:t>
            </a:r>
          </a:p>
        </p:txBody>
      </p:sp>
      <p:pic>
        <p:nvPicPr>
          <p:cNvPr id="42" name="Picture 25"/>
          <p:cNvPicPr>
            <a:picLocks noChangeAspect="1" noChangeArrowheads="1"/>
          </p:cNvPicPr>
          <p:nvPr/>
        </p:nvPicPr>
        <p:blipFill>
          <a:blip r:embed="rId2" cstate="print"/>
          <a:srcRect/>
          <a:stretch>
            <a:fillRect/>
          </a:stretch>
        </p:blipFill>
        <p:spPr bwMode="auto">
          <a:xfrm>
            <a:off x="9424267" y="6391275"/>
            <a:ext cx="2767733" cy="466725"/>
          </a:xfrm>
          <a:prstGeom prst="rect">
            <a:avLst/>
          </a:prstGeom>
          <a:noFill/>
          <a:ln w="9525">
            <a:noFill/>
            <a:miter lim="800000"/>
            <a:headEnd/>
            <a:tailEnd/>
          </a:ln>
        </p:spPr>
      </p:pic>
      <p:sp>
        <p:nvSpPr>
          <p:cNvPr id="5" name="TextBox 64">
            <a:extLst>
              <a:ext uri="{FF2B5EF4-FFF2-40B4-BE49-F238E27FC236}">
                <a16:creationId xmlns:a16="http://schemas.microsoft.com/office/drawing/2014/main" id="{C16E9ED9-37DD-470E-8F0C-9A263BD55CAB}"/>
              </a:ext>
            </a:extLst>
          </p:cNvPr>
          <p:cNvSpPr txBox="1">
            <a:spLocks noChangeArrowheads="1"/>
          </p:cNvSpPr>
          <p:nvPr/>
        </p:nvSpPr>
        <p:spPr bwMode="auto">
          <a:xfrm>
            <a:off x="9189383" y="1738819"/>
            <a:ext cx="1305807" cy="292388"/>
          </a:xfrm>
          <a:prstGeom prst="rect">
            <a:avLst/>
          </a:prstGeom>
          <a:noFill/>
          <a:ln w="9525">
            <a:noFill/>
            <a:miter lim="800000"/>
            <a:headEnd/>
            <a:tailEnd/>
          </a:ln>
        </p:spPr>
        <p:txBody>
          <a:bodyPr wrap="none" lIns="45720" tIns="22860" rIns="45720" bIns="22860" anchor="ctr">
            <a:spAutoFit/>
          </a:bodyPr>
          <a:lstStyle/>
          <a:p>
            <a:pPr algn="ctr" eaLnBrk="1" hangingPunct="1"/>
            <a:r>
              <a:rPr lang="en-US" sz="1600" b="1" dirty="0">
                <a:solidFill>
                  <a:schemeClr val="tx2"/>
                </a:solidFill>
                <a:latin typeface="Lato Black"/>
                <a:ea typeface="Lato Black"/>
                <a:cs typeface="Lato Black"/>
              </a:rPr>
              <a:t>EXPANDING</a:t>
            </a:r>
          </a:p>
        </p:txBody>
      </p:sp>
      <p:sp>
        <p:nvSpPr>
          <p:cNvPr id="6" name="Subtitle 2">
            <a:extLst>
              <a:ext uri="{FF2B5EF4-FFF2-40B4-BE49-F238E27FC236}">
                <a16:creationId xmlns:a16="http://schemas.microsoft.com/office/drawing/2014/main" id="{59BEB648-0E08-9EEF-98D4-8DFD17D919A4}"/>
              </a:ext>
            </a:extLst>
          </p:cNvPr>
          <p:cNvSpPr txBox="1">
            <a:spLocks/>
          </p:cNvSpPr>
          <p:nvPr/>
        </p:nvSpPr>
        <p:spPr bwMode="auto">
          <a:xfrm>
            <a:off x="8775999" y="2090984"/>
            <a:ext cx="2047615" cy="337499"/>
          </a:xfrm>
          <a:prstGeom prst="rect">
            <a:avLst/>
          </a:prstGeom>
          <a:noFill/>
          <a:ln w="9525">
            <a:noFill/>
            <a:miter lim="800000"/>
            <a:headEnd/>
            <a:tailEnd/>
          </a:ln>
        </p:spPr>
        <p:txBody>
          <a:bodyPr lIns="108745" tIns="54373" rIns="108745" bIns="54373">
            <a:spAutoFit/>
          </a:bodyPr>
          <a:lstStyle/>
          <a:p>
            <a:pPr algn="ctr" defTabSz="543719">
              <a:lnSpc>
                <a:spcPts val="2019"/>
              </a:lnSpc>
              <a:spcBef>
                <a:spcPct val="20000"/>
              </a:spcBef>
            </a:pPr>
            <a:r>
              <a:rPr lang="en-US" sz="1200" dirty="0">
                <a:solidFill>
                  <a:schemeClr val="tx2"/>
                </a:solidFill>
                <a:ea typeface="Lato Light"/>
                <a:cs typeface="Lato Light"/>
              </a:rPr>
              <a:t>Second location</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321" y="738444"/>
            <a:ext cx="10145341" cy="5010506"/>
          </a:xfrm>
        </p:spPr>
        <p:txBody>
          <a:bodyPr>
            <a:normAutofit fontScale="25000" lnSpcReduction="20000"/>
          </a:bodyPr>
          <a:lstStyle/>
          <a:p>
            <a:r>
              <a:rPr lang="en-US" sz="4000" b="1" dirty="0" err="1"/>
              <a:t>Cnc</a:t>
            </a:r>
            <a:r>
              <a:rPr lang="en-US" sz="4000" b="1" dirty="0"/>
              <a:t> </a:t>
            </a:r>
            <a:r>
              <a:rPr lang="en-US" sz="4000" b="1" dirty="0" err="1"/>
              <a:t>Leadwell</a:t>
            </a:r>
            <a:r>
              <a:rPr lang="en-US" sz="4000" b="1" dirty="0"/>
              <a:t> vertical center </a:t>
            </a:r>
          </a:p>
          <a:p>
            <a:pPr>
              <a:lnSpc>
                <a:spcPct val="120000"/>
              </a:lnSpc>
            </a:pPr>
            <a:r>
              <a:rPr lang="en-US" sz="4000" b="1" dirty="0" err="1"/>
              <a:t>Cnc</a:t>
            </a:r>
            <a:r>
              <a:rPr lang="en-US" sz="4000" b="1" dirty="0"/>
              <a:t> </a:t>
            </a:r>
            <a:r>
              <a:rPr lang="en-US" sz="4000" b="1" dirty="0" err="1"/>
              <a:t>Johnford</a:t>
            </a:r>
            <a:r>
              <a:rPr lang="en-US" sz="4000" b="1" dirty="0"/>
              <a:t> vertical center</a:t>
            </a:r>
          </a:p>
          <a:p>
            <a:pPr>
              <a:lnSpc>
                <a:spcPct val="120000"/>
              </a:lnSpc>
            </a:pPr>
            <a:r>
              <a:rPr lang="en-US" sz="4000" b="1" dirty="0"/>
              <a:t>CNC </a:t>
            </a:r>
            <a:r>
              <a:rPr lang="en-US" sz="4000" b="1" dirty="0" err="1"/>
              <a:t>Hurco</a:t>
            </a:r>
            <a:r>
              <a:rPr lang="en-US" sz="4000" b="1" dirty="0"/>
              <a:t> VM1 vertical center (Amount: 3)</a:t>
            </a:r>
          </a:p>
          <a:p>
            <a:pPr>
              <a:lnSpc>
                <a:spcPct val="120000"/>
              </a:lnSpc>
            </a:pPr>
            <a:r>
              <a:rPr lang="en-US" sz="4000" b="1" dirty="0"/>
              <a:t>CNC </a:t>
            </a:r>
            <a:r>
              <a:rPr lang="en-US" sz="4000" b="1" dirty="0" err="1"/>
              <a:t>Hurco</a:t>
            </a:r>
            <a:r>
              <a:rPr lang="en-US" sz="4000" b="1" dirty="0"/>
              <a:t> VM1 10i vertical center</a:t>
            </a:r>
          </a:p>
          <a:p>
            <a:pPr>
              <a:lnSpc>
                <a:spcPct val="120000"/>
              </a:lnSpc>
            </a:pPr>
            <a:r>
              <a:rPr lang="en-US" sz="4000" b="1" dirty="0"/>
              <a:t>CNC </a:t>
            </a:r>
            <a:r>
              <a:rPr lang="en-US" sz="4000" b="1" dirty="0" err="1"/>
              <a:t>Hurco</a:t>
            </a:r>
            <a:r>
              <a:rPr lang="en-US" sz="4000" b="1" dirty="0"/>
              <a:t> VMx24 vertical center</a:t>
            </a:r>
          </a:p>
          <a:p>
            <a:pPr>
              <a:lnSpc>
                <a:spcPct val="120000"/>
              </a:lnSpc>
            </a:pPr>
            <a:r>
              <a:rPr lang="en-US" sz="4000" b="1" dirty="0"/>
              <a:t>CNC OKUMA V50 vertical center</a:t>
            </a:r>
          </a:p>
          <a:p>
            <a:pPr>
              <a:lnSpc>
                <a:spcPct val="120000"/>
              </a:lnSpc>
            </a:pPr>
            <a:r>
              <a:rPr lang="en-US" sz="4000" b="1" dirty="0" err="1"/>
              <a:t>Cnc</a:t>
            </a:r>
            <a:r>
              <a:rPr lang="en-US" sz="4000" b="1" dirty="0"/>
              <a:t> Lathe </a:t>
            </a:r>
            <a:r>
              <a:rPr lang="en-US" sz="4000" b="1" dirty="0" err="1"/>
              <a:t>Leadwell</a:t>
            </a:r>
            <a:r>
              <a:rPr lang="en-US" sz="4000" b="1" dirty="0"/>
              <a:t> LTC-20P-TM </a:t>
            </a:r>
          </a:p>
          <a:p>
            <a:pPr>
              <a:lnSpc>
                <a:spcPct val="120000"/>
              </a:lnSpc>
            </a:pPr>
            <a:r>
              <a:rPr lang="en-US" sz="4000" b="1" dirty="0" err="1"/>
              <a:t>Cnc</a:t>
            </a:r>
            <a:r>
              <a:rPr lang="en-US" sz="4000" b="1" dirty="0"/>
              <a:t> Lathe </a:t>
            </a:r>
            <a:r>
              <a:rPr lang="en-US" sz="4000" b="1" dirty="0" err="1"/>
              <a:t>Johnford</a:t>
            </a:r>
            <a:r>
              <a:rPr lang="en-US" sz="4000" b="1" dirty="0"/>
              <a:t> SL-30</a:t>
            </a:r>
          </a:p>
          <a:p>
            <a:pPr>
              <a:lnSpc>
                <a:spcPct val="120000"/>
              </a:lnSpc>
            </a:pPr>
            <a:r>
              <a:rPr lang="en-US" sz="4000" b="1" dirty="0" err="1"/>
              <a:t>Cnc</a:t>
            </a:r>
            <a:r>
              <a:rPr lang="en-US" sz="4000" b="1" dirty="0"/>
              <a:t> Lathe Index GU 2000</a:t>
            </a:r>
          </a:p>
          <a:p>
            <a:pPr>
              <a:lnSpc>
                <a:spcPct val="120000"/>
              </a:lnSpc>
            </a:pPr>
            <a:r>
              <a:rPr lang="en-US" sz="4000" b="1" dirty="0"/>
              <a:t>CMM(Coordinate Measuring Machine) DEA Global - Hexagon</a:t>
            </a:r>
          </a:p>
          <a:p>
            <a:pPr>
              <a:lnSpc>
                <a:spcPct val="120000"/>
              </a:lnSpc>
            </a:pPr>
            <a:r>
              <a:rPr lang="en-US" sz="4000" b="1" dirty="0"/>
              <a:t>CNC EDM Wire FANUC Tape cut W2 (Amount:2)</a:t>
            </a:r>
          </a:p>
          <a:p>
            <a:pPr>
              <a:lnSpc>
                <a:spcPct val="120000"/>
              </a:lnSpc>
            </a:pPr>
            <a:r>
              <a:rPr lang="en-US" sz="4000" b="1" dirty="0"/>
              <a:t>Lathe universal</a:t>
            </a:r>
            <a:endParaRPr lang="en-US" sz="4000" dirty="0"/>
          </a:p>
          <a:p>
            <a:pPr>
              <a:lnSpc>
                <a:spcPct val="120000"/>
              </a:lnSpc>
            </a:pPr>
            <a:r>
              <a:rPr lang="en-US" sz="4000" b="1" dirty="0"/>
              <a:t>Milling machine universal </a:t>
            </a:r>
          </a:p>
          <a:p>
            <a:pPr>
              <a:lnSpc>
                <a:spcPct val="120000"/>
              </a:lnSpc>
            </a:pPr>
            <a:r>
              <a:rPr lang="en-US" sz="4000" b="1" dirty="0"/>
              <a:t>Radial drill - </a:t>
            </a:r>
            <a:r>
              <a:rPr lang="el-GR" sz="4000" b="1" dirty="0"/>
              <a:t>Φ</a:t>
            </a:r>
            <a:r>
              <a:rPr lang="en-US" sz="4000" b="1" dirty="0"/>
              <a:t>50x1350</a:t>
            </a:r>
            <a:endParaRPr lang="en-US" sz="4000" dirty="0"/>
          </a:p>
          <a:p>
            <a:pPr>
              <a:lnSpc>
                <a:spcPct val="120000"/>
              </a:lnSpc>
            </a:pPr>
            <a:r>
              <a:rPr lang="en-US" sz="4000" b="1" dirty="0" err="1"/>
              <a:t>Stos</a:t>
            </a:r>
            <a:r>
              <a:rPr lang="en-US" sz="4000" b="1" dirty="0"/>
              <a:t> Machine - (200 mm)</a:t>
            </a:r>
            <a:endParaRPr lang="en-US" sz="4000" dirty="0"/>
          </a:p>
          <a:p>
            <a:pPr>
              <a:lnSpc>
                <a:spcPct val="120000"/>
              </a:lnSpc>
            </a:pPr>
            <a:r>
              <a:rPr lang="en-US" sz="4000" b="1" dirty="0"/>
              <a:t>Fellows serration - (module 8) </a:t>
            </a:r>
            <a:r>
              <a:rPr lang="el-GR" sz="4000" b="1" dirty="0"/>
              <a:t>Φ</a:t>
            </a:r>
            <a:r>
              <a:rPr lang="en-US" sz="4000" b="1" dirty="0"/>
              <a:t>800x100</a:t>
            </a:r>
            <a:endParaRPr lang="en-US" sz="4000" dirty="0"/>
          </a:p>
          <a:p>
            <a:pPr>
              <a:lnSpc>
                <a:spcPct val="120000"/>
              </a:lnSpc>
            </a:pPr>
            <a:r>
              <a:rPr lang="en-US" sz="4000" b="1" dirty="0" err="1"/>
              <a:t>Pfauter</a:t>
            </a:r>
            <a:r>
              <a:rPr lang="en-US" sz="4000" b="1" dirty="0"/>
              <a:t> </a:t>
            </a:r>
          </a:p>
          <a:p>
            <a:pPr>
              <a:lnSpc>
                <a:spcPct val="120000"/>
              </a:lnSpc>
            </a:pPr>
            <a:r>
              <a:rPr lang="en-US" sz="4000" b="1" dirty="0"/>
              <a:t>External and internal round grinding machine - </a:t>
            </a:r>
            <a:r>
              <a:rPr lang="el-GR" sz="4000" b="1" dirty="0"/>
              <a:t>Φ</a:t>
            </a:r>
            <a:r>
              <a:rPr lang="en-US" sz="4000" b="1" dirty="0"/>
              <a:t>600x1100</a:t>
            </a:r>
          </a:p>
          <a:p>
            <a:pPr>
              <a:lnSpc>
                <a:spcPct val="120000"/>
              </a:lnSpc>
            </a:pPr>
            <a:r>
              <a:rPr lang="en-US" sz="4000" b="1" dirty="0"/>
              <a:t>Flat Grinding machine </a:t>
            </a:r>
            <a:endParaRPr lang="en-US" sz="4000" dirty="0"/>
          </a:p>
          <a:p>
            <a:pPr>
              <a:lnSpc>
                <a:spcPct val="120000"/>
              </a:lnSpc>
            </a:pPr>
            <a:r>
              <a:rPr lang="en-US" sz="4000" b="1" dirty="0"/>
              <a:t>Tempering furnaces and cementation</a:t>
            </a:r>
            <a:endParaRPr lang="en-US" sz="4000" dirty="0"/>
          </a:p>
          <a:p>
            <a:pPr>
              <a:lnSpc>
                <a:spcPct val="120000"/>
              </a:lnSpc>
            </a:pPr>
            <a:r>
              <a:rPr lang="en-US" sz="4000" b="1" dirty="0"/>
              <a:t>Knuth horizontal bandsaw </a:t>
            </a:r>
            <a:r>
              <a:rPr lang="el-GR" sz="4000" b="1" dirty="0"/>
              <a:t>Φ</a:t>
            </a:r>
            <a:r>
              <a:rPr lang="en-US" sz="4000" b="1" dirty="0"/>
              <a:t>250</a:t>
            </a:r>
          </a:p>
          <a:p>
            <a:pPr>
              <a:lnSpc>
                <a:spcPct val="120000"/>
              </a:lnSpc>
            </a:pPr>
            <a:r>
              <a:rPr lang="en-US" sz="4000" b="1" dirty="0"/>
              <a:t>Rel and </a:t>
            </a:r>
            <a:r>
              <a:rPr lang="en-US" sz="4000" b="1" dirty="0" err="1"/>
              <a:t>mig</a:t>
            </a:r>
            <a:r>
              <a:rPr lang="en-US" sz="4000" b="1" dirty="0"/>
              <a:t>/mag welding instrument </a:t>
            </a:r>
          </a:p>
          <a:p>
            <a:pPr>
              <a:lnSpc>
                <a:spcPct val="120000"/>
              </a:lnSpc>
            </a:pPr>
            <a:endParaRPr lang="en-US" sz="4000" b="1" dirty="0"/>
          </a:p>
          <a:p>
            <a:endParaRPr lang="mk-MK" dirty="0"/>
          </a:p>
        </p:txBody>
      </p:sp>
      <p:sp>
        <p:nvSpPr>
          <p:cNvPr id="4" name="Title 1"/>
          <p:cNvSpPr>
            <a:spLocks noGrp="1"/>
          </p:cNvSpPr>
          <p:nvPr>
            <p:ph type="title"/>
          </p:nvPr>
        </p:nvSpPr>
        <p:spPr>
          <a:xfrm>
            <a:off x="666317" y="201976"/>
            <a:ext cx="8596668" cy="635306"/>
          </a:xfrm>
        </p:spPr>
        <p:txBody>
          <a:bodyPr>
            <a:normAutofit/>
          </a:bodyPr>
          <a:lstStyle/>
          <a:p>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Machine park</a:t>
            </a:r>
            <a:endParaRPr lang="mk-MK" sz="3200" b="1" dirty="0">
              <a:ln>
                <a:solidFill>
                  <a:srgbClr val="0C461F"/>
                </a:solidFill>
              </a:ln>
              <a:solidFill>
                <a:schemeClr val="accent1">
                  <a:lumMod val="75000"/>
                </a:schemeClr>
              </a:solidFill>
              <a:effectLst>
                <a:outerShdw blurRad="38100" dist="38100" dir="2700000" algn="tl">
                  <a:srgbClr val="000000">
                    <a:alpha val="43137"/>
                  </a:srgbClr>
                </a:outerShdw>
              </a:effectLst>
            </a:endParaRPr>
          </a:p>
        </p:txBody>
      </p:sp>
      <p:pic>
        <p:nvPicPr>
          <p:cNvPr id="8" name="Picture 25"/>
          <p:cNvPicPr>
            <a:picLocks noChangeAspect="1" noChangeArrowheads="1"/>
          </p:cNvPicPr>
          <p:nvPr/>
        </p:nvPicPr>
        <p:blipFill>
          <a:blip r:embed="rId2" cstate="print"/>
          <a:srcRect/>
          <a:stretch>
            <a:fillRect/>
          </a:stretch>
        </p:blipFill>
        <p:spPr bwMode="auto">
          <a:xfrm>
            <a:off x="9424267" y="6391275"/>
            <a:ext cx="2767733" cy="466725"/>
          </a:xfrm>
          <a:prstGeom prst="rect">
            <a:avLst/>
          </a:prstGeom>
          <a:noFill/>
          <a:ln w="9525">
            <a:noFill/>
            <a:miter lim="800000"/>
            <a:headEnd/>
            <a:tailEnd/>
          </a:ln>
        </p:spPr>
      </p:pic>
      <p:pic>
        <p:nvPicPr>
          <p:cNvPr id="9" name="Picture 8">
            <a:extLst>
              <a:ext uri="{FF2B5EF4-FFF2-40B4-BE49-F238E27FC236}">
                <a16:creationId xmlns:a16="http://schemas.microsoft.com/office/drawing/2014/main" id="{6442E952-F05A-48D0-CD28-9B1E49A46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8638" y="275307"/>
            <a:ext cx="3862024" cy="2896518"/>
          </a:xfrm>
          <a:prstGeom prst="rect">
            <a:avLst/>
          </a:prstGeom>
        </p:spPr>
      </p:pic>
      <p:pic>
        <p:nvPicPr>
          <p:cNvPr id="11" name="Picture 10">
            <a:extLst>
              <a:ext uri="{FF2B5EF4-FFF2-40B4-BE49-F238E27FC236}">
                <a16:creationId xmlns:a16="http://schemas.microsoft.com/office/drawing/2014/main" id="{C43CF676-7849-7573-6848-B313E4CBA8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1367" y="3338570"/>
            <a:ext cx="4229100" cy="3171825"/>
          </a:xfrm>
          <a:prstGeom prst="rect">
            <a:avLst/>
          </a:prstGeom>
        </p:spPr>
      </p:pic>
    </p:spTree>
    <p:extLst>
      <p:ext uri="{BB962C8B-B14F-4D97-AF65-F5344CB8AC3E}">
        <p14:creationId xmlns:p14="http://schemas.microsoft.com/office/powerpoint/2010/main" val="391145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1406059"/>
            <a:ext cx="9251973" cy="4807456"/>
          </a:xfrm>
        </p:spPr>
        <p:txBody>
          <a:bodyPr>
            <a:normAutofit fontScale="40000" lnSpcReduction="20000"/>
          </a:bodyPr>
          <a:lstStyle/>
          <a:p>
            <a:r>
              <a:rPr lang="en-US" sz="3000" b="1" dirty="0"/>
              <a:t>Milling</a:t>
            </a:r>
          </a:p>
          <a:p>
            <a:r>
              <a:rPr lang="en-US" sz="3000" b="1" dirty="0"/>
              <a:t>Drilling</a:t>
            </a:r>
          </a:p>
          <a:p>
            <a:r>
              <a:rPr lang="en-US" sz="3000" b="1" dirty="0"/>
              <a:t>Turning</a:t>
            </a:r>
          </a:p>
          <a:p>
            <a:r>
              <a:rPr lang="en-US" sz="3000" b="1" dirty="0"/>
              <a:t>Mechanical processing with cutting on metal and non metal on numerical controlled (CNC) and conventional machines for small and medium serial production</a:t>
            </a:r>
          </a:p>
          <a:p>
            <a:r>
              <a:rPr lang="en-US" sz="3000" b="1" dirty="0"/>
              <a:t>Mechanical processing of cast steel, cast iron and aluminum alloys as well as cast from steel and brass, all for medium serial production</a:t>
            </a:r>
          </a:p>
          <a:p>
            <a:r>
              <a:rPr lang="en-US" sz="3000" b="1" dirty="0"/>
              <a:t>Mechanical processing of plastic materials, POM (polyoxymethilene), Polyamid and other plastic materials requested by the end customer</a:t>
            </a:r>
          </a:p>
          <a:p>
            <a:r>
              <a:rPr lang="en-US" sz="3000" b="1" dirty="0"/>
              <a:t>Servicing and repair of machine tools</a:t>
            </a:r>
          </a:p>
          <a:p>
            <a:r>
              <a:rPr lang="en-US" sz="3000" b="1" dirty="0"/>
              <a:t>Possibility of single installation of machine tools</a:t>
            </a:r>
          </a:p>
          <a:p>
            <a:r>
              <a:rPr lang="en-US" sz="3000" b="1" dirty="0"/>
              <a:t>Align</a:t>
            </a:r>
            <a:endParaRPr lang="en-US" sz="3000" dirty="0"/>
          </a:p>
          <a:p>
            <a:r>
              <a:rPr lang="en-US" sz="3000" b="1" dirty="0"/>
              <a:t>Quenching and cementation</a:t>
            </a:r>
            <a:endParaRPr lang="en-US" sz="3000" dirty="0"/>
          </a:p>
          <a:p>
            <a:r>
              <a:rPr lang="en-US" sz="3000" b="1" dirty="0"/>
              <a:t>External and internal grinding</a:t>
            </a:r>
            <a:endParaRPr lang="en-US" sz="3000" dirty="0"/>
          </a:p>
          <a:p>
            <a:r>
              <a:rPr lang="en-US" sz="3000" b="1" dirty="0"/>
              <a:t>Sharpening tools</a:t>
            </a:r>
            <a:endParaRPr lang="en-US" sz="3000" dirty="0"/>
          </a:p>
          <a:p>
            <a:r>
              <a:rPr lang="en-US" sz="3000" b="1" dirty="0"/>
              <a:t>Waves and compaction bearings press</a:t>
            </a:r>
            <a:endParaRPr lang="en-US" sz="3000" dirty="0"/>
          </a:p>
          <a:p>
            <a:r>
              <a:rPr lang="en-US" sz="3000" b="1" dirty="0"/>
              <a:t>Welding</a:t>
            </a:r>
            <a:endParaRPr lang="en-US" sz="3000" dirty="0"/>
          </a:p>
          <a:p>
            <a:r>
              <a:rPr lang="en-US" sz="3000" b="1" dirty="0"/>
              <a:t>Locksmith processing</a:t>
            </a:r>
            <a:endParaRPr lang="en-US" sz="3000" dirty="0"/>
          </a:p>
          <a:p>
            <a:endParaRPr lang="mk-MK" dirty="0"/>
          </a:p>
        </p:txBody>
      </p:sp>
      <p:sp>
        <p:nvSpPr>
          <p:cNvPr id="4" name="Title 1"/>
          <p:cNvSpPr txBox="1">
            <a:spLocks/>
          </p:cNvSpPr>
          <p:nvPr/>
        </p:nvSpPr>
        <p:spPr>
          <a:xfrm>
            <a:off x="677334" y="609600"/>
            <a:ext cx="8596668" cy="61869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Services</a:t>
            </a:r>
            <a:endParaRPr lang="mk-MK" sz="3200" b="1" dirty="0">
              <a:ln>
                <a:solidFill>
                  <a:srgbClr val="0C461F"/>
                </a:solidFill>
              </a:ln>
              <a:solidFill>
                <a:schemeClr val="accent1">
                  <a:lumMod val="75000"/>
                </a:schemeClr>
              </a:solidFill>
              <a:effectLst>
                <a:outerShdw blurRad="38100" dist="38100" dir="2700000" algn="tl">
                  <a:srgbClr val="000000">
                    <a:alpha val="43137"/>
                  </a:srgbClr>
                </a:outerShdw>
              </a:effectLst>
            </a:endParaRPr>
          </a:p>
        </p:txBody>
      </p:sp>
      <p:pic>
        <p:nvPicPr>
          <p:cNvPr id="7" name="Picture 25"/>
          <p:cNvPicPr>
            <a:picLocks noChangeAspect="1" noChangeArrowheads="1"/>
          </p:cNvPicPr>
          <p:nvPr/>
        </p:nvPicPr>
        <p:blipFill>
          <a:blip r:embed="rId2" cstate="print"/>
          <a:srcRect/>
          <a:stretch>
            <a:fillRect/>
          </a:stretch>
        </p:blipFill>
        <p:spPr bwMode="auto">
          <a:xfrm>
            <a:off x="9424267" y="6391275"/>
            <a:ext cx="2767733" cy="466725"/>
          </a:xfrm>
          <a:prstGeom prst="rect">
            <a:avLst/>
          </a:prstGeom>
          <a:noFill/>
          <a:ln w="9525">
            <a:noFill/>
            <a:miter lim="800000"/>
            <a:headEnd/>
            <a:tailEnd/>
          </a:ln>
        </p:spPr>
      </p:pic>
      <p:pic>
        <p:nvPicPr>
          <p:cNvPr id="8" name="Picture 7">
            <a:extLst>
              <a:ext uri="{FF2B5EF4-FFF2-40B4-BE49-F238E27FC236}">
                <a16:creationId xmlns:a16="http://schemas.microsoft.com/office/drawing/2014/main" id="{20B78DBE-93E6-05B5-9FD6-F9B43E35B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240" y="4096212"/>
            <a:ext cx="3450898" cy="229506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261FABE-333E-4311-7F3A-A8EF91821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4032" y="3575175"/>
            <a:ext cx="3450898" cy="2301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143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618" y="1669269"/>
            <a:ext cx="6515036" cy="4403985"/>
          </a:xfrm>
        </p:spPr>
        <p:txBody>
          <a:bodyPr>
            <a:normAutofit/>
          </a:bodyPr>
          <a:lstStyle/>
          <a:p>
            <a:r>
              <a:rPr lang="en-US" b="1" dirty="0"/>
              <a:t>Shaft</a:t>
            </a:r>
            <a:endParaRPr lang="en-US" dirty="0"/>
          </a:p>
          <a:p>
            <a:r>
              <a:rPr lang="en-US" b="1" dirty="0"/>
              <a:t>Axes</a:t>
            </a:r>
            <a:endParaRPr lang="en-US" dirty="0"/>
          </a:p>
          <a:p>
            <a:r>
              <a:rPr lang="en-US" b="1" dirty="0"/>
              <a:t>Gears</a:t>
            </a:r>
            <a:endParaRPr lang="en-US" dirty="0"/>
          </a:p>
          <a:p>
            <a:r>
              <a:rPr lang="en-US" b="1" dirty="0"/>
              <a:t>Connections</a:t>
            </a:r>
            <a:endParaRPr lang="en-US" dirty="0"/>
          </a:p>
          <a:p>
            <a:r>
              <a:rPr lang="en-US" b="1" dirty="0"/>
              <a:t>Castings, for a given drawing</a:t>
            </a:r>
            <a:endParaRPr lang="en-US" dirty="0"/>
          </a:p>
          <a:p>
            <a:r>
              <a:rPr lang="en-US" b="1" dirty="0"/>
              <a:t>All types of sliding bearings of special bronze processed with special technology</a:t>
            </a:r>
            <a:endParaRPr lang="en-US" dirty="0"/>
          </a:p>
          <a:p>
            <a:r>
              <a:rPr lang="en-US" b="1" dirty="0"/>
              <a:t>Production of tools</a:t>
            </a:r>
            <a:endParaRPr lang="en-US" dirty="0"/>
          </a:p>
          <a:p>
            <a:r>
              <a:rPr lang="en-US" b="1" dirty="0"/>
              <a:t>Production of parts for metallurgy, construction and agricultural industry</a:t>
            </a:r>
            <a:endParaRPr lang="en-US" dirty="0"/>
          </a:p>
          <a:p>
            <a:r>
              <a:rPr lang="en-US" b="1" dirty="0"/>
              <a:t>Other spare parts as special bolts, nuts, etc.</a:t>
            </a:r>
            <a:endParaRPr lang="en-US" dirty="0"/>
          </a:p>
          <a:p>
            <a:endParaRPr lang="mk-MK" dirty="0"/>
          </a:p>
        </p:txBody>
      </p:sp>
      <p:sp>
        <p:nvSpPr>
          <p:cNvPr id="4" name="Title 1"/>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Production</a:t>
            </a:r>
            <a:endParaRPr lang="mk-MK" sz="3200" b="1" dirty="0">
              <a:ln>
                <a:solidFill>
                  <a:srgbClr val="0C461F"/>
                </a:solidFill>
              </a:ln>
              <a:solidFill>
                <a:schemeClr val="accent1">
                  <a:lumMod val="75000"/>
                </a:schemeClr>
              </a:solidFill>
              <a:effectLst>
                <a:outerShdw blurRad="38100" dist="38100" dir="2700000" algn="tl">
                  <a:srgbClr val="000000">
                    <a:alpha val="43137"/>
                  </a:srgbClr>
                </a:outerShdw>
              </a:effectLst>
            </a:endParaRPr>
          </a:p>
        </p:txBody>
      </p:sp>
      <p:pic>
        <p:nvPicPr>
          <p:cNvPr id="8" name="Picture 25"/>
          <p:cNvPicPr>
            <a:picLocks noChangeAspect="1" noChangeArrowheads="1"/>
          </p:cNvPicPr>
          <p:nvPr/>
        </p:nvPicPr>
        <p:blipFill>
          <a:blip r:embed="rId2" cstate="print"/>
          <a:srcRect/>
          <a:stretch>
            <a:fillRect/>
          </a:stretch>
        </p:blipFill>
        <p:spPr bwMode="auto">
          <a:xfrm>
            <a:off x="9424267" y="6391275"/>
            <a:ext cx="2767733" cy="466725"/>
          </a:xfrm>
          <a:prstGeom prst="rect">
            <a:avLst/>
          </a:prstGeom>
          <a:noFill/>
          <a:ln w="9525">
            <a:noFill/>
            <a:miter lim="800000"/>
            <a:headEnd/>
            <a:tailEnd/>
          </a:ln>
        </p:spPr>
      </p:pic>
      <p:pic>
        <p:nvPicPr>
          <p:cNvPr id="7" name="Picture 6">
            <a:extLst>
              <a:ext uri="{FF2B5EF4-FFF2-40B4-BE49-F238E27FC236}">
                <a16:creationId xmlns:a16="http://schemas.microsoft.com/office/drawing/2014/main" id="{0E24FDD1-F76C-51A7-FF5D-37949F38D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538" y="609600"/>
            <a:ext cx="3072337" cy="2459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E11CC550-34B2-1F90-863F-D96898E277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39173" y="3371173"/>
            <a:ext cx="2926983" cy="2665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3240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233" y="2149573"/>
            <a:ext cx="8596668" cy="3880773"/>
          </a:xfrm>
        </p:spPr>
        <p:txBody>
          <a:bodyPr>
            <a:normAutofit lnSpcReduction="10000"/>
          </a:bodyPr>
          <a:lstStyle/>
          <a:p>
            <a:r>
              <a:rPr lang="en-US" b="1" dirty="0"/>
              <a:t>Johnson Matthey – Macedonia</a:t>
            </a:r>
          </a:p>
          <a:p>
            <a:r>
              <a:rPr lang="en-US" b="1" dirty="0"/>
              <a:t>Kemet Electronics – Macedonia</a:t>
            </a:r>
          </a:p>
          <a:p>
            <a:r>
              <a:rPr lang="en-US" b="1" dirty="0" err="1"/>
              <a:t>Mikrosam</a:t>
            </a:r>
            <a:r>
              <a:rPr lang="en-US" b="1" dirty="0"/>
              <a:t> </a:t>
            </a:r>
            <a:r>
              <a:rPr lang="en-US" b="1" dirty="0" err="1"/>
              <a:t>Prilep</a:t>
            </a:r>
            <a:r>
              <a:rPr lang="en-US" b="1" dirty="0"/>
              <a:t> - Macedonia</a:t>
            </a:r>
          </a:p>
          <a:p>
            <a:r>
              <a:rPr lang="en-US" b="1" dirty="0"/>
              <a:t>Dura Automotive - Macedonia</a:t>
            </a:r>
          </a:p>
          <a:p>
            <a:r>
              <a:rPr lang="en-US" b="1" dirty="0" err="1"/>
              <a:t>Makstil</a:t>
            </a:r>
            <a:r>
              <a:rPr lang="en-US" b="1" dirty="0"/>
              <a:t> AD – Macedonia</a:t>
            </a:r>
          </a:p>
          <a:p>
            <a:r>
              <a:rPr lang="en-US" b="1" dirty="0"/>
              <a:t>Liberty AD- Macedonia</a:t>
            </a:r>
          </a:p>
          <a:p>
            <a:r>
              <a:rPr lang="en-US" b="1" dirty="0" err="1"/>
              <a:t>Ograzden</a:t>
            </a:r>
            <a:r>
              <a:rPr lang="en-US" b="1" dirty="0"/>
              <a:t> </a:t>
            </a:r>
            <a:r>
              <a:rPr lang="en-US" b="1" dirty="0" err="1"/>
              <a:t>Strumica</a:t>
            </a:r>
            <a:r>
              <a:rPr lang="en-US" b="1" dirty="0"/>
              <a:t> – Macedonia</a:t>
            </a:r>
          </a:p>
          <a:p>
            <a:r>
              <a:rPr lang="en-US" b="1" dirty="0"/>
              <a:t>Granit AD – Macedonia</a:t>
            </a:r>
          </a:p>
          <a:p>
            <a:r>
              <a:rPr lang="en-US" b="1" dirty="0" err="1"/>
              <a:t>Beton</a:t>
            </a:r>
            <a:r>
              <a:rPr lang="en-US" b="1" dirty="0"/>
              <a:t> AD </a:t>
            </a:r>
            <a:r>
              <a:rPr lang="en-US" b="1" dirty="0" err="1"/>
              <a:t>Stip</a:t>
            </a:r>
            <a:r>
              <a:rPr lang="en-US" b="1" dirty="0"/>
              <a:t> – Macedonia</a:t>
            </a:r>
          </a:p>
          <a:p>
            <a:r>
              <a:rPr lang="en-US" b="1" dirty="0" err="1"/>
              <a:t>Feni</a:t>
            </a:r>
            <a:r>
              <a:rPr lang="en-US" b="1" dirty="0"/>
              <a:t> Industry </a:t>
            </a:r>
            <a:r>
              <a:rPr lang="en-US" b="1" dirty="0" err="1"/>
              <a:t>Kavadarci</a:t>
            </a:r>
            <a:r>
              <a:rPr lang="en-US" b="1" dirty="0"/>
              <a:t> – Macedonia</a:t>
            </a:r>
          </a:p>
        </p:txBody>
      </p:sp>
      <p:sp>
        <p:nvSpPr>
          <p:cNvPr id="4" name="Title 1"/>
          <p:cNvSpPr txBox="1">
            <a:spLocks noGrp="1"/>
          </p:cNvSpPr>
          <p:nvPr>
            <p:ph type="title"/>
          </p:nvPr>
        </p:nvSpPr>
        <p:spPr>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ln>
                  <a:solidFill>
                    <a:srgbClr val="0C461F"/>
                  </a:solidFill>
                </a:ln>
                <a:solidFill>
                  <a:schemeClr val="accent1">
                    <a:lumMod val="75000"/>
                  </a:schemeClr>
                </a:solidFill>
                <a:effectLst>
                  <a:outerShdw blurRad="38100" dist="38100" dir="2700000" algn="tl">
                    <a:srgbClr val="000000">
                      <a:alpha val="43137"/>
                    </a:srgbClr>
                  </a:outerShdw>
                </a:effectLst>
              </a:rPr>
              <a:t>Reference of major clients </a:t>
            </a:r>
            <a:endParaRPr lang="mk-MK" sz="3200" b="1" dirty="0">
              <a:ln>
                <a:solidFill>
                  <a:srgbClr val="0C461F"/>
                </a:solidFill>
              </a:ln>
              <a:solidFill>
                <a:schemeClr val="accent1">
                  <a:lumMod val="75000"/>
                </a:schemeClr>
              </a:solidFill>
              <a:effectLst>
                <a:outerShdw blurRad="38100" dist="38100" dir="2700000" algn="tl">
                  <a:srgbClr val="000000">
                    <a:alpha val="43137"/>
                  </a:srgbClr>
                </a:outerShdw>
              </a:effectLst>
            </a:endParaRPr>
          </a:p>
        </p:txBody>
      </p:sp>
      <p:sp>
        <p:nvSpPr>
          <p:cNvPr id="10242" name="AutoShape 2" descr="https://dl-mail.ymail.com/ws/download/mailboxes/@.id==VjJ-730V4ifn_mtbbr9ny-x2p9AnX68fZEWLvp7vmg5s70352XXFsutQnpnOE8F63CCIGH4nkLovJSeSm65J69qU1w/messages/@.id==AN4r0woAABYRWaa1WA82iBi3lIk/content/parts/@.id==2/raw?appid=YahooMailNeo&amp;ymreqid=62890632-70b3-ee86-01b0-cb03e8010000&amp;token=zitEzqOML3j84e6ealFTT5U7-km5qEQF52lp7AcCuBZdc9hvf7YG1jda3KDw-89My6iR_gwmtQVpgzNC4kK_r6adcszKml1oFCcZrCL1R6pRaGMi_a4dULZHRa_xD1WB"/>
          <p:cNvSpPr>
            <a:spLocks noChangeAspect="1" noChangeArrowheads="1"/>
          </p:cNvSpPr>
          <p:nvPr/>
        </p:nvSpPr>
        <p:spPr bwMode="auto">
          <a:xfrm>
            <a:off x="155575" y="-198438"/>
            <a:ext cx="1419225" cy="4191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sp>
        <p:nvSpPr>
          <p:cNvPr id="10244" name="AutoShape 4" descr="https://dl-mail.ymail.com/ws/download/mailboxes/@.id==VjJ-730V4ifn_mtbbr9ny-x2p9AnX68fZEWLvp7vmg5s70352XXFsutQnpnOE8F63CCIGH4nkLovJSeSm65J69qU1w/messages/@.id==AN4r0woAABYRWaa1WA82iBi3lIk/content/parts/@.id==2/raw?appid=YahooMailNeo&amp;ymreqid=62890632-70b3-ee86-01b0-cb03e8010000&amp;token=zitEzqOML3j84e6ealFTT5U7-km5qEQF52lp7AcCuBZdc9hvf7YG1jda3KDw-89My6iR_gwmtQVpgzNC4kK_r6adcszKml1oFCcZrCL1R6pRaGMi_a4dULZHRa_xD1WB"/>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sp>
        <p:nvSpPr>
          <p:cNvPr id="10246" name="AutoShape 6" descr="cid:image001.png@01D2C9A6.9EB371C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pic>
        <p:nvPicPr>
          <p:cNvPr id="7" name="Picture 25"/>
          <p:cNvPicPr>
            <a:picLocks noChangeAspect="1" noChangeArrowheads="1"/>
          </p:cNvPicPr>
          <p:nvPr/>
        </p:nvPicPr>
        <p:blipFill>
          <a:blip r:embed="rId2" cstate="print"/>
          <a:srcRect/>
          <a:stretch>
            <a:fillRect/>
          </a:stretch>
        </p:blipFill>
        <p:spPr bwMode="auto">
          <a:xfrm>
            <a:off x="9424267" y="6391275"/>
            <a:ext cx="2767733" cy="466725"/>
          </a:xfrm>
          <a:prstGeom prst="rect">
            <a:avLst/>
          </a:prstGeom>
          <a:noFill/>
          <a:ln w="9525">
            <a:noFill/>
            <a:miter lim="800000"/>
            <a:headEnd/>
            <a:tailEnd/>
          </a:ln>
        </p:spPr>
      </p:pic>
      <p:pic>
        <p:nvPicPr>
          <p:cNvPr id="1026" name="Picture 2" descr="C:\Users\Goran\Pictures\mid_johnsonmatthey.jpg"/>
          <p:cNvPicPr>
            <a:picLocks noChangeAspect="1" noChangeArrowheads="1"/>
          </p:cNvPicPr>
          <p:nvPr/>
        </p:nvPicPr>
        <p:blipFill>
          <a:blip r:embed="rId3" cstate="print"/>
          <a:srcRect/>
          <a:stretch>
            <a:fillRect/>
          </a:stretch>
        </p:blipFill>
        <p:spPr bwMode="auto">
          <a:xfrm>
            <a:off x="7616329" y="1327959"/>
            <a:ext cx="2225407" cy="1602988"/>
          </a:xfrm>
          <a:prstGeom prst="rect">
            <a:avLst/>
          </a:prstGeom>
          <a:noFill/>
        </p:spPr>
      </p:pic>
      <p:sp>
        <p:nvSpPr>
          <p:cNvPr id="1028" name="AutoShape 4" descr="https://static.seekingalpha.com/uploads/2017/9/12/10455371-15052438920473375.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pic>
        <p:nvPicPr>
          <p:cNvPr id="1029" name="Picture 5"/>
          <p:cNvPicPr>
            <a:picLocks noChangeAspect="1" noChangeArrowheads="1"/>
          </p:cNvPicPr>
          <p:nvPr/>
        </p:nvPicPr>
        <p:blipFill>
          <a:blip r:embed="rId4" cstate="print"/>
          <a:srcRect/>
          <a:stretch>
            <a:fillRect/>
          </a:stretch>
        </p:blipFill>
        <p:spPr bwMode="auto">
          <a:xfrm>
            <a:off x="5433800" y="2338350"/>
            <a:ext cx="2156820" cy="1078410"/>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srcRect/>
          <a:stretch>
            <a:fillRect/>
          </a:stretch>
        </p:blipFill>
        <p:spPr bwMode="auto">
          <a:xfrm>
            <a:off x="7552425" y="5444066"/>
            <a:ext cx="1143000" cy="114300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cstate="print"/>
          <a:srcRect/>
          <a:stretch>
            <a:fillRect/>
          </a:stretch>
        </p:blipFill>
        <p:spPr bwMode="auto">
          <a:xfrm>
            <a:off x="6374060" y="3481047"/>
            <a:ext cx="1216560" cy="110663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cstate="print"/>
          <a:srcRect/>
          <a:stretch>
            <a:fillRect/>
          </a:stretch>
        </p:blipFill>
        <p:spPr bwMode="auto">
          <a:xfrm>
            <a:off x="5565526" y="4770189"/>
            <a:ext cx="2256450" cy="890923"/>
          </a:xfrm>
          <a:prstGeom prst="rect">
            <a:avLst/>
          </a:prstGeom>
          <a:noFill/>
          <a:ln w="9525">
            <a:noFill/>
            <a:miter lim="800000"/>
            <a:headEnd/>
            <a:tailEnd/>
          </a:ln>
          <a:effectLst/>
        </p:spPr>
      </p:pic>
      <p:pic>
        <p:nvPicPr>
          <p:cNvPr id="1036" name="Picture 12"/>
          <p:cNvPicPr>
            <a:picLocks noChangeAspect="1" noChangeArrowheads="1"/>
          </p:cNvPicPr>
          <p:nvPr/>
        </p:nvPicPr>
        <p:blipFill>
          <a:blip r:embed="rId8" cstate="print"/>
          <a:srcRect/>
          <a:stretch>
            <a:fillRect/>
          </a:stretch>
        </p:blipFill>
        <p:spPr bwMode="auto">
          <a:xfrm>
            <a:off x="8164744" y="4394621"/>
            <a:ext cx="1574168" cy="1049445"/>
          </a:xfrm>
          <a:prstGeom prst="rect">
            <a:avLst/>
          </a:prstGeom>
          <a:noFill/>
          <a:ln w="9525">
            <a:noFill/>
            <a:miter lim="800000"/>
            <a:headEnd/>
            <a:tailEnd/>
          </a:ln>
          <a:effectLst/>
        </p:spPr>
      </p:pic>
      <p:pic>
        <p:nvPicPr>
          <p:cNvPr id="1037" name="Picture 13" descr="C:\Users\Goran\Pictures\omm_logo.png"/>
          <p:cNvPicPr>
            <a:picLocks noChangeAspect="1" noChangeArrowheads="1"/>
          </p:cNvPicPr>
          <p:nvPr/>
        </p:nvPicPr>
        <p:blipFill>
          <a:blip r:embed="rId9" cstate="print"/>
          <a:srcRect/>
          <a:stretch>
            <a:fillRect/>
          </a:stretch>
        </p:blipFill>
        <p:spPr bwMode="auto">
          <a:xfrm>
            <a:off x="8367312" y="3317454"/>
            <a:ext cx="1371600" cy="609600"/>
          </a:xfrm>
          <a:prstGeom prst="rect">
            <a:avLst/>
          </a:prstGeom>
          <a:noFill/>
        </p:spPr>
      </p:pic>
    </p:spTree>
    <p:extLst>
      <p:ext uri="{BB962C8B-B14F-4D97-AF65-F5344CB8AC3E}">
        <p14:creationId xmlns:p14="http://schemas.microsoft.com/office/powerpoint/2010/main" val="235868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21"/>
          <p:cNvSpPr>
            <a:spLocks/>
          </p:cNvSpPr>
          <p:nvPr/>
        </p:nvSpPr>
        <p:spPr bwMode="auto">
          <a:xfrm>
            <a:off x="-4764" y="2214563"/>
            <a:ext cx="9795045" cy="3583782"/>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chemeClr val="bg1">
                <a:lumMod val="75000"/>
              </a:schemeClr>
            </a:solidFill>
            <a:prstDash val="dash"/>
            <a:miter lim="800000"/>
            <a:headEnd/>
            <a:tailEnd/>
          </a:ln>
        </p:spPr>
        <p:txBody>
          <a:bodyPr lIns="91422" tIns="45711" rIns="91422" bIns="45711"/>
          <a:lstStyle/>
          <a:p>
            <a:pPr defTabSz="914217">
              <a:defRPr/>
            </a:pPr>
            <a:endParaRPr lang="en-US" b="1" dirty="0">
              <a:latin typeface="Roboto Bold" charset="0"/>
            </a:endParaRPr>
          </a:p>
        </p:txBody>
      </p:sp>
      <p:sp>
        <p:nvSpPr>
          <p:cNvPr id="5123" name="Oval 19"/>
          <p:cNvSpPr>
            <a:spLocks noChangeArrowheads="1"/>
          </p:cNvSpPr>
          <p:nvPr/>
        </p:nvSpPr>
        <p:spPr bwMode="auto">
          <a:xfrm>
            <a:off x="3738743" y="4229894"/>
            <a:ext cx="995622" cy="993775"/>
          </a:xfrm>
          <a:prstGeom prst="ellipse">
            <a:avLst/>
          </a:prstGeom>
          <a:solidFill>
            <a:schemeClr val="accent2"/>
          </a:solidFill>
          <a:ln w="9525">
            <a:noFill/>
            <a:round/>
            <a:headEnd/>
            <a:tailEnd/>
          </a:ln>
        </p:spPr>
        <p:txBody>
          <a:bodyPr lIns="91422" tIns="45711" rIns="91422" bIns="45711" anchor="ctr"/>
          <a:lstStyle/>
          <a:p>
            <a:pPr algn="ctr" eaLnBrk="1" hangingPunct="1"/>
            <a:endParaRPr lang="mk-MK" sz="2400" dirty="0">
              <a:solidFill>
                <a:schemeClr val="bg1"/>
              </a:solidFill>
              <a:latin typeface="Roboto Regular"/>
              <a:ea typeface="Roboto Regular"/>
              <a:cs typeface="Roboto Regular"/>
            </a:endParaRPr>
          </a:p>
        </p:txBody>
      </p:sp>
      <p:sp>
        <p:nvSpPr>
          <p:cNvPr id="51" name="Oval 19"/>
          <p:cNvSpPr>
            <a:spLocks noChangeArrowheads="1"/>
          </p:cNvSpPr>
          <p:nvPr/>
        </p:nvSpPr>
        <p:spPr bwMode="auto">
          <a:xfrm>
            <a:off x="5636300" y="2874963"/>
            <a:ext cx="996415" cy="992982"/>
          </a:xfrm>
          <a:prstGeom prst="ellipse">
            <a:avLst/>
          </a:prstGeom>
          <a:solidFill>
            <a:schemeClr val="accent3"/>
          </a:solidFill>
          <a:ln>
            <a:noFill/>
          </a:ln>
        </p:spPr>
        <p:txBody>
          <a:bodyPr lIns="91422" tIns="45711" rIns="91422" bIns="45711" anchor="ctr"/>
          <a:lstStyle/>
          <a:p>
            <a:pPr algn="ctr" eaLnBrk="1" hangingPunct="1">
              <a:defRPr/>
            </a:pPr>
            <a:endParaRPr lang="mk-MK" sz="2400" dirty="0">
              <a:solidFill>
                <a:schemeClr val="bg1"/>
              </a:solidFill>
              <a:latin typeface="Roboto Regular"/>
              <a:ea typeface="Roboto Regular"/>
              <a:cs typeface="Roboto Regular"/>
            </a:endParaRPr>
          </a:p>
        </p:txBody>
      </p:sp>
      <p:sp>
        <p:nvSpPr>
          <p:cNvPr id="52" name="Oval 19"/>
          <p:cNvSpPr>
            <a:spLocks noChangeArrowheads="1"/>
          </p:cNvSpPr>
          <p:nvPr/>
        </p:nvSpPr>
        <p:spPr bwMode="auto">
          <a:xfrm>
            <a:off x="7534650" y="3401219"/>
            <a:ext cx="995622" cy="992981"/>
          </a:xfrm>
          <a:prstGeom prst="ellipse">
            <a:avLst/>
          </a:prstGeom>
          <a:solidFill>
            <a:schemeClr val="accent4"/>
          </a:solidFill>
          <a:ln>
            <a:noFill/>
          </a:ln>
        </p:spPr>
        <p:txBody>
          <a:bodyPr lIns="91422" tIns="45711" rIns="91422" bIns="45711" anchor="ctr"/>
          <a:lstStyle/>
          <a:p>
            <a:pPr algn="ctr" eaLnBrk="1" hangingPunct="1">
              <a:defRPr/>
            </a:pPr>
            <a:endParaRPr lang="mk-MK" sz="2400" dirty="0">
              <a:solidFill>
                <a:schemeClr val="bg1"/>
              </a:solidFill>
              <a:latin typeface="Roboto Regular"/>
              <a:ea typeface="Roboto Regular"/>
              <a:cs typeface="Roboto Regular"/>
            </a:endParaRPr>
          </a:p>
        </p:txBody>
      </p:sp>
      <p:sp>
        <p:nvSpPr>
          <p:cNvPr id="5126" name="Oval 19"/>
          <p:cNvSpPr>
            <a:spLocks noChangeArrowheads="1"/>
          </p:cNvSpPr>
          <p:nvPr/>
        </p:nvSpPr>
        <p:spPr bwMode="auto">
          <a:xfrm>
            <a:off x="1840392" y="3599656"/>
            <a:ext cx="996416" cy="992981"/>
          </a:xfrm>
          <a:prstGeom prst="ellipse">
            <a:avLst/>
          </a:prstGeom>
          <a:solidFill>
            <a:schemeClr val="accent1"/>
          </a:solidFill>
          <a:ln w="9525">
            <a:noFill/>
            <a:round/>
            <a:headEnd/>
            <a:tailEnd/>
          </a:ln>
        </p:spPr>
        <p:txBody>
          <a:bodyPr lIns="91422" tIns="45711" rIns="91422" bIns="45711" anchor="ctr"/>
          <a:lstStyle/>
          <a:p>
            <a:pPr algn="ctr" eaLnBrk="1" hangingPunct="1"/>
            <a:endParaRPr lang="mk-MK" sz="2400" dirty="0">
              <a:solidFill>
                <a:schemeClr val="bg1"/>
              </a:solidFill>
              <a:latin typeface="Roboto Regular"/>
              <a:ea typeface="Roboto Regular"/>
              <a:cs typeface="Roboto Regular"/>
            </a:endParaRPr>
          </a:p>
        </p:txBody>
      </p:sp>
      <p:grpSp>
        <p:nvGrpSpPr>
          <p:cNvPr id="2" name="Group 53"/>
          <p:cNvGrpSpPr>
            <a:grpSpLocks/>
          </p:cNvGrpSpPr>
          <p:nvPr/>
        </p:nvGrpSpPr>
        <p:grpSpPr bwMode="auto">
          <a:xfrm>
            <a:off x="9734704" y="1632744"/>
            <a:ext cx="1316380" cy="789781"/>
            <a:chOff x="10452101" y="1779589"/>
            <a:chExt cx="365125" cy="219075"/>
          </a:xfrm>
        </p:grpSpPr>
        <p:sp>
          <p:nvSpPr>
            <p:cNvPr id="55" name="Freeform 22"/>
            <p:cNvSpPr>
              <a:spLocks/>
            </p:cNvSpPr>
            <p:nvPr/>
          </p:nvSpPr>
          <p:spPr bwMode="auto">
            <a:xfrm>
              <a:off x="10550539" y="1900245"/>
              <a:ext cx="112753" cy="98419"/>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chemeClr val="bg1">
                <a:lumMod val="65000"/>
              </a:schemeClr>
            </a:solidFill>
            <a:ln>
              <a:noFill/>
            </a:ln>
            <a:extLst>
              <a:ext uri="{91240B29-F687-4f45-9708-019B960494DF}"/>
            </a:extLst>
          </p:spPr>
          <p:txBody>
            <a:bodyPr/>
            <a:lstStyle/>
            <a:p>
              <a:pPr defTabSz="914217">
                <a:defRPr/>
              </a:pPr>
              <a:endParaRPr lang="en-US" b="1" dirty="0">
                <a:latin typeface="Roboto Bold" charset="0"/>
              </a:endParaRPr>
            </a:p>
          </p:txBody>
        </p:sp>
        <p:sp>
          <p:nvSpPr>
            <p:cNvPr id="56" name="Freeform 23"/>
            <p:cNvSpPr>
              <a:spLocks/>
            </p:cNvSpPr>
            <p:nvPr/>
          </p:nvSpPr>
          <p:spPr bwMode="auto">
            <a:xfrm>
              <a:off x="10452101" y="1779589"/>
              <a:ext cx="365125" cy="188911"/>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chemeClr val="bg1">
                <a:lumMod val="85000"/>
              </a:schemeClr>
            </a:solidFill>
            <a:ln>
              <a:noFill/>
            </a:ln>
            <a:extLst>
              <a:ext uri="{91240B29-F687-4f45-9708-019B960494DF}"/>
            </a:extLst>
          </p:spPr>
          <p:txBody>
            <a:bodyPr/>
            <a:lstStyle/>
            <a:p>
              <a:pPr defTabSz="914217">
                <a:defRPr/>
              </a:pPr>
              <a:endParaRPr lang="en-US" b="1" dirty="0">
                <a:latin typeface="Roboto Bold" charset="0"/>
              </a:endParaRPr>
            </a:p>
          </p:txBody>
        </p:sp>
        <p:sp>
          <p:nvSpPr>
            <p:cNvPr id="57" name="Freeform 24"/>
            <p:cNvSpPr>
              <a:spLocks/>
            </p:cNvSpPr>
            <p:nvPr/>
          </p:nvSpPr>
          <p:spPr bwMode="auto">
            <a:xfrm>
              <a:off x="10531380" y="1792359"/>
              <a:ext cx="258759" cy="206305"/>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chemeClr val="bg1">
                <a:lumMod val="75000"/>
              </a:schemeClr>
            </a:solidFill>
            <a:ln>
              <a:noFill/>
            </a:ln>
            <a:extLst>
              <a:ext uri="{91240B29-F687-4f45-9708-019B960494DF}"/>
            </a:extLst>
          </p:spPr>
          <p:txBody>
            <a:bodyPr/>
            <a:lstStyle/>
            <a:p>
              <a:pPr defTabSz="914217">
                <a:defRPr/>
              </a:pPr>
              <a:endParaRPr lang="en-US" b="1" dirty="0">
                <a:latin typeface="Roboto Bold" charset="0"/>
              </a:endParaRPr>
            </a:p>
          </p:txBody>
        </p:sp>
      </p:grpSp>
      <p:sp>
        <p:nvSpPr>
          <p:cNvPr id="5128" name="TextBox 26"/>
          <p:cNvSpPr txBox="1">
            <a:spLocks noChangeArrowheads="1"/>
          </p:cNvSpPr>
          <p:nvPr/>
        </p:nvSpPr>
        <p:spPr bwMode="auto">
          <a:xfrm>
            <a:off x="1215077" y="4840372"/>
            <a:ext cx="2247045" cy="969496"/>
          </a:xfrm>
          <a:prstGeom prst="rect">
            <a:avLst/>
          </a:prstGeom>
          <a:noFill/>
          <a:ln w="9525">
            <a:noFill/>
            <a:miter lim="800000"/>
            <a:headEnd/>
            <a:tailEnd/>
          </a:ln>
        </p:spPr>
        <p:txBody>
          <a:bodyPr wrap="square" lIns="45720" tIns="22860" rIns="45720" bIns="22860" anchor="ctr">
            <a:spAutoFit/>
          </a:bodyPr>
          <a:lstStyle/>
          <a:p>
            <a:pPr algn="ctr" eaLnBrk="1" hangingPunct="1"/>
            <a:r>
              <a:rPr lang="en-US" sz="2000" b="1" dirty="0">
                <a:solidFill>
                  <a:schemeClr val="tx2"/>
                </a:solidFill>
                <a:latin typeface="Calibri" pitchFamily="34" charset="0"/>
                <a:ea typeface="Lato Black"/>
                <a:cs typeface="Calibri" pitchFamily="34" charset="0"/>
              </a:rPr>
              <a:t>Implementation of CMM and Quality control system</a:t>
            </a:r>
          </a:p>
        </p:txBody>
      </p:sp>
      <p:sp>
        <p:nvSpPr>
          <p:cNvPr id="5129" name="TextBox 28"/>
          <p:cNvSpPr txBox="1">
            <a:spLocks noChangeArrowheads="1"/>
          </p:cNvSpPr>
          <p:nvPr/>
        </p:nvSpPr>
        <p:spPr bwMode="auto">
          <a:xfrm>
            <a:off x="3321306" y="3379653"/>
            <a:ext cx="1576777" cy="661720"/>
          </a:xfrm>
          <a:prstGeom prst="rect">
            <a:avLst/>
          </a:prstGeom>
          <a:noFill/>
          <a:ln w="9525">
            <a:noFill/>
            <a:miter lim="800000"/>
            <a:headEnd/>
            <a:tailEnd/>
          </a:ln>
        </p:spPr>
        <p:txBody>
          <a:bodyPr wrap="none" lIns="45720" tIns="22860" rIns="45720" bIns="22860" anchor="ctr">
            <a:spAutoFit/>
          </a:bodyPr>
          <a:lstStyle/>
          <a:p>
            <a:pPr algn="ctr" eaLnBrk="1" hangingPunct="1"/>
            <a:r>
              <a:rPr lang="en-US" sz="2000" b="1" dirty="0">
                <a:solidFill>
                  <a:schemeClr val="tx2"/>
                </a:solidFill>
                <a:latin typeface="Calibri" pitchFamily="34" charset="0"/>
                <a:ea typeface="Lato Black"/>
                <a:cs typeface="Calibri" pitchFamily="34" charset="0"/>
              </a:rPr>
              <a:t>Modernize of </a:t>
            </a:r>
            <a:br>
              <a:rPr lang="en-US" sz="2000" b="1" dirty="0">
                <a:solidFill>
                  <a:schemeClr val="tx2"/>
                </a:solidFill>
                <a:latin typeface="Calibri" pitchFamily="34" charset="0"/>
                <a:ea typeface="Lato Black"/>
                <a:cs typeface="Calibri" pitchFamily="34" charset="0"/>
              </a:rPr>
            </a:br>
            <a:r>
              <a:rPr lang="en-US" sz="2000" b="1" dirty="0">
                <a:solidFill>
                  <a:schemeClr val="tx2"/>
                </a:solidFill>
                <a:latin typeface="Calibri" pitchFamily="34" charset="0"/>
                <a:ea typeface="Lato Black"/>
                <a:cs typeface="Calibri" pitchFamily="34" charset="0"/>
              </a:rPr>
              <a:t>Machine park</a:t>
            </a:r>
          </a:p>
        </p:txBody>
      </p:sp>
      <p:sp>
        <p:nvSpPr>
          <p:cNvPr id="5130" name="Subtitle 2"/>
          <p:cNvSpPr txBox="1">
            <a:spLocks/>
          </p:cNvSpPr>
          <p:nvPr/>
        </p:nvSpPr>
        <p:spPr bwMode="auto">
          <a:xfrm>
            <a:off x="6978880" y="2590007"/>
            <a:ext cx="2047615" cy="366288"/>
          </a:xfrm>
          <a:prstGeom prst="rect">
            <a:avLst/>
          </a:prstGeom>
          <a:noFill/>
          <a:ln w="9525">
            <a:noFill/>
            <a:miter lim="800000"/>
            <a:headEnd/>
            <a:tailEnd/>
          </a:ln>
        </p:spPr>
        <p:txBody>
          <a:bodyPr lIns="108745" tIns="54373" rIns="108745" bIns="54373">
            <a:spAutoFit/>
          </a:bodyPr>
          <a:lstStyle/>
          <a:p>
            <a:pPr algn="ctr" defTabSz="543719">
              <a:lnSpc>
                <a:spcPts val="2019"/>
              </a:lnSpc>
              <a:spcBef>
                <a:spcPct val="20000"/>
              </a:spcBef>
            </a:pPr>
            <a:endParaRPr lang="mk-MK" sz="1200" dirty="0">
              <a:solidFill>
                <a:schemeClr val="tx2"/>
              </a:solidFill>
              <a:ea typeface="Lato Light"/>
              <a:cs typeface="Lato Light"/>
            </a:endParaRPr>
          </a:p>
        </p:txBody>
      </p:sp>
      <p:sp>
        <p:nvSpPr>
          <p:cNvPr id="36" name="Rectangle 35"/>
          <p:cNvSpPr/>
          <p:nvPr/>
        </p:nvSpPr>
        <p:spPr>
          <a:xfrm>
            <a:off x="5563256" y="1083469"/>
            <a:ext cx="1097248" cy="36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eaLnBrk="1" hangingPunct="1">
              <a:defRPr/>
            </a:pPr>
            <a:endParaRPr lang="mk-MK" sz="2200" dirty="0">
              <a:solidFill>
                <a:srgbClr val="FFFFFF"/>
              </a:solidFill>
              <a:latin typeface="Lato"/>
              <a:ea typeface="Lato"/>
              <a:cs typeface="Lato"/>
            </a:endParaRPr>
          </a:p>
        </p:txBody>
      </p:sp>
      <p:sp>
        <p:nvSpPr>
          <p:cNvPr id="37" name="Rectangle 36"/>
          <p:cNvSpPr>
            <a:spLocks/>
          </p:cNvSpPr>
          <p:nvPr/>
        </p:nvSpPr>
        <p:spPr bwMode="auto">
          <a:xfrm>
            <a:off x="3200440" y="441325"/>
            <a:ext cx="4741683" cy="484300"/>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2286000">
              <a:lnSpc>
                <a:spcPts val="3700"/>
              </a:lnSpc>
              <a:defRPr/>
            </a:pPr>
            <a:r>
              <a:rPr lang="en-US" sz="4400" b="1" spc="250" dirty="0">
                <a:solidFill>
                  <a:schemeClr val="tx2"/>
                </a:solidFill>
                <a:latin typeface="Lato Black"/>
                <a:ea typeface="Lato Black" charset="0"/>
                <a:cs typeface="Calibri" pitchFamily="34" charset="0"/>
                <a:sym typeface="Bebas Neue" charset="0"/>
              </a:rPr>
              <a:t>FUTURE </a:t>
            </a:r>
            <a:r>
              <a:rPr lang="en-US" sz="4400" b="1" spc="250" dirty="0">
                <a:solidFill>
                  <a:srgbClr val="92D050"/>
                </a:solidFill>
                <a:latin typeface="Lato Black"/>
                <a:ea typeface="Lato Black" charset="0"/>
                <a:cs typeface="Calibri" pitchFamily="34" charset="0"/>
                <a:sym typeface="Bebas Neue" charset="0"/>
              </a:rPr>
              <a:t>PLANS</a:t>
            </a:r>
          </a:p>
        </p:txBody>
      </p:sp>
      <p:sp>
        <p:nvSpPr>
          <p:cNvPr id="5134" name="TextBox 28"/>
          <p:cNvSpPr txBox="1">
            <a:spLocks noChangeArrowheads="1"/>
          </p:cNvSpPr>
          <p:nvPr/>
        </p:nvSpPr>
        <p:spPr bwMode="auto">
          <a:xfrm>
            <a:off x="6818342" y="2009514"/>
            <a:ext cx="2428238" cy="1277273"/>
          </a:xfrm>
          <a:prstGeom prst="rect">
            <a:avLst/>
          </a:prstGeom>
          <a:noFill/>
          <a:ln w="9525">
            <a:noFill/>
            <a:miter lim="800000"/>
            <a:headEnd/>
            <a:tailEnd/>
          </a:ln>
        </p:spPr>
        <p:txBody>
          <a:bodyPr wrap="square" lIns="45720" tIns="22860" rIns="45720" bIns="22860" anchor="ctr">
            <a:spAutoFit/>
          </a:bodyPr>
          <a:lstStyle/>
          <a:p>
            <a:pPr algn="ctr"/>
            <a:r>
              <a:rPr lang="en-US" sz="2000" b="1" dirty="0">
                <a:solidFill>
                  <a:schemeClr val="tx2"/>
                </a:solidFill>
                <a:latin typeface="Calibri" pitchFamily="34" charset="0"/>
                <a:ea typeface="Lato Black"/>
                <a:cs typeface="Calibri" pitchFamily="34" charset="0"/>
              </a:rPr>
              <a:t>Implementing robotics and automatization systems </a:t>
            </a:r>
          </a:p>
        </p:txBody>
      </p:sp>
      <p:pic>
        <p:nvPicPr>
          <p:cNvPr id="5136" name="Picture 25"/>
          <p:cNvPicPr>
            <a:picLocks noChangeAspect="1" noChangeArrowheads="1"/>
          </p:cNvPicPr>
          <p:nvPr/>
        </p:nvPicPr>
        <p:blipFill>
          <a:blip r:embed="rId2" cstate="print"/>
          <a:srcRect/>
          <a:stretch>
            <a:fillRect/>
          </a:stretch>
        </p:blipFill>
        <p:spPr bwMode="auto">
          <a:xfrm>
            <a:off x="9424267" y="6391275"/>
            <a:ext cx="2767733" cy="466725"/>
          </a:xfrm>
          <a:prstGeom prst="rect">
            <a:avLst/>
          </a:prstGeom>
          <a:noFill/>
          <a:ln w="9525">
            <a:noFill/>
            <a:miter lim="800000"/>
            <a:headEnd/>
            <a:tailEnd/>
          </a:ln>
        </p:spPr>
      </p:pic>
      <p:sp>
        <p:nvSpPr>
          <p:cNvPr id="25" name="TextBox 28"/>
          <p:cNvSpPr txBox="1">
            <a:spLocks noChangeArrowheads="1"/>
          </p:cNvSpPr>
          <p:nvPr/>
        </p:nvSpPr>
        <p:spPr bwMode="auto">
          <a:xfrm>
            <a:off x="5017329" y="3927933"/>
            <a:ext cx="2428238" cy="969496"/>
          </a:xfrm>
          <a:prstGeom prst="rect">
            <a:avLst/>
          </a:prstGeom>
          <a:noFill/>
          <a:ln w="9525">
            <a:noFill/>
            <a:miter lim="800000"/>
            <a:headEnd/>
            <a:tailEnd/>
          </a:ln>
        </p:spPr>
        <p:txBody>
          <a:bodyPr wrap="square" lIns="45720" tIns="22860" rIns="45720" bIns="22860" anchor="ctr">
            <a:spAutoFit/>
          </a:bodyPr>
          <a:lstStyle/>
          <a:p>
            <a:pPr algn="ctr" eaLnBrk="1" hangingPunct="1"/>
            <a:r>
              <a:rPr lang="en-US" sz="2000" b="1" dirty="0">
                <a:solidFill>
                  <a:schemeClr val="tx2"/>
                </a:solidFill>
                <a:latin typeface="Calibri" pitchFamily="34" charset="0"/>
                <a:ea typeface="Lato Black"/>
                <a:cs typeface="Calibri" pitchFamily="34" charset="0"/>
              </a:rPr>
              <a:t>Expanding </a:t>
            </a:r>
            <a:br>
              <a:rPr lang="en-US" sz="2000" b="1" dirty="0">
                <a:solidFill>
                  <a:schemeClr val="tx2"/>
                </a:solidFill>
                <a:latin typeface="Calibri" pitchFamily="34" charset="0"/>
                <a:ea typeface="Lato Black"/>
                <a:cs typeface="Calibri" pitchFamily="34" charset="0"/>
              </a:rPr>
            </a:br>
            <a:r>
              <a:rPr lang="en-US" sz="2000" b="1" dirty="0">
                <a:solidFill>
                  <a:schemeClr val="tx2"/>
                </a:solidFill>
                <a:latin typeface="Calibri" pitchFamily="34" charset="0"/>
                <a:ea typeface="Lato Black"/>
                <a:cs typeface="Calibri" pitchFamily="34" charset="0"/>
              </a:rPr>
              <a:t>our services and  </a:t>
            </a:r>
            <a:br>
              <a:rPr lang="en-US" sz="2000" b="1" dirty="0">
                <a:solidFill>
                  <a:schemeClr val="tx2"/>
                </a:solidFill>
                <a:latin typeface="Calibri" pitchFamily="34" charset="0"/>
                <a:ea typeface="Lato Black"/>
                <a:cs typeface="Calibri" pitchFamily="34" charset="0"/>
              </a:rPr>
            </a:br>
            <a:r>
              <a:rPr lang="en-US" sz="2000" b="1" dirty="0">
                <a:solidFill>
                  <a:schemeClr val="tx2"/>
                </a:solidFill>
                <a:latin typeface="Calibri" pitchFamily="34" charset="0"/>
                <a:ea typeface="Lato Black"/>
                <a:cs typeface="Calibri" pitchFamily="34" charset="0"/>
              </a:rPr>
              <a:t>products globally </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2572392" y="2079939"/>
            <a:ext cx="2600154" cy="461665"/>
          </a:xfrm>
          <a:prstGeom prst="rect">
            <a:avLst/>
          </a:prstGeom>
        </p:spPr>
        <p:txBody>
          <a:bodyPr wrap="square">
            <a:spAutoFit/>
          </a:bodyPr>
          <a:lstStyle/>
          <a:p>
            <a:pPr algn="ctr"/>
            <a:r>
              <a:rPr lang="en-US" sz="2400" kern="0" dirty="0">
                <a:solidFill>
                  <a:schemeClr val="tx1">
                    <a:lumMod val="75000"/>
                    <a:lumOff val="25000"/>
                  </a:schemeClr>
                </a:solidFill>
                <a:latin typeface="Calibri" pitchFamily="34" charset="0"/>
                <a:cs typeface="Arial" pitchFamily="34" charset="0"/>
              </a:rPr>
              <a:t>Quick response </a:t>
            </a:r>
            <a:endParaRPr lang="en-US" sz="2400" dirty="0">
              <a:solidFill>
                <a:schemeClr val="tx1">
                  <a:lumMod val="75000"/>
                  <a:lumOff val="25000"/>
                </a:schemeClr>
              </a:solidFill>
              <a:latin typeface="Calibri" pitchFamily="34" charset="0"/>
              <a:cs typeface="Arial" pitchFamily="34" charset="0"/>
            </a:endParaRPr>
          </a:p>
        </p:txBody>
      </p:sp>
      <p:grpSp>
        <p:nvGrpSpPr>
          <p:cNvPr id="2" name="Group 49"/>
          <p:cNvGrpSpPr/>
          <p:nvPr/>
        </p:nvGrpSpPr>
        <p:grpSpPr>
          <a:xfrm>
            <a:off x="702694" y="2704340"/>
            <a:ext cx="10808646" cy="1998514"/>
            <a:chOff x="709685" y="2491424"/>
            <a:chExt cx="10808646" cy="1998514"/>
          </a:xfrm>
        </p:grpSpPr>
        <p:sp>
          <p:nvSpPr>
            <p:cNvPr id="4" name="Rounded Rectangle 3"/>
            <p:cNvSpPr/>
            <p:nvPr/>
          </p:nvSpPr>
          <p:spPr>
            <a:xfrm>
              <a:off x="709685" y="3377333"/>
              <a:ext cx="10808646" cy="21538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44"/>
            <p:cNvGrpSpPr/>
            <p:nvPr/>
          </p:nvGrpSpPr>
          <p:grpSpPr>
            <a:xfrm>
              <a:off x="1617783" y="3377333"/>
              <a:ext cx="1242375" cy="1112605"/>
              <a:chOff x="1617783" y="3377333"/>
              <a:chExt cx="1242375" cy="1112605"/>
            </a:xfrm>
          </p:grpSpPr>
          <p:sp>
            <p:nvSpPr>
              <p:cNvPr id="5" name="Pentagon 4"/>
              <p:cNvSpPr/>
              <p:nvPr/>
            </p:nvSpPr>
            <p:spPr>
              <a:xfrm rot="5400000">
                <a:off x="1430757" y="3564361"/>
                <a:ext cx="1112603" cy="738551"/>
              </a:xfrm>
              <a:prstGeom prst="homePlate">
                <a:avLst>
                  <a:gd name="adj" fmla="val 28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56335" y="3377333"/>
                <a:ext cx="503823" cy="216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682637" y="3733581"/>
                <a:ext cx="608843" cy="400110"/>
              </a:xfrm>
              <a:prstGeom prst="rect">
                <a:avLst/>
              </a:prstGeom>
              <a:noFill/>
            </p:spPr>
            <p:txBody>
              <a:bodyPr wrap="square" rtlCol="0">
                <a:spAutoFit/>
              </a:bodyPr>
              <a:lstStyle/>
              <a:p>
                <a:pPr algn="ctr"/>
                <a:endParaRPr lang="en-US" sz="2000" dirty="0">
                  <a:solidFill>
                    <a:schemeClr val="bg1"/>
                  </a:solidFill>
                  <a:latin typeface="Arial" panose="020B0604020202020204" pitchFamily="34" charset="0"/>
                  <a:cs typeface="Arial" panose="020B0604020202020204" pitchFamily="34" charset="0"/>
                </a:endParaRPr>
              </a:p>
            </p:txBody>
          </p:sp>
        </p:grpSp>
        <p:grpSp>
          <p:nvGrpSpPr>
            <p:cNvPr id="6" name="Group 45"/>
            <p:cNvGrpSpPr/>
            <p:nvPr/>
          </p:nvGrpSpPr>
          <p:grpSpPr>
            <a:xfrm>
              <a:off x="3558224" y="2491835"/>
              <a:ext cx="1409224" cy="1101970"/>
              <a:chOff x="3558224" y="2491835"/>
              <a:chExt cx="1409224" cy="1101970"/>
            </a:xfrm>
          </p:grpSpPr>
          <p:sp>
            <p:nvSpPr>
              <p:cNvPr id="33" name="Pentagon 32"/>
              <p:cNvSpPr/>
              <p:nvPr/>
            </p:nvSpPr>
            <p:spPr>
              <a:xfrm rot="16200000" flipV="1">
                <a:off x="3376515" y="2673544"/>
                <a:ext cx="1101970" cy="738551"/>
              </a:xfrm>
              <a:prstGeom prst="homePlate">
                <a:avLst>
                  <a:gd name="adj" fmla="val 283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V="1">
                <a:off x="4154306" y="3377333"/>
                <a:ext cx="813142" cy="21538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1" name="TextBox 40"/>
              <p:cNvSpPr txBox="1"/>
              <p:nvPr/>
            </p:nvSpPr>
            <p:spPr>
              <a:xfrm>
                <a:off x="3623079" y="2842764"/>
                <a:ext cx="608843" cy="400110"/>
              </a:xfrm>
              <a:prstGeom prst="rect">
                <a:avLst/>
              </a:prstGeom>
              <a:noFill/>
            </p:spPr>
            <p:txBody>
              <a:bodyPr wrap="square" rtlCol="0">
                <a:spAutoFit/>
              </a:bodyPr>
              <a:lstStyle/>
              <a:p>
                <a:pPr algn="ctr"/>
                <a:endParaRPr lang="en-US" sz="2000" dirty="0">
                  <a:solidFill>
                    <a:schemeClr val="bg1"/>
                  </a:solidFill>
                  <a:latin typeface="Arial" panose="020B0604020202020204" pitchFamily="34" charset="0"/>
                  <a:cs typeface="Arial" panose="020B0604020202020204" pitchFamily="34" charset="0"/>
                </a:endParaRPr>
              </a:p>
            </p:txBody>
          </p:sp>
        </p:grpSp>
        <p:grpSp>
          <p:nvGrpSpPr>
            <p:cNvPr id="7" name="Group 46"/>
            <p:cNvGrpSpPr/>
            <p:nvPr/>
          </p:nvGrpSpPr>
          <p:grpSpPr>
            <a:xfrm>
              <a:off x="5494166" y="3377333"/>
              <a:ext cx="1242375" cy="1112605"/>
              <a:chOff x="5494166" y="3377333"/>
              <a:chExt cx="1242375" cy="1112605"/>
            </a:xfrm>
          </p:grpSpPr>
          <p:sp>
            <p:nvSpPr>
              <p:cNvPr id="25" name="Pentagon 24"/>
              <p:cNvSpPr/>
              <p:nvPr/>
            </p:nvSpPr>
            <p:spPr>
              <a:xfrm rot="5400000">
                <a:off x="5307140" y="3564361"/>
                <a:ext cx="1112603" cy="738551"/>
              </a:xfrm>
              <a:prstGeom prst="homePlate">
                <a:avLst>
                  <a:gd name="adj" fmla="val 28333"/>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32718" y="3377333"/>
                <a:ext cx="503823" cy="2164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9020" y="3733581"/>
                <a:ext cx="608843" cy="400110"/>
              </a:xfrm>
              <a:prstGeom prst="rect">
                <a:avLst/>
              </a:prstGeom>
              <a:noFill/>
            </p:spPr>
            <p:txBody>
              <a:bodyPr wrap="square" rtlCol="0">
                <a:spAutoFit/>
              </a:bodyPr>
              <a:lstStyle/>
              <a:p>
                <a:pPr algn="ctr"/>
                <a:endParaRPr lang="en-US" sz="2000" dirty="0">
                  <a:solidFill>
                    <a:schemeClr val="bg1"/>
                  </a:solidFill>
                  <a:latin typeface="Arial" panose="020B0604020202020204" pitchFamily="34" charset="0"/>
                  <a:cs typeface="Arial" panose="020B0604020202020204" pitchFamily="34" charset="0"/>
                </a:endParaRPr>
              </a:p>
            </p:txBody>
          </p:sp>
        </p:grpSp>
        <p:grpSp>
          <p:nvGrpSpPr>
            <p:cNvPr id="8" name="Group 47"/>
            <p:cNvGrpSpPr/>
            <p:nvPr/>
          </p:nvGrpSpPr>
          <p:grpSpPr>
            <a:xfrm>
              <a:off x="7407213" y="2491424"/>
              <a:ext cx="1242375" cy="1101970"/>
              <a:chOff x="7407213" y="2491424"/>
              <a:chExt cx="1242375" cy="1101970"/>
            </a:xfrm>
          </p:grpSpPr>
          <p:sp>
            <p:nvSpPr>
              <p:cNvPr id="36" name="Pentagon 35"/>
              <p:cNvSpPr/>
              <p:nvPr/>
            </p:nvSpPr>
            <p:spPr>
              <a:xfrm rot="16200000" flipV="1">
                <a:off x="7225504" y="2673133"/>
                <a:ext cx="1101970" cy="738551"/>
              </a:xfrm>
              <a:prstGeom prst="homePlate">
                <a:avLst>
                  <a:gd name="adj" fmla="val 2833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flipV="1">
                <a:off x="8145765" y="3377333"/>
                <a:ext cx="503823" cy="2160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472068" y="2842353"/>
                <a:ext cx="608843" cy="400110"/>
              </a:xfrm>
              <a:prstGeom prst="rect">
                <a:avLst/>
              </a:prstGeom>
              <a:noFill/>
            </p:spPr>
            <p:txBody>
              <a:bodyPr wrap="square" rtlCol="0">
                <a:spAutoFit/>
              </a:bodyPr>
              <a:lstStyle/>
              <a:p>
                <a:pPr algn="ctr"/>
                <a:endParaRPr lang="en-US" sz="2000" dirty="0">
                  <a:solidFill>
                    <a:schemeClr val="bg1"/>
                  </a:solidFill>
                  <a:latin typeface="Arial" panose="020B0604020202020204" pitchFamily="34" charset="0"/>
                  <a:cs typeface="Arial" panose="020B0604020202020204" pitchFamily="34" charset="0"/>
                </a:endParaRPr>
              </a:p>
            </p:txBody>
          </p:sp>
        </p:grpSp>
        <p:grpSp>
          <p:nvGrpSpPr>
            <p:cNvPr id="9" name="Group 48"/>
            <p:cNvGrpSpPr/>
            <p:nvPr/>
          </p:nvGrpSpPr>
          <p:grpSpPr>
            <a:xfrm>
              <a:off x="9385682" y="3377333"/>
              <a:ext cx="1257509" cy="1101972"/>
              <a:chOff x="9385682" y="3377333"/>
              <a:chExt cx="1257509" cy="1101972"/>
            </a:xfrm>
          </p:grpSpPr>
          <p:sp>
            <p:nvSpPr>
              <p:cNvPr id="30" name="Pentagon 29"/>
              <p:cNvSpPr/>
              <p:nvPr/>
            </p:nvSpPr>
            <p:spPr>
              <a:xfrm rot="5400000">
                <a:off x="9203973" y="3559044"/>
                <a:ext cx="1101970" cy="738551"/>
              </a:xfrm>
              <a:prstGeom prst="homePlate">
                <a:avLst>
                  <a:gd name="adj" fmla="val 2833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124234" y="3377333"/>
                <a:ext cx="518957" cy="2153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9450537" y="3728264"/>
                <a:ext cx="608843" cy="400110"/>
              </a:xfrm>
              <a:prstGeom prst="rect">
                <a:avLst/>
              </a:prstGeom>
              <a:noFill/>
            </p:spPr>
            <p:txBody>
              <a:bodyPr wrap="square" rtlCol="0">
                <a:spAutoFit/>
              </a:bodyPr>
              <a:lstStyle/>
              <a:p>
                <a:pPr algn="ctr"/>
                <a:endParaRPr lang="en-US" sz="2000" dirty="0">
                  <a:solidFill>
                    <a:schemeClr val="bg1"/>
                  </a:solidFill>
                  <a:latin typeface="Arial" panose="020B0604020202020204" pitchFamily="34" charset="0"/>
                  <a:cs typeface="Arial" panose="020B0604020202020204" pitchFamily="34" charset="0"/>
                </a:endParaRPr>
              </a:p>
            </p:txBody>
          </p:sp>
        </p:grpSp>
      </p:grpSp>
      <p:sp>
        <p:nvSpPr>
          <p:cNvPr id="51" name="Rectangle 50"/>
          <p:cNvSpPr/>
          <p:nvPr/>
        </p:nvSpPr>
        <p:spPr>
          <a:xfrm>
            <a:off x="4556373" y="4952903"/>
            <a:ext cx="2600154" cy="461665"/>
          </a:xfrm>
          <a:prstGeom prst="rect">
            <a:avLst/>
          </a:prstGeom>
        </p:spPr>
        <p:txBody>
          <a:bodyPr wrap="square">
            <a:spAutoFit/>
          </a:bodyPr>
          <a:lstStyle/>
          <a:p>
            <a:pPr algn="ctr"/>
            <a:r>
              <a:rPr lang="en-US" sz="2400" kern="0" dirty="0">
                <a:solidFill>
                  <a:schemeClr val="tx1">
                    <a:lumMod val="75000"/>
                    <a:lumOff val="25000"/>
                  </a:schemeClr>
                </a:solidFill>
                <a:latin typeface="Calibri" pitchFamily="34" charset="0"/>
                <a:cs typeface="Arial" pitchFamily="34" charset="0"/>
              </a:rPr>
              <a:t>Customization</a:t>
            </a:r>
            <a:endParaRPr lang="en-US" sz="2400" dirty="0">
              <a:solidFill>
                <a:schemeClr val="tx1">
                  <a:lumMod val="75000"/>
                  <a:lumOff val="25000"/>
                </a:schemeClr>
              </a:solidFill>
              <a:latin typeface="Calibri" pitchFamily="34" charset="0"/>
              <a:cs typeface="Arial" pitchFamily="34" charset="0"/>
            </a:endParaRPr>
          </a:p>
        </p:txBody>
      </p:sp>
      <p:sp>
        <p:nvSpPr>
          <p:cNvPr id="52" name="Rectangle 51"/>
          <p:cNvSpPr/>
          <p:nvPr/>
        </p:nvSpPr>
        <p:spPr>
          <a:xfrm>
            <a:off x="8094414" y="4854276"/>
            <a:ext cx="3307106" cy="830997"/>
          </a:xfrm>
          <a:prstGeom prst="rect">
            <a:avLst/>
          </a:prstGeom>
        </p:spPr>
        <p:txBody>
          <a:bodyPr wrap="square">
            <a:spAutoFit/>
          </a:bodyPr>
          <a:lstStyle/>
          <a:p>
            <a:pPr algn="ctr"/>
            <a:r>
              <a:rPr lang="en-US" sz="2400" kern="0" dirty="0">
                <a:solidFill>
                  <a:schemeClr val="tx1">
                    <a:lumMod val="75000"/>
                    <a:lumOff val="25000"/>
                  </a:schemeClr>
                </a:solidFill>
                <a:latin typeface="Calibri" pitchFamily="34" charset="0"/>
                <a:cs typeface="Arial" pitchFamily="34" charset="0"/>
              </a:rPr>
              <a:t>Employee motivation and retention</a:t>
            </a:r>
            <a:endParaRPr lang="en-US" sz="2400" dirty="0">
              <a:solidFill>
                <a:schemeClr val="tx1">
                  <a:lumMod val="75000"/>
                  <a:lumOff val="25000"/>
                </a:schemeClr>
              </a:solidFill>
              <a:latin typeface="Calibri" pitchFamily="34" charset="0"/>
              <a:cs typeface="Arial" pitchFamily="34" charset="0"/>
            </a:endParaRPr>
          </a:p>
        </p:txBody>
      </p:sp>
      <p:sp>
        <p:nvSpPr>
          <p:cNvPr id="53" name="Rectangle 52"/>
          <p:cNvSpPr/>
          <p:nvPr/>
        </p:nvSpPr>
        <p:spPr>
          <a:xfrm>
            <a:off x="6458891" y="2079939"/>
            <a:ext cx="2600154" cy="461665"/>
          </a:xfrm>
          <a:prstGeom prst="rect">
            <a:avLst/>
          </a:prstGeom>
        </p:spPr>
        <p:txBody>
          <a:bodyPr wrap="square">
            <a:spAutoFit/>
          </a:bodyPr>
          <a:lstStyle/>
          <a:p>
            <a:pPr algn="ctr"/>
            <a:r>
              <a:rPr lang="en-US" sz="2400" kern="0" dirty="0">
                <a:solidFill>
                  <a:schemeClr val="tx1">
                    <a:lumMod val="75000"/>
                    <a:lumOff val="25000"/>
                  </a:schemeClr>
                </a:solidFill>
                <a:latin typeface="Calibri" pitchFamily="34" charset="0"/>
                <a:cs typeface="Arial" pitchFamily="34" charset="0"/>
              </a:rPr>
              <a:t>Customer loyalty</a:t>
            </a:r>
            <a:endParaRPr lang="en-US" sz="2400" dirty="0">
              <a:solidFill>
                <a:schemeClr val="tx1">
                  <a:lumMod val="75000"/>
                  <a:lumOff val="25000"/>
                </a:schemeClr>
              </a:solidFill>
              <a:latin typeface="Calibri" pitchFamily="34" charset="0"/>
              <a:cs typeface="Arial" pitchFamily="34" charset="0"/>
            </a:endParaRPr>
          </a:p>
        </p:txBody>
      </p:sp>
      <p:sp>
        <p:nvSpPr>
          <p:cNvPr id="54" name="Rectangle 53"/>
          <p:cNvSpPr/>
          <p:nvPr/>
        </p:nvSpPr>
        <p:spPr>
          <a:xfrm>
            <a:off x="683995" y="4952904"/>
            <a:ext cx="2600154" cy="461665"/>
          </a:xfrm>
          <a:prstGeom prst="rect">
            <a:avLst/>
          </a:prstGeom>
        </p:spPr>
        <p:txBody>
          <a:bodyPr wrap="square">
            <a:spAutoFit/>
          </a:bodyPr>
          <a:lstStyle/>
          <a:p>
            <a:pPr algn="ctr"/>
            <a:r>
              <a:rPr lang="en-US" sz="2400" kern="0" dirty="0">
                <a:solidFill>
                  <a:schemeClr val="tx1">
                    <a:lumMod val="75000"/>
                    <a:lumOff val="25000"/>
                  </a:schemeClr>
                </a:solidFill>
                <a:latin typeface="Calibri" pitchFamily="34" charset="0"/>
                <a:cs typeface="Arial" pitchFamily="34" charset="0"/>
              </a:rPr>
              <a:t>Quality</a:t>
            </a:r>
            <a:endParaRPr lang="en-US" sz="2400" dirty="0">
              <a:solidFill>
                <a:schemeClr val="tx1">
                  <a:lumMod val="75000"/>
                  <a:lumOff val="25000"/>
                </a:schemeClr>
              </a:solidFill>
              <a:latin typeface="Calibri" pitchFamily="34" charset="0"/>
              <a:cs typeface="Arial" pitchFamily="34" charset="0"/>
            </a:endParaRPr>
          </a:p>
        </p:txBody>
      </p:sp>
      <p:sp>
        <p:nvSpPr>
          <p:cNvPr id="35" name="Rectangle 34"/>
          <p:cNvSpPr/>
          <p:nvPr/>
        </p:nvSpPr>
        <p:spPr>
          <a:xfrm>
            <a:off x="618104" y="518060"/>
            <a:ext cx="10808646" cy="792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Calibri" pitchFamily="34" charset="0"/>
              <a:cs typeface="Arial" panose="020B0604020202020204" pitchFamily="34" charset="0"/>
            </a:endParaRPr>
          </a:p>
        </p:txBody>
      </p:sp>
      <p:sp>
        <p:nvSpPr>
          <p:cNvPr id="11266" name="AutoShape 2" descr="https://cdn4.iconfinder.com/data/icons/aami-web-internet/64/aami17-59-51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sp>
        <p:nvSpPr>
          <p:cNvPr id="11268" name="AutoShape 4" descr="https://cdn4.iconfinder.com/data/icons/aami-web-internet/64/aami17-59-51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sp>
        <p:nvSpPr>
          <p:cNvPr id="11270" name="AutoShape 6" descr="https://cdn4.iconfinder.com/data/icons/aami-web-internet/64/aami17-59-51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mk-MK"/>
          </a:p>
        </p:txBody>
      </p:sp>
      <p:pic>
        <p:nvPicPr>
          <p:cNvPr id="11271" name="Picture 7"/>
          <p:cNvPicPr>
            <a:picLocks noChangeAspect="1" noChangeArrowheads="1"/>
          </p:cNvPicPr>
          <p:nvPr/>
        </p:nvPicPr>
        <p:blipFill>
          <a:blip r:embed="rId2" cstate="print"/>
          <a:srcRect/>
          <a:stretch>
            <a:fillRect/>
          </a:stretch>
        </p:blipFill>
        <p:spPr bwMode="auto">
          <a:xfrm>
            <a:off x="3671668" y="3092161"/>
            <a:ext cx="475647" cy="475647"/>
          </a:xfrm>
          <a:prstGeom prst="rect">
            <a:avLst/>
          </a:prstGeom>
          <a:noFill/>
          <a:ln w="9525">
            <a:noFill/>
            <a:miter lim="800000"/>
            <a:headEnd/>
            <a:tailEnd/>
          </a:ln>
          <a:effectLst/>
        </p:spPr>
      </p:pic>
      <p:pic>
        <p:nvPicPr>
          <p:cNvPr id="11272" name="Picture 8" descr="C:\Users\Goran\Pictures\56_premium_quality_service_bedge_appraisal_seo_authenticated-512.png"/>
          <p:cNvPicPr>
            <a:picLocks noChangeAspect="1" noChangeArrowheads="1"/>
          </p:cNvPicPr>
          <p:nvPr/>
        </p:nvPicPr>
        <p:blipFill>
          <a:blip r:embed="rId3" cstate="print"/>
          <a:srcRect/>
          <a:stretch>
            <a:fillRect/>
          </a:stretch>
        </p:blipFill>
        <p:spPr bwMode="auto">
          <a:xfrm>
            <a:off x="1715408" y="3915293"/>
            <a:ext cx="529317" cy="472966"/>
          </a:xfrm>
          <a:prstGeom prst="rect">
            <a:avLst/>
          </a:prstGeom>
          <a:noFill/>
        </p:spPr>
      </p:pic>
      <p:pic>
        <p:nvPicPr>
          <p:cNvPr id="11273" name="Picture 9" descr="C:\Users\Goran\Pictures\seo-computer-development-icon-48-512.png"/>
          <p:cNvPicPr>
            <a:picLocks noChangeAspect="1" noChangeArrowheads="1"/>
          </p:cNvPicPr>
          <p:nvPr/>
        </p:nvPicPr>
        <p:blipFill>
          <a:blip r:embed="rId4" cstate="print"/>
          <a:srcRect/>
          <a:stretch>
            <a:fillRect/>
          </a:stretch>
        </p:blipFill>
        <p:spPr bwMode="auto">
          <a:xfrm>
            <a:off x="5630478" y="3936315"/>
            <a:ext cx="451944" cy="451944"/>
          </a:xfrm>
          <a:prstGeom prst="rect">
            <a:avLst/>
          </a:prstGeom>
          <a:noFill/>
        </p:spPr>
      </p:pic>
      <p:pic>
        <p:nvPicPr>
          <p:cNvPr id="11274" name="Picture 10" descr="C:\Users\Goran\Pictures\ntc-voice-solutions-customer-loyalty-program-icon-250x230-250x230.png"/>
          <p:cNvPicPr>
            <a:picLocks noChangeAspect="1" noChangeArrowheads="1"/>
          </p:cNvPicPr>
          <p:nvPr/>
        </p:nvPicPr>
        <p:blipFill>
          <a:blip r:embed="rId5" cstate="print"/>
          <a:srcRect/>
          <a:stretch>
            <a:fillRect/>
          </a:stretch>
        </p:blipFill>
        <p:spPr bwMode="auto">
          <a:xfrm>
            <a:off x="7453546" y="3092161"/>
            <a:ext cx="610843" cy="561975"/>
          </a:xfrm>
          <a:prstGeom prst="rect">
            <a:avLst/>
          </a:prstGeom>
          <a:noFill/>
        </p:spPr>
      </p:pic>
      <p:pic>
        <p:nvPicPr>
          <p:cNvPr id="11275" name="Picture 11"/>
          <p:cNvPicPr>
            <a:picLocks noChangeAspect="1" noChangeArrowheads="1"/>
          </p:cNvPicPr>
          <p:nvPr/>
        </p:nvPicPr>
        <p:blipFill>
          <a:blip r:embed="rId6" cstate="print"/>
          <a:srcRect/>
          <a:stretch>
            <a:fillRect/>
          </a:stretch>
        </p:blipFill>
        <p:spPr bwMode="auto">
          <a:xfrm>
            <a:off x="9501857" y="3925297"/>
            <a:ext cx="515007" cy="515007"/>
          </a:xfrm>
          <a:prstGeom prst="rect">
            <a:avLst/>
          </a:prstGeom>
          <a:noFill/>
          <a:ln w="9525">
            <a:noFill/>
            <a:miter lim="800000"/>
            <a:headEnd/>
            <a:tailEnd/>
          </a:ln>
          <a:effectLst/>
        </p:spPr>
      </p:pic>
      <p:pic>
        <p:nvPicPr>
          <p:cNvPr id="38" name="Picture 25"/>
          <p:cNvPicPr>
            <a:picLocks noChangeAspect="1" noChangeArrowheads="1"/>
          </p:cNvPicPr>
          <p:nvPr/>
        </p:nvPicPr>
        <p:blipFill>
          <a:blip r:embed="rId7" cstate="print"/>
          <a:srcRect/>
          <a:stretch>
            <a:fillRect/>
          </a:stretch>
        </p:blipFill>
        <p:spPr bwMode="auto">
          <a:xfrm>
            <a:off x="9424267" y="6391275"/>
            <a:ext cx="2767733" cy="466725"/>
          </a:xfrm>
          <a:prstGeom prst="rect">
            <a:avLst/>
          </a:prstGeom>
          <a:noFill/>
          <a:ln w="9525">
            <a:noFill/>
            <a:miter lim="800000"/>
            <a:headEnd/>
            <a:tailEnd/>
          </a:ln>
        </p:spPr>
      </p:pic>
      <p:sp>
        <p:nvSpPr>
          <p:cNvPr id="45" name="Rectangle 44"/>
          <p:cNvSpPr/>
          <p:nvPr/>
        </p:nvSpPr>
        <p:spPr>
          <a:xfrm>
            <a:off x="5563256" y="1083469"/>
            <a:ext cx="1097248" cy="365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anchor="ctr"/>
          <a:lstStyle/>
          <a:p>
            <a:pPr algn="ctr" eaLnBrk="1" hangingPunct="1">
              <a:defRPr/>
            </a:pPr>
            <a:endParaRPr lang="mk-MK" sz="2200" dirty="0">
              <a:solidFill>
                <a:srgbClr val="FFFFFF"/>
              </a:solidFill>
              <a:latin typeface="Lato"/>
              <a:ea typeface="Lato"/>
              <a:cs typeface="Lato"/>
            </a:endParaRPr>
          </a:p>
        </p:txBody>
      </p:sp>
      <p:sp>
        <p:nvSpPr>
          <p:cNvPr id="46" name="Rectangle 45"/>
          <p:cNvSpPr>
            <a:spLocks/>
          </p:cNvSpPr>
          <p:nvPr/>
        </p:nvSpPr>
        <p:spPr bwMode="auto">
          <a:xfrm>
            <a:off x="3872469" y="397257"/>
            <a:ext cx="4186660" cy="484300"/>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2286000">
              <a:lnSpc>
                <a:spcPts val="3700"/>
              </a:lnSpc>
              <a:defRPr/>
            </a:pPr>
            <a:r>
              <a:rPr lang="en-US" sz="4400" b="1" spc="250" dirty="0">
                <a:solidFill>
                  <a:schemeClr val="tx2"/>
                </a:solidFill>
                <a:latin typeface="Lato Black"/>
                <a:ea typeface="Lato Black" charset="0"/>
                <a:cs typeface="Calibri" pitchFamily="34" charset="0"/>
                <a:sym typeface="Bebas Neue" charset="0"/>
              </a:rPr>
              <a:t>ADVANTAGES</a:t>
            </a:r>
            <a:endParaRPr lang="en-US" sz="4400" b="1" spc="250" dirty="0">
              <a:solidFill>
                <a:srgbClr val="92D050"/>
              </a:solidFill>
              <a:latin typeface="Lato Black"/>
              <a:ea typeface="Lato Black" charset="0"/>
              <a:cs typeface="Calibri" pitchFamily="34" charset="0"/>
              <a:sym typeface="Bebas Neue" charset="0"/>
            </a:endParaRPr>
          </a:p>
        </p:txBody>
      </p:sp>
    </p:spTree>
    <p:extLst>
      <p:ext uri="{BB962C8B-B14F-4D97-AF65-F5344CB8AC3E}">
        <p14:creationId xmlns:p14="http://schemas.microsoft.com/office/powerpoint/2010/main" val="32559862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8653FB8-E184-4CC0-A9C7-5C703387D6C5}">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Facet</Template>
  <TotalTime>6378</TotalTime>
  <Words>627</Words>
  <Application>Microsoft Office PowerPoint</Application>
  <PresentationFormat>Widescreen</PresentationFormat>
  <Paragraphs>105</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Lato</vt:lpstr>
      <vt:lpstr>Lato Black</vt:lpstr>
      <vt:lpstr>Lato Light</vt:lpstr>
      <vt:lpstr>Roboto Bold</vt:lpstr>
      <vt:lpstr>Roboto Regular</vt:lpstr>
      <vt:lpstr>Trebuchet MS</vt:lpstr>
      <vt:lpstr>Wingdings 3</vt:lpstr>
      <vt:lpstr>Facet</vt:lpstr>
      <vt:lpstr>FERO SPEKTAR</vt:lpstr>
      <vt:lpstr>About the company</vt:lpstr>
      <vt:lpstr>PowerPoint Presentation</vt:lpstr>
      <vt:lpstr>Machine park</vt:lpstr>
      <vt:lpstr>PowerPoint Presentation</vt:lpstr>
      <vt:lpstr>Production</vt:lpstr>
      <vt:lpstr>Reference of major clients </vt:lpstr>
      <vt:lpstr>PowerPoint Presentation</vt:lpstr>
      <vt:lpstr>PowerPoint Presentation</vt:lpstr>
      <vt:lpstr>CERTIFICATES</vt:lpstr>
      <vt:lpstr>CERTIFICATES</vt:lpstr>
      <vt:lpstr>Gallery</vt:lpstr>
      <vt:lpstr>Gallery</vt:lpstr>
      <vt:lpstr>Gallery</vt:lpstr>
      <vt:lpstr>Goran Kocevski  Product manager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FERO SPEKTAR</dc:title>
  <dc:creator>andriana manevska</dc:creator>
  <cp:lastModifiedBy>MarkoPC</cp:lastModifiedBy>
  <cp:revision>61</cp:revision>
  <dcterms:created xsi:type="dcterms:W3CDTF">2016-04-25T14:25:43Z</dcterms:created>
  <dcterms:modified xsi:type="dcterms:W3CDTF">2024-03-09T12:39:29Z</dcterms:modified>
</cp:coreProperties>
</file>