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70" r:id="rId4"/>
    <p:sldId id="261" r:id="rId5"/>
    <p:sldId id="263" r:id="rId6"/>
    <p:sldId id="262" r:id="rId7"/>
    <p:sldId id="264" r:id="rId8"/>
    <p:sldId id="265" r:id="rId9"/>
    <p:sldId id="266" r:id="rId10"/>
    <p:sldId id="267" r:id="rId11"/>
    <p:sldId id="268" r:id="rId12"/>
    <p:sldId id="315" r:id="rId1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AB00"/>
    <a:srgbClr val="FFFFFF"/>
    <a:srgbClr val="2FA9E1"/>
    <a:srgbClr val="E68011"/>
    <a:srgbClr val="B06A15"/>
    <a:srgbClr val="FFE3A6"/>
    <a:srgbClr val="FABB5C"/>
    <a:srgbClr val="7648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4623DE-29CB-4E62-8962-BBE4FFF49F03}" type="datetimeFigureOut">
              <a:rPr lang="de-DE" smtClean="0"/>
              <a:t>25.06.2025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CCCCDE-693E-480B-978A-D50058D15E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619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916497-F7B1-61A1-6649-EB81BA235B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C36D67B-F6B9-584F-1BEF-F51564979D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6F2FA99-BFC6-9CB4-A251-16CF9260E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A9E3E-699F-4F2B-8AD6-55EB183CE827}" type="datetime1">
              <a:rPr lang="de-DE" smtClean="0"/>
              <a:t>25.06.2025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50A6637-90A0-9DA2-F608-5F0C12DB5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66A0BE4-0C51-C022-47FB-A2137FB86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D878B-836E-4B45-BF73-3FA5F306F5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5246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9ABAA0-475A-EAD5-1AE6-02A17877E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36DB422-582F-B21A-7E90-27B3F88D8F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696E17F-A985-DE23-FFE9-3AD3EBD4B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44D44-0434-481F-8458-A17155C9164D}" type="datetime1">
              <a:rPr lang="de-DE" smtClean="0"/>
              <a:t>25.06.2025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BDEF77B-C3B9-12D8-984A-3B0397A45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C6F09EB-9108-82C5-A242-3CB638170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D878B-836E-4B45-BF73-3FA5F306F5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6474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2206581B-7A02-E806-0E9F-23C3D0A359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DF740AC-D182-EFAF-19F8-95AE348B3A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ADEB273-C5C9-A524-F5E2-1CF788937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4C082-2DE0-456D-A59C-4F7895E4E7A8}" type="datetime1">
              <a:rPr lang="de-DE" smtClean="0"/>
              <a:t>25.06.2025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614D028-E0CD-11BB-74E4-8DDC3B620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5D8C352-148F-6BA7-3368-4704A2E59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D878B-836E-4B45-BF73-3FA5F306F5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4473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3708EB-59ED-18D4-EBFB-24FEDAAA25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50506EC-BD4F-86B1-3E8C-CC6695BAD5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C6AB390-FF9A-A868-B188-03BB99E1D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07219-AC51-4505-9BFA-C5F9CF16EB03}" type="datetime1">
              <a:rPr lang="de-DE" smtClean="0"/>
              <a:t>25.06.2025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675E8EA-E185-8A06-E95D-1AB1D5350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A693E76-4369-7239-D001-0C3D84B86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D878B-836E-4B45-BF73-3FA5F306F5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2093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A65FDC-65BA-7DE0-2E4E-7BC0738C0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E52784D-835E-712D-83DA-41418808C8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3F2818B-17EA-427B-EC23-DFD70CBC2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32D42-D8F9-411D-82DA-D4E8F5CC7F23}" type="datetime1">
              <a:rPr lang="de-DE" smtClean="0"/>
              <a:t>25.06.2025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EFE69B3-D228-B4A9-971D-70933CF69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0AF2C99-360A-0148-52ED-9C38CFB87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D878B-836E-4B45-BF73-3FA5F306F5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3165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9DB7B-EC41-E20C-8477-51AB6881C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3CCB161-E1DE-F828-F56B-BF130A88A4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5612383-7AC0-D170-D90A-66ADCF237B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2045FF3-18F7-2587-8939-DE8A1D4FDF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15670-38A4-4737-A867-44BB4C7F35DF}" type="datetime1">
              <a:rPr lang="de-DE" smtClean="0"/>
              <a:t>25.06.2025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8E71E3D-7242-F1BE-BF1F-A928825F2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B4BC1B9-977E-D1C0-FB2F-8B220052E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D878B-836E-4B45-BF73-3FA5F306F5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1224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2ECE89-F8CD-4CDB-C2D2-A64086C5D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7C3C0D8-A51D-0F7A-8B45-8A42ECC868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36485C1-B1B4-6C1C-D417-A68D6B5D44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8B36354-C481-135D-B847-CE7EA11811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FDB8C87-D2E2-3231-9360-096388084A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EC16157B-45D5-D091-9973-63B2D1EC7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0BF17-7BCD-4235-9292-EC06ADD03798}" type="datetime1">
              <a:rPr lang="de-DE" smtClean="0"/>
              <a:t>25.06.2025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6658734-FA6F-3FE6-3CD6-D6A9122E7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32C97B7F-3B7A-15EC-8295-EF753B8CD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D878B-836E-4B45-BF73-3FA5F306F5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5686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877062-82B2-39B0-7659-7B74D58A4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3EEE00D-275D-A678-9027-765A78EB0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EED75-159D-4220-8429-A19A101AC206}" type="datetime1">
              <a:rPr lang="de-DE" smtClean="0"/>
              <a:t>25.06.2025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BCB7ACE-A1A7-AB06-A6FF-8E6D6875A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B32EFC7-FFDD-1E72-67F7-F99B41296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D878B-836E-4B45-BF73-3FA5F306F5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7856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D4A2E5BC-0F72-C5EA-E508-FC9104D42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2082B-F550-4354-9D33-EF96C86D4B54}" type="datetime1">
              <a:rPr lang="de-DE" smtClean="0"/>
              <a:t>25.06.2025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48FE381-F68E-3EA0-901F-0581A6BB2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EF69749-7E83-9411-056F-9B12C1489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D878B-836E-4B45-BF73-3FA5F306F5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20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92FA9D-3EDE-7D79-E63E-B41054196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565957E-0DD9-CC54-88D5-E5EEF212BB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F15C2C7-6091-0E77-AD68-8D2EBE0E40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66430D1-BFBC-FD34-E18D-B3588BC33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4A8E6-C76F-4CDF-96E6-3E43105C59E1}" type="datetime1">
              <a:rPr lang="de-DE" smtClean="0"/>
              <a:t>25.06.2025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EAC54FC-9104-D2C5-6BD3-07FBEA01D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D970D69-1CA7-CD90-D0E0-D17598E0E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D878B-836E-4B45-BF73-3FA5F306F5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4963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281EDB-04CC-6E95-F4A9-192F62C4F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C74D2D0-B511-14D2-996C-A003EACE75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EE847D-1619-34B6-69AE-D9B1105630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5B9CFF0-8B0B-11CB-F5E9-4836D850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D5A61-33DF-4CE4-9B53-E10A9395B41E}" type="datetime1">
              <a:rPr lang="de-DE" smtClean="0"/>
              <a:t>25.06.2025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F37A24E-2618-C84C-EF68-AFF739C3E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4DD7B27-E4C1-6E0B-3193-4F1D4ABE0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D878B-836E-4B45-BF73-3FA5F306F5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13705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D5D109CA-C294-8CDB-94B4-4C6BD9AFD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42CF3DA-76A9-B9ED-6C53-4F189691BE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2CA0739-9097-180C-CBA6-6A6071DB66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72C2E1-E212-4AB8-9841-A245F3158EC2}" type="datetime1">
              <a:rPr lang="de-DE" smtClean="0"/>
              <a:t>25.06.2025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9DF1A32-0F95-DCC2-F9C3-F5A75E7A85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22D8791-BC6E-4A8B-22A0-66EEFEC448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9D878B-836E-4B45-BF73-3FA5F306F5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2230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 descr="Ein Bild, das Text, Schrift, Logo, Screenshot enthält.&#10;&#10;Automatisch generierte Beschreibung">
            <a:extLst>
              <a:ext uri="{FF2B5EF4-FFF2-40B4-BE49-F238E27FC236}">
                <a16:creationId xmlns:a16="http://schemas.microsoft.com/office/drawing/2014/main" id="{FB56AD55-AD0A-7CBC-BFD1-637BA7A8F0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6757" y="1133155"/>
            <a:ext cx="8678486" cy="2295845"/>
          </a:xfrm>
          <a:prstGeom prst="rect">
            <a:avLst/>
          </a:prstGeom>
        </p:spPr>
      </p:pic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DE3AD985-8BAA-017A-6564-6AE6C0471B10}"/>
              </a:ext>
            </a:extLst>
          </p:cNvPr>
          <p:cNvCxnSpPr>
            <a:cxnSpLocks/>
          </p:cNvCxnSpPr>
          <p:nvPr/>
        </p:nvCxnSpPr>
        <p:spPr>
          <a:xfrm flipV="1">
            <a:off x="1874520" y="3515722"/>
            <a:ext cx="8450580" cy="19868"/>
          </a:xfrm>
          <a:prstGeom prst="line">
            <a:avLst/>
          </a:prstGeom>
          <a:ln w="19050">
            <a:solidFill>
              <a:srgbClr val="F6AB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feld 11">
            <a:extLst>
              <a:ext uri="{FF2B5EF4-FFF2-40B4-BE49-F238E27FC236}">
                <a16:creationId xmlns:a16="http://schemas.microsoft.com/office/drawing/2014/main" id="{04D86EFA-2102-F5C3-942D-0C5742A54AFF}"/>
              </a:ext>
            </a:extLst>
          </p:cNvPr>
          <p:cNvSpPr txBox="1"/>
          <p:nvPr/>
        </p:nvSpPr>
        <p:spPr>
          <a:xfrm>
            <a:off x="1756757" y="3698512"/>
            <a:ext cx="8678486" cy="502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de-DE" sz="2000" b="0" i="0" u="none" strike="noStrike" baseline="30000" dirty="0">
                <a:solidFill>
                  <a:srgbClr val="373634"/>
                </a:solidFill>
                <a:latin typeface="Calibri" panose="020F0502020204030204" pitchFamily="34" charset="0"/>
              </a:rPr>
              <a:t>Geschäftsführer: Jason Ni | Mathias Prosch  -  HRB780612 | AG Stuttgart  -  UST-ID: DE347663944</a:t>
            </a:r>
            <a:br>
              <a:rPr lang="de-DE" sz="2000" b="0" i="0" u="none" strike="noStrike" baseline="30000" dirty="0">
                <a:solidFill>
                  <a:srgbClr val="373634"/>
                </a:solidFill>
                <a:latin typeface="Calibri" panose="020F0502020204030204" pitchFamily="34" charset="0"/>
              </a:rPr>
            </a:br>
            <a:endParaRPr lang="de-DE" sz="2000" b="0" i="0" u="none" strike="noStrike" baseline="30000" dirty="0">
              <a:solidFill>
                <a:srgbClr val="373634"/>
              </a:solidFill>
              <a:latin typeface="Calibri" panose="020F0502020204030204" pitchFamily="34" charset="0"/>
            </a:endParaRP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26029E8B-5DCB-87D0-1956-3C0A18B1092C}"/>
              </a:ext>
            </a:extLst>
          </p:cNvPr>
          <p:cNvSpPr txBox="1"/>
          <p:nvPr/>
        </p:nvSpPr>
        <p:spPr>
          <a:xfrm>
            <a:off x="4471987" y="5165717"/>
            <a:ext cx="3248025" cy="1118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000" b="1" baseline="30000" dirty="0">
                <a:solidFill>
                  <a:srgbClr val="363533"/>
                </a:solidFill>
                <a:latin typeface="Calibri" panose="020F0502020204030204" pitchFamily="34" charset="0"/>
              </a:rPr>
              <a:t>P</a:t>
            </a:r>
            <a:r>
              <a:rPr lang="de-DE" sz="4000" b="1" i="0" u="none" strike="noStrike" baseline="30000" dirty="0">
                <a:solidFill>
                  <a:srgbClr val="363533"/>
                </a:solidFill>
                <a:latin typeface="Calibri" panose="020F0502020204030204" pitchFamily="34" charset="0"/>
              </a:rPr>
              <a:t>art </a:t>
            </a:r>
            <a:r>
              <a:rPr lang="de-DE" sz="4000" b="1" i="0" u="none" strike="noStrike" baseline="30000" dirty="0" err="1">
                <a:solidFill>
                  <a:srgbClr val="363533"/>
                </a:solidFill>
                <a:latin typeface="Calibri" panose="020F0502020204030204" pitchFamily="34" charset="0"/>
              </a:rPr>
              <a:t>of</a:t>
            </a:r>
            <a:r>
              <a:rPr lang="de-DE" sz="4000" b="1" i="0" u="none" strike="noStrike" baseline="30000" dirty="0">
                <a:solidFill>
                  <a:srgbClr val="363533"/>
                </a:solidFill>
                <a:latin typeface="Calibri" panose="020F0502020204030204" pitchFamily="34" charset="0"/>
              </a:rPr>
              <a:t> LEMAN Group</a:t>
            </a:r>
          </a:p>
          <a:p>
            <a:pPr algn="ctr"/>
            <a:endParaRPr lang="de-DE" sz="4000" dirty="0"/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1E03F9D9-7524-95C7-88BF-2B25D79C2AE2}"/>
              </a:ext>
            </a:extLst>
          </p:cNvPr>
          <p:cNvCxnSpPr>
            <a:cxnSpLocks/>
          </p:cNvCxnSpPr>
          <p:nvPr/>
        </p:nvCxnSpPr>
        <p:spPr>
          <a:xfrm>
            <a:off x="1874520" y="5259615"/>
            <a:ext cx="2597467" cy="0"/>
          </a:xfrm>
          <a:prstGeom prst="line">
            <a:avLst/>
          </a:prstGeom>
          <a:ln w="38100">
            <a:solidFill>
              <a:srgbClr val="F6AB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F8BBF93E-1C77-62E6-55B4-637CDCB956D5}"/>
              </a:ext>
            </a:extLst>
          </p:cNvPr>
          <p:cNvCxnSpPr>
            <a:cxnSpLocks/>
          </p:cNvCxnSpPr>
          <p:nvPr/>
        </p:nvCxnSpPr>
        <p:spPr>
          <a:xfrm>
            <a:off x="7727633" y="5259615"/>
            <a:ext cx="2597467" cy="0"/>
          </a:xfrm>
          <a:prstGeom prst="line">
            <a:avLst/>
          </a:prstGeom>
          <a:ln w="38100">
            <a:solidFill>
              <a:srgbClr val="F6AB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29221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Gerader Verbinder 1">
            <a:extLst>
              <a:ext uri="{FF2B5EF4-FFF2-40B4-BE49-F238E27FC236}">
                <a16:creationId xmlns:a16="http://schemas.microsoft.com/office/drawing/2014/main" id="{2B1BA8C6-0FF0-C8C0-D1B5-47C82AF54BE3}"/>
              </a:ext>
            </a:extLst>
          </p:cNvPr>
          <p:cNvCxnSpPr>
            <a:cxnSpLocks/>
          </p:cNvCxnSpPr>
          <p:nvPr/>
        </p:nvCxnSpPr>
        <p:spPr>
          <a:xfrm>
            <a:off x="1051808" y="648059"/>
            <a:ext cx="10088383" cy="0"/>
          </a:xfrm>
          <a:prstGeom prst="line">
            <a:avLst/>
          </a:prstGeom>
          <a:ln w="38100">
            <a:solidFill>
              <a:srgbClr val="F6AB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feld 2">
            <a:extLst>
              <a:ext uri="{FF2B5EF4-FFF2-40B4-BE49-F238E27FC236}">
                <a16:creationId xmlns:a16="http://schemas.microsoft.com/office/drawing/2014/main" id="{A2D4AE79-D983-0D5A-89DA-8EEE2CC3A587}"/>
              </a:ext>
            </a:extLst>
          </p:cNvPr>
          <p:cNvSpPr txBox="1"/>
          <p:nvPr/>
        </p:nvSpPr>
        <p:spPr>
          <a:xfrm>
            <a:off x="974785" y="293298"/>
            <a:ext cx="45288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/>
              <a:t>LECHO</a:t>
            </a:r>
            <a:r>
              <a:rPr lang="de-DE" dirty="0"/>
              <a:t> </a:t>
            </a:r>
            <a:r>
              <a:rPr lang="de-DE" sz="1600" dirty="0">
                <a:latin typeface="+mj-lt"/>
              </a:rPr>
              <a:t>WHAT WE DO</a:t>
            </a:r>
          </a:p>
        </p:txBody>
      </p:sp>
      <p:pic>
        <p:nvPicPr>
          <p:cNvPr id="12" name="Grafik 11" descr="Ein Bild, das gelb, Design enthält.&#10;&#10;Automatisch generierte Beschreibung">
            <a:extLst>
              <a:ext uri="{FF2B5EF4-FFF2-40B4-BE49-F238E27FC236}">
                <a16:creationId xmlns:a16="http://schemas.microsoft.com/office/drawing/2014/main" id="{758ACAA6-EFCB-5BB3-4496-2FC48885AE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0157" y="749548"/>
            <a:ext cx="3277057" cy="5420481"/>
          </a:xfrm>
          <a:prstGeom prst="rect">
            <a:avLst/>
          </a:prstGeom>
        </p:spPr>
      </p:pic>
      <p:sp>
        <p:nvSpPr>
          <p:cNvPr id="13" name="Textfeld 12">
            <a:extLst>
              <a:ext uri="{FF2B5EF4-FFF2-40B4-BE49-F238E27FC236}">
                <a16:creationId xmlns:a16="http://schemas.microsoft.com/office/drawing/2014/main" id="{8D965163-89D8-E543-71F9-D9621B157025}"/>
              </a:ext>
            </a:extLst>
          </p:cNvPr>
          <p:cNvSpPr txBox="1"/>
          <p:nvPr/>
        </p:nvSpPr>
        <p:spPr>
          <a:xfrm>
            <a:off x="1173728" y="1905516"/>
            <a:ext cx="5167223" cy="36830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l" rtl="0"/>
            <a:r>
              <a:rPr lang="en-US" sz="2800" b="0" i="0" u="none" strike="noStrike" baseline="30000" dirty="0">
                <a:solidFill>
                  <a:srgbClr val="000000"/>
                </a:solidFill>
                <a:latin typeface="Calibri Light" panose="020F0302020204030204" pitchFamily="34" charset="0"/>
              </a:rPr>
              <a:t>ISO and TS certificated or equivalent audited </a:t>
            </a:r>
          </a:p>
          <a:p>
            <a:pPr marR="0" algn="l" rtl="0"/>
            <a:r>
              <a:rPr lang="de-DE" sz="2800" b="0" i="0" u="none" strike="noStrike" baseline="30000" dirty="0" err="1">
                <a:solidFill>
                  <a:srgbClr val="000000"/>
                </a:solidFill>
                <a:latin typeface="Calibri Light" panose="020F0302020204030204" pitchFamily="34" charset="0"/>
              </a:rPr>
              <a:t>fabrications</a:t>
            </a:r>
            <a:r>
              <a:rPr lang="de-DE" sz="2800" b="0" i="0" u="none" strike="noStrike" baseline="30000" dirty="0">
                <a:solidFill>
                  <a:srgbClr val="000000"/>
                </a:solidFill>
                <a:latin typeface="Calibri Light" panose="020F0302020204030204" pitchFamily="34" charset="0"/>
              </a:rPr>
              <a:t> </a:t>
            </a:r>
            <a:r>
              <a:rPr lang="de-DE" sz="2800" b="0" i="0" u="none" strike="noStrike" baseline="30000" dirty="0" err="1">
                <a:solidFill>
                  <a:srgbClr val="000000"/>
                </a:solidFill>
                <a:latin typeface="Calibri Light" panose="020F0302020204030204" pitchFamily="34" charset="0"/>
              </a:rPr>
              <a:t>only</a:t>
            </a:r>
            <a:endParaRPr lang="de-DE" sz="2800" b="0" i="0" u="none" strike="noStrike" baseline="30000" dirty="0">
              <a:solidFill>
                <a:srgbClr val="000000"/>
              </a:solidFill>
              <a:latin typeface="Calibri Light" panose="020F0302020204030204" pitchFamily="34" charset="0"/>
            </a:endParaRPr>
          </a:p>
          <a:p>
            <a:pPr marR="0" algn="l" rtl="0"/>
            <a:endParaRPr lang="de-DE" sz="2800" b="0" i="0" u="none" strike="noStrike" baseline="30000" dirty="0">
              <a:solidFill>
                <a:srgbClr val="000000"/>
              </a:solidFill>
              <a:latin typeface="Calibri Light" panose="020F0302020204030204" pitchFamily="34" charset="0"/>
            </a:endParaRPr>
          </a:p>
          <a:p>
            <a:pPr marR="0" algn="l" rtl="0"/>
            <a:r>
              <a:rPr lang="de-DE" sz="2800" b="0" i="0" u="none" strike="noStrike" baseline="30000" dirty="0">
                <a:solidFill>
                  <a:srgbClr val="000000"/>
                </a:solidFill>
                <a:latin typeface="Calibri Light" panose="020F0302020204030204" pitchFamily="34" charset="0"/>
              </a:rPr>
              <a:t>Additional </a:t>
            </a:r>
            <a:r>
              <a:rPr lang="de-DE" sz="2800" b="0" i="0" u="none" strike="noStrike" baseline="30000" dirty="0" err="1">
                <a:solidFill>
                  <a:srgbClr val="000000"/>
                </a:solidFill>
                <a:latin typeface="Calibri Light" panose="020F0302020204030204" pitchFamily="34" charset="0"/>
              </a:rPr>
              <a:t>control</a:t>
            </a:r>
            <a:r>
              <a:rPr lang="de-DE" sz="2800" b="0" i="0" u="none" strike="noStrike" baseline="30000" dirty="0">
                <a:solidFill>
                  <a:srgbClr val="000000"/>
                </a:solidFill>
                <a:latin typeface="Calibri Light" panose="020F0302020204030204" pitchFamily="34" charset="0"/>
              </a:rPr>
              <a:t> </a:t>
            </a:r>
            <a:r>
              <a:rPr lang="de-DE" sz="2800" b="0" i="0" u="none" strike="noStrike" baseline="30000" dirty="0" err="1">
                <a:solidFill>
                  <a:srgbClr val="000000"/>
                </a:solidFill>
                <a:latin typeface="Calibri Light" panose="020F0302020204030204" pitchFamily="34" charset="0"/>
              </a:rPr>
              <a:t>during</a:t>
            </a:r>
            <a:r>
              <a:rPr lang="de-DE" sz="2800" b="0" i="0" u="none" strike="noStrike" baseline="30000" dirty="0">
                <a:solidFill>
                  <a:srgbClr val="000000"/>
                </a:solidFill>
                <a:latin typeface="Calibri Light" panose="020F0302020204030204" pitchFamily="34" charset="0"/>
              </a:rPr>
              <a:t> </a:t>
            </a:r>
            <a:r>
              <a:rPr lang="de-DE" sz="2800" b="0" i="0" u="none" strike="noStrike" baseline="30000" dirty="0" err="1">
                <a:solidFill>
                  <a:srgbClr val="000000"/>
                </a:solidFill>
                <a:latin typeface="Calibri Light" panose="020F0302020204030204" pitchFamily="34" charset="0"/>
              </a:rPr>
              <a:t>fabrication</a:t>
            </a:r>
            <a:r>
              <a:rPr lang="de-DE" sz="2800" b="0" i="0" u="none" strike="noStrike" baseline="30000" dirty="0">
                <a:solidFill>
                  <a:srgbClr val="000000"/>
                </a:solidFill>
                <a:latin typeface="Calibri Light" panose="020F0302020204030204" pitchFamily="34" charset="0"/>
              </a:rPr>
              <a:t> </a:t>
            </a:r>
            <a:r>
              <a:rPr lang="de-DE" sz="2800" b="0" i="0" u="none" strike="noStrike" baseline="30000" dirty="0" err="1">
                <a:solidFill>
                  <a:srgbClr val="000000"/>
                </a:solidFill>
                <a:latin typeface="Calibri Light" panose="020F0302020204030204" pitchFamily="34" charset="0"/>
              </a:rPr>
              <a:t>if</a:t>
            </a:r>
            <a:r>
              <a:rPr lang="de-DE" sz="2800" b="0" i="0" u="none" strike="noStrike" baseline="30000" dirty="0">
                <a:solidFill>
                  <a:srgbClr val="000000"/>
                </a:solidFill>
                <a:latin typeface="Calibri Light" panose="020F0302020204030204" pitchFamily="34" charset="0"/>
              </a:rPr>
              <a:t> </a:t>
            </a:r>
            <a:r>
              <a:rPr lang="de-DE" sz="2800" b="0" i="0" u="none" strike="noStrike" baseline="30000" dirty="0" err="1">
                <a:solidFill>
                  <a:srgbClr val="000000"/>
                </a:solidFill>
                <a:latin typeface="Calibri Light" panose="020F0302020204030204" pitchFamily="34" charset="0"/>
              </a:rPr>
              <a:t>required</a:t>
            </a:r>
            <a:endParaRPr lang="de-DE" sz="2800" b="0" i="0" u="none" strike="noStrike" baseline="30000" dirty="0">
              <a:solidFill>
                <a:srgbClr val="000000"/>
              </a:solidFill>
              <a:latin typeface="Calibri Light" panose="020F0302020204030204" pitchFamily="34" charset="0"/>
            </a:endParaRPr>
          </a:p>
          <a:p>
            <a:pPr marR="0" algn="l" rtl="0"/>
            <a:endParaRPr lang="de-DE" sz="2800" b="0" i="0" u="none" strike="noStrike" baseline="30000" dirty="0">
              <a:solidFill>
                <a:srgbClr val="000000"/>
              </a:solidFill>
              <a:latin typeface="Calibri Light" panose="020F0302020204030204" pitchFamily="34" charset="0"/>
            </a:endParaRPr>
          </a:p>
          <a:p>
            <a:pPr marR="0" algn="l" rtl="0"/>
            <a:r>
              <a:rPr lang="en-US" sz="2800" b="0" i="0" u="none" strike="noStrike" baseline="30000" dirty="0">
                <a:solidFill>
                  <a:srgbClr val="000000"/>
                </a:solidFill>
                <a:latin typeface="Calibri Light" panose="020F0302020204030204" pitchFamily="34" charset="0"/>
              </a:rPr>
              <a:t>Create fabrication control plans - review for each item and / or fabrication step if required</a:t>
            </a:r>
          </a:p>
          <a:p>
            <a:pPr marR="0" algn="l" rtl="0"/>
            <a:endParaRPr lang="de-DE" sz="2800" b="0" i="0" u="none" strike="noStrike" baseline="30000" dirty="0">
              <a:solidFill>
                <a:srgbClr val="000000"/>
              </a:solidFill>
              <a:latin typeface="Calibri Light" panose="020F0302020204030204" pitchFamily="34" charset="0"/>
            </a:endParaRPr>
          </a:p>
          <a:p>
            <a:pPr marR="0" algn="l" rtl="0"/>
            <a:r>
              <a:rPr lang="en-US" sz="2800" b="0" i="0" u="none" strike="noStrike" baseline="30000" dirty="0">
                <a:solidFill>
                  <a:srgbClr val="000000"/>
                </a:solidFill>
                <a:latin typeface="Calibri Light" panose="020F0302020204030204" pitchFamily="34" charset="0"/>
              </a:rPr>
              <a:t>Quality labor capacity and measuring machines </a:t>
            </a:r>
            <a:br>
              <a:rPr lang="en-US" sz="2800" b="0" i="0" u="none" strike="noStrike" baseline="30000" dirty="0">
                <a:solidFill>
                  <a:srgbClr val="000000"/>
                </a:solidFill>
                <a:latin typeface="Calibri Light" panose="020F0302020204030204" pitchFamily="34" charset="0"/>
              </a:rPr>
            </a:br>
            <a:r>
              <a:rPr lang="en-US" sz="2800" b="0" i="0" u="none" strike="noStrike" baseline="30000" dirty="0">
                <a:solidFill>
                  <a:srgbClr val="000000"/>
                </a:solidFill>
                <a:latin typeface="Calibri Light" panose="020F0302020204030204" pitchFamily="34" charset="0"/>
              </a:rPr>
              <a:t>available </a:t>
            </a:r>
          </a:p>
          <a:p>
            <a:pPr marR="0" algn="l" rtl="0"/>
            <a:r>
              <a:rPr lang="de-DE" sz="2800" b="0" i="0" u="none" strike="noStrike" baseline="30000" dirty="0">
                <a:solidFill>
                  <a:srgbClr val="000000"/>
                </a:solidFill>
                <a:latin typeface="Calibri Light" panose="020F0302020204030204" pitchFamily="34" charset="0"/>
              </a:rPr>
              <a:t>		</a:t>
            </a:r>
          </a:p>
          <a:p>
            <a:pPr marR="0" algn="l" rtl="0"/>
            <a:r>
              <a:rPr lang="en-US" sz="2800" b="0" i="0" u="none" strike="noStrike" baseline="30000" dirty="0">
                <a:solidFill>
                  <a:srgbClr val="000000"/>
                </a:solidFill>
                <a:latin typeface="Calibri Light" panose="020F0302020204030204" pitchFamily="34" charset="0"/>
              </a:rPr>
              <a:t>Sales support and after sales service</a:t>
            </a:r>
            <a:endParaRPr lang="de-DE" sz="2800" dirty="0"/>
          </a:p>
        </p:txBody>
      </p:sp>
      <p:sp>
        <p:nvSpPr>
          <p:cNvPr id="14" name="Sechseck 13">
            <a:extLst>
              <a:ext uri="{FF2B5EF4-FFF2-40B4-BE49-F238E27FC236}">
                <a16:creationId xmlns:a16="http://schemas.microsoft.com/office/drawing/2014/main" id="{051CA9AE-6914-B6BE-EEDB-1D3F5DF7B610}"/>
              </a:ext>
            </a:extLst>
          </p:cNvPr>
          <p:cNvSpPr/>
          <p:nvPr/>
        </p:nvSpPr>
        <p:spPr>
          <a:xfrm rot="5400000">
            <a:off x="1042054" y="1930290"/>
            <a:ext cx="141427" cy="121920"/>
          </a:xfrm>
          <a:prstGeom prst="hexagon">
            <a:avLst/>
          </a:prstGeom>
          <a:solidFill>
            <a:srgbClr val="F6A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Sechseck 14">
            <a:extLst>
              <a:ext uri="{FF2B5EF4-FFF2-40B4-BE49-F238E27FC236}">
                <a16:creationId xmlns:a16="http://schemas.microsoft.com/office/drawing/2014/main" id="{EDCC7A51-B1CD-F739-0A42-F1CC4EC11E18}"/>
              </a:ext>
            </a:extLst>
          </p:cNvPr>
          <p:cNvSpPr/>
          <p:nvPr/>
        </p:nvSpPr>
        <p:spPr>
          <a:xfrm rot="5400000">
            <a:off x="1042054" y="2800793"/>
            <a:ext cx="141427" cy="121920"/>
          </a:xfrm>
          <a:prstGeom prst="hexagon">
            <a:avLst/>
          </a:prstGeom>
          <a:solidFill>
            <a:srgbClr val="F6A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" name="Sechseck 22">
            <a:extLst>
              <a:ext uri="{FF2B5EF4-FFF2-40B4-BE49-F238E27FC236}">
                <a16:creationId xmlns:a16="http://schemas.microsoft.com/office/drawing/2014/main" id="{5FC30451-A896-3EEF-4A4B-980B8EC5A945}"/>
              </a:ext>
            </a:extLst>
          </p:cNvPr>
          <p:cNvSpPr/>
          <p:nvPr/>
        </p:nvSpPr>
        <p:spPr>
          <a:xfrm rot="5400000">
            <a:off x="1042054" y="3353651"/>
            <a:ext cx="141427" cy="121920"/>
          </a:xfrm>
          <a:prstGeom prst="hexagon">
            <a:avLst/>
          </a:prstGeom>
          <a:solidFill>
            <a:srgbClr val="F6A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0" name="Sechseck 29">
            <a:extLst>
              <a:ext uri="{FF2B5EF4-FFF2-40B4-BE49-F238E27FC236}">
                <a16:creationId xmlns:a16="http://schemas.microsoft.com/office/drawing/2014/main" id="{5CE5565C-0DBF-E0C6-10E3-AC2DD38DBA16}"/>
              </a:ext>
            </a:extLst>
          </p:cNvPr>
          <p:cNvSpPr/>
          <p:nvPr/>
        </p:nvSpPr>
        <p:spPr>
          <a:xfrm rot="5400000">
            <a:off x="1042054" y="4214613"/>
            <a:ext cx="141427" cy="121920"/>
          </a:xfrm>
          <a:prstGeom prst="hexagon">
            <a:avLst/>
          </a:prstGeom>
          <a:solidFill>
            <a:srgbClr val="F6A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1" name="Sechseck 30">
            <a:extLst>
              <a:ext uri="{FF2B5EF4-FFF2-40B4-BE49-F238E27FC236}">
                <a16:creationId xmlns:a16="http://schemas.microsoft.com/office/drawing/2014/main" id="{1DF618DD-6E59-8C24-9676-4631A672F090}"/>
              </a:ext>
            </a:extLst>
          </p:cNvPr>
          <p:cNvSpPr/>
          <p:nvPr/>
        </p:nvSpPr>
        <p:spPr>
          <a:xfrm rot="5400000">
            <a:off x="1042054" y="5171589"/>
            <a:ext cx="141427" cy="121920"/>
          </a:xfrm>
          <a:prstGeom prst="hexagon">
            <a:avLst/>
          </a:prstGeom>
          <a:solidFill>
            <a:srgbClr val="F6A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51D673FB-DD27-9EE0-5ACD-07950B9B28BD}"/>
              </a:ext>
            </a:extLst>
          </p:cNvPr>
          <p:cNvSpPr txBox="1"/>
          <p:nvPr/>
        </p:nvSpPr>
        <p:spPr>
          <a:xfrm>
            <a:off x="974784" y="1139997"/>
            <a:ext cx="5167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l" rtl="0"/>
            <a:r>
              <a:rPr lang="de-DE" sz="3600" b="1" i="0" u="none" strike="noStrike" baseline="30000" dirty="0">
                <a:solidFill>
                  <a:srgbClr val="F6AA0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CERTIFICATION OF FABRICATION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9870AAC1-553A-AD49-EA6A-064A6AAD04A3}"/>
              </a:ext>
            </a:extLst>
          </p:cNvPr>
          <p:cNvSpPr/>
          <p:nvPr/>
        </p:nvSpPr>
        <p:spPr>
          <a:xfrm>
            <a:off x="0" y="6311901"/>
            <a:ext cx="12192000" cy="546099"/>
          </a:xfrm>
          <a:prstGeom prst="rect">
            <a:avLst/>
          </a:prstGeom>
          <a:solidFill>
            <a:srgbClr val="F6A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Sechseck 5">
            <a:extLst>
              <a:ext uri="{FF2B5EF4-FFF2-40B4-BE49-F238E27FC236}">
                <a16:creationId xmlns:a16="http://schemas.microsoft.com/office/drawing/2014/main" id="{DD9F94F6-E55F-1E06-3BE0-D1630B9118F5}"/>
              </a:ext>
            </a:extLst>
          </p:cNvPr>
          <p:cNvSpPr/>
          <p:nvPr/>
        </p:nvSpPr>
        <p:spPr>
          <a:xfrm rot="5400000">
            <a:off x="3232491" y="6450860"/>
            <a:ext cx="307710" cy="265267"/>
          </a:xfrm>
          <a:prstGeom prst="hexagon">
            <a:avLst/>
          </a:prstGeom>
          <a:noFill/>
          <a:ln w="38100"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B068AA0E-A201-5C99-EAF6-798CA8DCDB83}"/>
              </a:ext>
            </a:extLst>
          </p:cNvPr>
          <p:cNvSpPr/>
          <p:nvPr/>
        </p:nvSpPr>
        <p:spPr>
          <a:xfrm>
            <a:off x="5963365" y="6457945"/>
            <a:ext cx="265269" cy="265269"/>
          </a:xfrm>
          <a:prstGeom prst="roundRect">
            <a:avLst/>
          </a:prstGeom>
          <a:noFill/>
          <a:ln w="38100">
            <a:solidFill>
              <a:srgbClr val="FFFFFF">
                <a:alpha val="45098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A2FFB645-B918-71EC-F8A1-FDF6AF7FFC40}"/>
              </a:ext>
            </a:extLst>
          </p:cNvPr>
          <p:cNvSpPr/>
          <p:nvPr/>
        </p:nvSpPr>
        <p:spPr>
          <a:xfrm>
            <a:off x="8890000" y="6450858"/>
            <a:ext cx="265270" cy="265270"/>
          </a:xfrm>
          <a:prstGeom prst="ellipse">
            <a:avLst/>
          </a:prstGeom>
          <a:noFill/>
          <a:ln w="38100">
            <a:solidFill>
              <a:srgbClr val="FFFFFF">
                <a:alpha val="45098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47DCE74F-F5F3-4213-7692-3F36F1509C6B}"/>
              </a:ext>
            </a:extLst>
          </p:cNvPr>
          <p:cNvCxnSpPr/>
          <p:nvPr/>
        </p:nvCxnSpPr>
        <p:spPr>
          <a:xfrm>
            <a:off x="3734040" y="6583493"/>
            <a:ext cx="2027207" cy="0"/>
          </a:xfrm>
          <a:prstGeom prst="line">
            <a:avLst/>
          </a:prstGeom>
          <a:ln w="19050">
            <a:solidFill>
              <a:srgbClr val="FFFFFF">
                <a:alpha val="45882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r Verbinder 9">
            <a:extLst>
              <a:ext uri="{FF2B5EF4-FFF2-40B4-BE49-F238E27FC236}">
                <a16:creationId xmlns:a16="http://schemas.microsoft.com/office/drawing/2014/main" id="{FB88B058-DEC5-FEDE-5646-29B09BA48631}"/>
              </a:ext>
            </a:extLst>
          </p:cNvPr>
          <p:cNvCxnSpPr/>
          <p:nvPr/>
        </p:nvCxnSpPr>
        <p:spPr>
          <a:xfrm>
            <a:off x="6449682" y="6583493"/>
            <a:ext cx="2027207" cy="0"/>
          </a:xfrm>
          <a:prstGeom prst="line">
            <a:avLst/>
          </a:prstGeom>
          <a:ln w="19050">
            <a:solidFill>
              <a:srgbClr val="FFFFFF">
                <a:alpha val="45882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oliennummernplatzhalter 8">
            <a:extLst>
              <a:ext uri="{FF2B5EF4-FFF2-40B4-BE49-F238E27FC236}">
                <a16:creationId xmlns:a16="http://schemas.microsoft.com/office/drawing/2014/main" id="{1B1CFA24-EB1D-3011-91ED-2A88BFA89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74014" y="328731"/>
            <a:ext cx="2743200" cy="380999"/>
          </a:xfrm>
        </p:spPr>
        <p:txBody>
          <a:bodyPr/>
          <a:lstStyle/>
          <a:p>
            <a:fld id="{669D878B-836E-4B45-BF73-3FA5F306F577}" type="slidenum">
              <a:rPr lang="de-DE" sz="1600" smtClean="0">
                <a:solidFill>
                  <a:schemeClr val="tx1"/>
                </a:solidFill>
              </a:rPr>
              <a:t>10</a:t>
            </a:fld>
            <a:endParaRPr lang="de-DE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69422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Gerader Verbinder 1">
            <a:extLst>
              <a:ext uri="{FF2B5EF4-FFF2-40B4-BE49-F238E27FC236}">
                <a16:creationId xmlns:a16="http://schemas.microsoft.com/office/drawing/2014/main" id="{2B1BA8C6-0FF0-C8C0-D1B5-47C82AF54BE3}"/>
              </a:ext>
            </a:extLst>
          </p:cNvPr>
          <p:cNvCxnSpPr>
            <a:cxnSpLocks/>
          </p:cNvCxnSpPr>
          <p:nvPr/>
        </p:nvCxnSpPr>
        <p:spPr>
          <a:xfrm>
            <a:off x="1051808" y="648059"/>
            <a:ext cx="10088383" cy="0"/>
          </a:xfrm>
          <a:prstGeom prst="line">
            <a:avLst/>
          </a:prstGeom>
          <a:ln w="38100">
            <a:solidFill>
              <a:srgbClr val="F6AB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feld 2">
            <a:extLst>
              <a:ext uri="{FF2B5EF4-FFF2-40B4-BE49-F238E27FC236}">
                <a16:creationId xmlns:a16="http://schemas.microsoft.com/office/drawing/2014/main" id="{A2D4AE79-D983-0D5A-89DA-8EEE2CC3A587}"/>
              </a:ext>
            </a:extLst>
          </p:cNvPr>
          <p:cNvSpPr txBox="1"/>
          <p:nvPr/>
        </p:nvSpPr>
        <p:spPr>
          <a:xfrm>
            <a:off x="974785" y="293298"/>
            <a:ext cx="45288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/>
              <a:t>LECHO</a:t>
            </a:r>
            <a:r>
              <a:rPr lang="de-DE" dirty="0"/>
              <a:t> </a:t>
            </a:r>
            <a:r>
              <a:rPr lang="de-DE" sz="1600" dirty="0">
                <a:latin typeface="+mj-lt"/>
              </a:rPr>
              <a:t>WHAT WE DO</a:t>
            </a:r>
          </a:p>
        </p:txBody>
      </p:sp>
      <p:pic>
        <p:nvPicPr>
          <p:cNvPr id="12" name="Grafik 11" descr="Ein Bild, das gelb, Design enthält.&#10;&#10;Automatisch generierte Beschreibung">
            <a:extLst>
              <a:ext uri="{FF2B5EF4-FFF2-40B4-BE49-F238E27FC236}">
                <a16:creationId xmlns:a16="http://schemas.microsoft.com/office/drawing/2014/main" id="{758ACAA6-EFCB-5BB3-4496-2FC48885AE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0157" y="749548"/>
            <a:ext cx="3277057" cy="5420481"/>
          </a:xfrm>
          <a:prstGeom prst="rect">
            <a:avLst/>
          </a:prstGeom>
        </p:spPr>
      </p:pic>
      <p:sp>
        <p:nvSpPr>
          <p:cNvPr id="13" name="Textfeld 12">
            <a:extLst>
              <a:ext uri="{FF2B5EF4-FFF2-40B4-BE49-F238E27FC236}">
                <a16:creationId xmlns:a16="http://schemas.microsoft.com/office/drawing/2014/main" id="{8D965163-89D8-E543-71F9-D9621B157025}"/>
              </a:ext>
            </a:extLst>
          </p:cNvPr>
          <p:cNvSpPr txBox="1"/>
          <p:nvPr/>
        </p:nvSpPr>
        <p:spPr>
          <a:xfrm>
            <a:off x="1173728" y="1905516"/>
            <a:ext cx="5167223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l" rtl="0"/>
            <a:r>
              <a:rPr lang="de-DE" sz="2800" b="0" i="0" u="none" strike="noStrike" baseline="30000" dirty="0" err="1">
                <a:solidFill>
                  <a:srgbClr val="000000"/>
                </a:solidFill>
                <a:latin typeface="Calibri Light" panose="020F0302020204030204" pitchFamily="34" charset="0"/>
              </a:rPr>
              <a:t>Logistics</a:t>
            </a:r>
            <a:endParaRPr lang="de-DE" sz="2800" b="0" i="0" u="none" strike="noStrike" baseline="30000" dirty="0">
              <a:solidFill>
                <a:srgbClr val="000000"/>
              </a:solidFill>
              <a:latin typeface="Calibri Light" panose="020F0302020204030204" pitchFamily="34" charset="0"/>
            </a:endParaRPr>
          </a:p>
          <a:p>
            <a:pPr marR="0" algn="l" rtl="0"/>
            <a:endParaRPr lang="de-DE" sz="2800" b="0" i="0" u="none" strike="noStrike" baseline="30000" dirty="0">
              <a:solidFill>
                <a:srgbClr val="000000"/>
              </a:solidFill>
              <a:latin typeface="Calibri Light" panose="020F0302020204030204" pitchFamily="34" charset="0"/>
            </a:endParaRPr>
          </a:p>
          <a:p>
            <a:pPr marR="0" algn="l" rtl="0"/>
            <a:r>
              <a:rPr lang="de-DE" sz="2800" b="0" i="0" u="none" strike="noStrike" baseline="30000" dirty="0" err="1">
                <a:solidFill>
                  <a:srgbClr val="000000"/>
                </a:solidFill>
                <a:latin typeface="Calibri Light" panose="020F0302020204030204" pitchFamily="34" charset="0"/>
              </a:rPr>
              <a:t>Realizing</a:t>
            </a:r>
            <a:r>
              <a:rPr lang="de-DE" sz="2800" b="0" i="0" u="none" strike="noStrike" baseline="30000" dirty="0">
                <a:solidFill>
                  <a:srgbClr val="000000"/>
                </a:solidFill>
                <a:latin typeface="Calibri Light" panose="020F0302020204030204" pitchFamily="34" charset="0"/>
              </a:rPr>
              <a:t> Supply Chain </a:t>
            </a:r>
            <a:r>
              <a:rPr lang="de-DE" sz="2800" b="0" i="0" u="none" strike="noStrike" baseline="30000" dirty="0" err="1">
                <a:solidFill>
                  <a:srgbClr val="000000"/>
                </a:solidFill>
                <a:latin typeface="Calibri Light" panose="020F0302020204030204" pitchFamily="34" charset="0"/>
              </a:rPr>
              <a:t>concepts</a:t>
            </a:r>
            <a:endParaRPr lang="de-DE" sz="2800" b="0" i="0" u="none" strike="noStrike" baseline="30000" dirty="0">
              <a:solidFill>
                <a:srgbClr val="000000"/>
              </a:solidFill>
              <a:latin typeface="Calibri Light" panose="020F0302020204030204" pitchFamily="34" charset="0"/>
            </a:endParaRPr>
          </a:p>
          <a:p>
            <a:pPr marR="0" algn="l" rtl="0"/>
            <a:endParaRPr lang="de-DE" sz="2800" b="0" i="0" u="none" strike="noStrike" baseline="30000" dirty="0">
              <a:solidFill>
                <a:srgbClr val="000000"/>
              </a:solidFill>
              <a:latin typeface="Calibri Light" panose="020F0302020204030204" pitchFamily="34" charset="0"/>
            </a:endParaRPr>
          </a:p>
          <a:p>
            <a:pPr marR="0" algn="l" rtl="0"/>
            <a:r>
              <a:rPr lang="de-DE" sz="2800" b="0" i="0" u="none" strike="noStrike" baseline="30000" dirty="0" err="1">
                <a:solidFill>
                  <a:srgbClr val="000000"/>
                </a:solidFill>
                <a:latin typeface="Calibri Light" panose="020F0302020204030204" pitchFamily="34" charset="0"/>
              </a:rPr>
              <a:t>Safety</a:t>
            </a:r>
            <a:r>
              <a:rPr lang="de-DE" sz="2800" b="0" i="0" u="none" strike="noStrike" baseline="30000" dirty="0">
                <a:solidFill>
                  <a:srgbClr val="000000"/>
                </a:solidFill>
                <a:latin typeface="Calibri Light" panose="020F0302020204030204" pitchFamily="34" charset="0"/>
              </a:rPr>
              <a:t> stock </a:t>
            </a:r>
            <a:r>
              <a:rPr lang="de-DE" sz="2800" b="0" i="0" u="none" strike="noStrike" baseline="30000" dirty="0" err="1">
                <a:solidFill>
                  <a:srgbClr val="000000"/>
                </a:solidFill>
                <a:latin typeface="Calibri Light" panose="020F0302020204030204" pitchFamily="34" charset="0"/>
              </a:rPr>
              <a:t>options</a:t>
            </a:r>
            <a:endParaRPr lang="de-DE" sz="2800" b="0" i="0" u="none" strike="noStrike" baseline="30000" dirty="0">
              <a:solidFill>
                <a:srgbClr val="000000"/>
              </a:solidFill>
              <a:latin typeface="Calibri Light" panose="020F0302020204030204" pitchFamily="34" charset="0"/>
            </a:endParaRPr>
          </a:p>
          <a:p>
            <a:pPr marR="0" algn="l" rtl="0"/>
            <a:endParaRPr lang="de-DE" sz="2800" b="0" i="0" u="none" strike="noStrike" baseline="30000" dirty="0">
              <a:solidFill>
                <a:srgbClr val="000000"/>
              </a:solidFill>
              <a:latin typeface="Calibri Light" panose="020F0302020204030204" pitchFamily="34" charset="0"/>
            </a:endParaRPr>
          </a:p>
          <a:p>
            <a:pPr marR="0" algn="l" rtl="0"/>
            <a:r>
              <a:rPr lang="en-US" sz="2800" b="0" i="0" u="none" strike="noStrike" baseline="30000" dirty="0">
                <a:solidFill>
                  <a:srgbClr val="000000"/>
                </a:solidFill>
                <a:latin typeface="Calibri Light" panose="020F0302020204030204" pitchFamily="34" charset="0"/>
              </a:rPr>
              <a:t>Implementing your requirements, especially challenging supply chain due diligence, at the manufacturers</a:t>
            </a:r>
          </a:p>
          <a:p>
            <a:pPr marR="0" algn="l" rtl="0"/>
            <a:endParaRPr lang="de-DE" sz="2800" dirty="0"/>
          </a:p>
        </p:txBody>
      </p:sp>
      <p:sp>
        <p:nvSpPr>
          <p:cNvPr id="14" name="Sechseck 13">
            <a:extLst>
              <a:ext uri="{FF2B5EF4-FFF2-40B4-BE49-F238E27FC236}">
                <a16:creationId xmlns:a16="http://schemas.microsoft.com/office/drawing/2014/main" id="{051CA9AE-6914-B6BE-EEDB-1D3F5DF7B610}"/>
              </a:ext>
            </a:extLst>
          </p:cNvPr>
          <p:cNvSpPr/>
          <p:nvPr/>
        </p:nvSpPr>
        <p:spPr>
          <a:xfrm rot="5400000">
            <a:off x="1042054" y="1930290"/>
            <a:ext cx="141427" cy="121920"/>
          </a:xfrm>
          <a:prstGeom prst="hexagon">
            <a:avLst/>
          </a:prstGeom>
          <a:solidFill>
            <a:srgbClr val="F6A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Sechseck 14">
            <a:extLst>
              <a:ext uri="{FF2B5EF4-FFF2-40B4-BE49-F238E27FC236}">
                <a16:creationId xmlns:a16="http://schemas.microsoft.com/office/drawing/2014/main" id="{EDCC7A51-B1CD-F739-0A42-F1CC4EC11E18}"/>
              </a:ext>
            </a:extLst>
          </p:cNvPr>
          <p:cNvSpPr/>
          <p:nvPr/>
        </p:nvSpPr>
        <p:spPr>
          <a:xfrm rot="5400000">
            <a:off x="1042054" y="2492689"/>
            <a:ext cx="141427" cy="121920"/>
          </a:xfrm>
          <a:prstGeom prst="hexagon">
            <a:avLst/>
          </a:prstGeom>
          <a:solidFill>
            <a:srgbClr val="F6A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" name="Sechseck 22">
            <a:extLst>
              <a:ext uri="{FF2B5EF4-FFF2-40B4-BE49-F238E27FC236}">
                <a16:creationId xmlns:a16="http://schemas.microsoft.com/office/drawing/2014/main" id="{5FC30451-A896-3EEF-4A4B-980B8EC5A945}"/>
              </a:ext>
            </a:extLst>
          </p:cNvPr>
          <p:cNvSpPr/>
          <p:nvPr/>
        </p:nvSpPr>
        <p:spPr>
          <a:xfrm rot="5400000">
            <a:off x="1042054" y="3070897"/>
            <a:ext cx="141427" cy="121920"/>
          </a:xfrm>
          <a:prstGeom prst="hexagon">
            <a:avLst/>
          </a:prstGeom>
          <a:solidFill>
            <a:srgbClr val="F6A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0" name="Sechseck 29">
            <a:extLst>
              <a:ext uri="{FF2B5EF4-FFF2-40B4-BE49-F238E27FC236}">
                <a16:creationId xmlns:a16="http://schemas.microsoft.com/office/drawing/2014/main" id="{5CE5565C-0DBF-E0C6-10E3-AC2DD38DBA16}"/>
              </a:ext>
            </a:extLst>
          </p:cNvPr>
          <p:cNvSpPr/>
          <p:nvPr/>
        </p:nvSpPr>
        <p:spPr>
          <a:xfrm rot="5400000">
            <a:off x="1042054" y="3633865"/>
            <a:ext cx="141427" cy="121920"/>
          </a:xfrm>
          <a:prstGeom prst="hexagon">
            <a:avLst/>
          </a:prstGeom>
          <a:solidFill>
            <a:srgbClr val="F6A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9D1C2B4F-ADC6-D505-86D1-E758001A7CB9}"/>
              </a:ext>
            </a:extLst>
          </p:cNvPr>
          <p:cNvSpPr/>
          <p:nvPr/>
        </p:nvSpPr>
        <p:spPr>
          <a:xfrm>
            <a:off x="0" y="6311901"/>
            <a:ext cx="12192000" cy="546099"/>
          </a:xfrm>
          <a:prstGeom prst="rect">
            <a:avLst/>
          </a:prstGeom>
          <a:solidFill>
            <a:srgbClr val="F6A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Sechseck 4">
            <a:extLst>
              <a:ext uri="{FF2B5EF4-FFF2-40B4-BE49-F238E27FC236}">
                <a16:creationId xmlns:a16="http://schemas.microsoft.com/office/drawing/2014/main" id="{E6429C27-7163-93CB-DD70-234FB1E845DD}"/>
              </a:ext>
            </a:extLst>
          </p:cNvPr>
          <p:cNvSpPr/>
          <p:nvPr/>
        </p:nvSpPr>
        <p:spPr>
          <a:xfrm rot="5400000">
            <a:off x="3232491" y="6450860"/>
            <a:ext cx="307710" cy="265267"/>
          </a:xfrm>
          <a:prstGeom prst="hexagon">
            <a:avLst/>
          </a:prstGeom>
          <a:noFill/>
          <a:ln w="38100"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65E982D0-8305-E059-5625-7F02873C9542}"/>
              </a:ext>
            </a:extLst>
          </p:cNvPr>
          <p:cNvSpPr/>
          <p:nvPr/>
        </p:nvSpPr>
        <p:spPr>
          <a:xfrm>
            <a:off x="5963365" y="6457945"/>
            <a:ext cx="265269" cy="265269"/>
          </a:xfrm>
          <a:prstGeom prst="roundRect">
            <a:avLst/>
          </a:prstGeom>
          <a:noFill/>
          <a:ln w="38100">
            <a:solidFill>
              <a:srgbClr val="FFFFFF">
                <a:alpha val="45098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2C43FE7B-E6C2-AE83-EE6A-8F358654B6DE}"/>
              </a:ext>
            </a:extLst>
          </p:cNvPr>
          <p:cNvSpPr/>
          <p:nvPr/>
        </p:nvSpPr>
        <p:spPr>
          <a:xfrm>
            <a:off x="8890000" y="6450858"/>
            <a:ext cx="265270" cy="265270"/>
          </a:xfrm>
          <a:prstGeom prst="ellipse">
            <a:avLst/>
          </a:prstGeom>
          <a:noFill/>
          <a:ln w="38100">
            <a:solidFill>
              <a:srgbClr val="FFFFFF">
                <a:alpha val="45098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8" name="Gerader Verbinder 7">
            <a:extLst>
              <a:ext uri="{FF2B5EF4-FFF2-40B4-BE49-F238E27FC236}">
                <a16:creationId xmlns:a16="http://schemas.microsoft.com/office/drawing/2014/main" id="{1E5079B7-46B7-6B40-E6D9-BE38465CD53B}"/>
              </a:ext>
            </a:extLst>
          </p:cNvPr>
          <p:cNvCxnSpPr/>
          <p:nvPr/>
        </p:nvCxnSpPr>
        <p:spPr>
          <a:xfrm>
            <a:off x="3734040" y="6583493"/>
            <a:ext cx="2027207" cy="0"/>
          </a:xfrm>
          <a:prstGeom prst="line">
            <a:avLst/>
          </a:prstGeom>
          <a:ln w="19050">
            <a:solidFill>
              <a:srgbClr val="FFFFFF">
                <a:alpha val="45882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D9BC782C-8A3F-0626-643D-AE77B59FEFA8}"/>
              </a:ext>
            </a:extLst>
          </p:cNvPr>
          <p:cNvCxnSpPr/>
          <p:nvPr/>
        </p:nvCxnSpPr>
        <p:spPr>
          <a:xfrm>
            <a:off x="6449682" y="6583493"/>
            <a:ext cx="2027207" cy="0"/>
          </a:xfrm>
          <a:prstGeom prst="line">
            <a:avLst/>
          </a:prstGeom>
          <a:ln w="19050">
            <a:solidFill>
              <a:srgbClr val="FFFFFF">
                <a:alpha val="45882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D87738B3-33FD-465A-E94D-9C641406F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D878B-836E-4B45-BF73-3FA5F306F577}" type="slidenum">
              <a:rPr lang="de-DE" smtClean="0"/>
              <a:t>11</a:t>
            </a:fld>
            <a:endParaRPr lang="de-DE"/>
          </a:p>
        </p:txBody>
      </p:sp>
      <p:sp>
        <p:nvSpPr>
          <p:cNvPr id="11" name="Foliennummernplatzhalter 8">
            <a:extLst>
              <a:ext uri="{FF2B5EF4-FFF2-40B4-BE49-F238E27FC236}">
                <a16:creationId xmlns:a16="http://schemas.microsoft.com/office/drawing/2014/main" id="{42CF41B1-0CAF-0C11-2A97-7B7521280BF3}"/>
              </a:ext>
            </a:extLst>
          </p:cNvPr>
          <p:cNvSpPr txBox="1">
            <a:spLocks/>
          </p:cNvSpPr>
          <p:nvPr/>
        </p:nvSpPr>
        <p:spPr>
          <a:xfrm>
            <a:off x="8474014" y="328731"/>
            <a:ext cx="2743200" cy="380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69D878B-836E-4B45-BF73-3FA5F306F577}" type="slidenum">
              <a:rPr lang="de-DE" sz="1600" smtClean="0">
                <a:solidFill>
                  <a:schemeClr val="tx1"/>
                </a:solidFill>
              </a:rPr>
              <a:pPr/>
              <a:t>11</a:t>
            </a:fld>
            <a:endParaRPr lang="de-DE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7082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 descr="Ein Bild, das Logo, Symbol, Schrift, Grafiken enthält.&#10;&#10;Automatisch generierte Beschreibung">
            <a:extLst>
              <a:ext uri="{FF2B5EF4-FFF2-40B4-BE49-F238E27FC236}">
                <a16:creationId xmlns:a16="http://schemas.microsoft.com/office/drawing/2014/main" id="{745BF5D3-69A5-8194-79F7-288D78163C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0654" y="3171649"/>
            <a:ext cx="4410691" cy="2514951"/>
          </a:xfrm>
          <a:prstGeom prst="rect">
            <a:avLst/>
          </a:prstGeom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FCDFBBB3-ABC6-B383-E874-470026FE005F}"/>
              </a:ext>
            </a:extLst>
          </p:cNvPr>
          <p:cNvSpPr txBox="1"/>
          <p:nvPr/>
        </p:nvSpPr>
        <p:spPr>
          <a:xfrm>
            <a:off x="1895474" y="1838325"/>
            <a:ext cx="84010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800" b="1" dirty="0" err="1"/>
              <a:t>What</a:t>
            </a:r>
            <a:r>
              <a:rPr lang="de-DE" sz="4800" b="1" dirty="0"/>
              <a:t> </a:t>
            </a:r>
            <a:r>
              <a:rPr lang="de-DE" sz="4800" b="1" dirty="0" err="1"/>
              <a:t>can</a:t>
            </a:r>
            <a:r>
              <a:rPr lang="de-DE" sz="4800" b="1" dirty="0"/>
              <a:t> </a:t>
            </a:r>
            <a:r>
              <a:rPr lang="de-DE" sz="4800" b="1" dirty="0" err="1"/>
              <a:t>we</a:t>
            </a:r>
            <a:r>
              <a:rPr lang="de-DE" sz="4800" b="1" dirty="0"/>
              <a:t> do </a:t>
            </a:r>
            <a:r>
              <a:rPr lang="de-DE" sz="4800" b="1" dirty="0" err="1"/>
              <a:t>for</a:t>
            </a:r>
            <a:r>
              <a:rPr lang="de-DE" sz="4800" b="1" dirty="0"/>
              <a:t> </a:t>
            </a:r>
            <a:r>
              <a:rPr lang="de-DE" sz="4800" b="1" dirty="0" err="1"/>
              <a:t>you</a:t>
            </a:r>
            <a:r>
              <a:rPr lang="de-DE" sz="4800" b="1" dirty="0"/>
              <a:t>?</a:t>
            </a:r>
          </a:p>
        </p:txBody>
      </p:sp>
      <p:cxnSp>
        <p:nvCxnSpPr>
          <p:cNvPr id="6" name="Gerader Verbinder 5">
            <a:extLst>
              <a:ext uri="{FF2B5EF4-FFF2-40B4-BE49-F238E27FC236}">
                <a16:creationId xmlns:a16="http://schemas.microsoft.com/office/drawing/2014/main" id="{386A3F7E-9AEA-1777-CF1C-E0D911B49932}"/>
              </a:ext>
            </a:extLst>
          </p:cNvPr>
          <p:cNvCxnSpPr>
            <a:cxnSpLocks/>
          </p:cNvCxnSpPr>
          <p:nvPr/>
        </p:nvCxnSpPr>
        <p:spPr>
          <a:xfrm>
            <a:off x="0" y="2247900"/>
            <a:ext cx="2628900" cy="0"/>
          </a:xfrm>
          <a:prstGeom prst="line">
            <a:avLst/>
          </a:prstGeom>
          <a:ln w="38100">
            <a:solidFill>
              <a:srgbClr val="F6AB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r Verbinder 7">
            <a:extLst>
              <a:ext uri="{FF2B5EF4-FFF2-40B4-BE49-F238E27FC236}">
                <a16:creationId xmlns:a16="http://schemas.microsoft.com/office/drawing/2014/main" id="{7DA7915C-E536-DA8C-2186-FD9913A65BA7}"/>
              </a:ext>
            </a:extLst>
          </p:cNvPr>
          <p:cNvCxnSpPr>
            <a:cxnSpLocks/>
          </p:cNvCxnSpPr>
          <p:nvPr/>
        </p:nvCxnSpPr>
        <p:spPr>
          <a:xfrm>
            <a:off x="9563100" y="2247900"/>
            <a:ext cx="2628900" cy="0"/>
          </a:xfrm>
          <a:prstGeom prst="line">
            <a:avLst/>
          </a:prstGeom>
          <a:ln w="38100">
            <a:solidFill>
              <a:srgbClr val="F6AB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9503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 descr="Ein Bild, das Text, Screenshot, Schrift, Logo enthält.&#10;&#10;Automatisch generierte Beschreibung">
            <a:extLst>
              <a:ext uri="{FF2B5EF4-FFF2-40B4-BE49-F238E27FC236}">
                <a16:creationId xmlns:a16="http://schemas.microsoft.com/office/drawing/2014/main" id="{FC24F694-8A5B-B27D-4EE1-609C3B17BD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5256" y="318653"/>
            <a:ext cx="9221487" cy="6220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7284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A9611AC4-9041-B615-BDE1-D5D599C9172C}"/>
              </a:ext>
            </a:extLst>
          </p:cNvPr>
          <p:cNvSpPr/>
          <p:nvPr/>
        </p:nvSpPr>
        <p:spPr>
          <a:xfrm>
            <a:off x="4933950" y="-47625"/>
            <a:ext cx="2324100" cy="7038975"/>
          </a:xfrm>
          <a:prstGeom prst="rect">
            <a:avLst/>
          </a:prstGeom>
          <a:solidFill>
            <a:srgbClr val="F6A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823C1420-1748-3834-4B56-9C84617C7721}"/>
              </a:ext>
            </a:extLst>
          </p:cNvPr>
          <p:cNvSpPr txBox="1"/>
          <p:nvPr/>
        </p:nvSpPr>
        <p:spPr>
          <a:xfrm>
            <a:off x="923925" y="2921168"/>
            <a:ext cx="32480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6000" b="1" dirty="0"/>
              <a:t>AGENDA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94D23D40-072F-9C3D-34DF-3EF8E7466D04}"/>
              </a:ext>
            </a:extLst>
          </p:cNvPr>
          <p:cNvSpPr txBox="1"/>
          <p:nvPr/>
        </p:nvSpPr>
        <p:spPr>
          <a:xfrm>
            <a:off x="7848600" y="2254732"/>
            <a:ext cx="2809875" cy="514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l" rtl="0"/>
            <a:r>
              <a:rPr lang="de-DE" sz="4000" b="1" i="0" u="none" strike="noStrike" baseline="30000" dirty="0">
                <a:solidFill>
                  <a:srgbClr val="363533"/>
                </a:solidFill>
                <a:latin typeface="Calibri" panose="020F0502020204030204" pitchFamily="34" charset="0"/>
              </a:rPr>
              <a:t>ABOUT LECHO</a:t>
            </a:r>
            <a:endParaRPr lang="de-DE" sz="4000" b="0" i="0" u="none" strike="noStrike" baseline="30000" dirty="0">
              <a:solidFill>
                <a:srgbClr val="363533"/>
              </a:solidFill>
              <a:latin typeface="Calibri Light" panose="020F0302020204030204" pitchFamily="34" charset="0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58DC9DF5-EB10-3CB3-5ABE-CA420D5E985B}"/>
              </a:ext>
            </a:extLst>
          </p:cNvPr>
          <p:cNvSpPr txBox="1"/>
          <p:nvPr/>
        </p:nvSpPr>
        <p:spPr>
          <a:xfrm>
            <a:off x="7848599" y="4355049"/>
            <a:ext cx="2809875" cy="514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l" rtl="0"/>
            <a:r>
              <a:rPr lang="de-DE" sz="4000" b="1" i="0" u="none" strike="noStrike" baseline="30000" dirty="0">
                <a:solidFill>
                  <a:srgbClr val="363533"/>
                </a:solidFill>
                <a:latin typeface="Calibri" panose="020F0502020204030204" pitchFamily="34" charset="0"/>
              </a:rPr>
              <a:t>WHAT WE DO</a:t>
            </a:r>
            <a:endParaRPr lang="de-DE" sz="4000" b="0" i="0" u="none" strike="noStrike" baseline="30000" dirty="0">
              <a:solidFill>
                <a:srgbClr val="363533"/>
              </a:solidFill>
              <a:latin typeface="Calibri Light" panose="020F0302020204030204" pitchFamily="34" charset="0"/>
            </a:endParaRPr>
          </a:p>
        </p:txBody>
      </p:sp>
      <p:pic>
        <p:nvPicPr>
          <p:cNvPr id="7" name="Grafik 6" descr="Ein Bild, das Kreis, gelb, Design, Grafiken enthält.&#10;&#10;Automatisch generierte Beschreibung">
            <a:extLst>
              <a:ext uri="{FF2B5EF4-FFF2-40B4-BE49-F238E27FC236}">
                <a16:creationId xmlns:a16="http://schemas.microsoft.com/office/drawing/2014/main" id="{C6ADC1B3-EFD7-CC02-0306-026C1D80B8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5574" y="4088349"/>
            <a:ext cx="740851" cy="748001"/>
          </a:xfrm>
          <a:prstGeom prst="rect">
            <a:avLst/>
          </a:prstGeom>
        </p:spPr>
      </p:pic>
      <p:sp>
        <p:nvSpPr>
          <p:cNvPr id="8" name="Sechseck 7">
            <a:extLst>
              <a:ext uri="{FF2B5EF4-FFF2-40B4-BE49-F238E27FC236}">
                <a16:creationId xmlns:a16="http://schemas.microsoft.com/office/drawing/2014/main" id="{7AE1E4B3-FAAC-E7EF-E0FD-70A3CA98627A}"/>
              </a:ext>
            </a:extLst>
          </p:cNvPr>
          <p:cNvSpPr/>
          <p:nvPr/>
        </p:nvSpPr>
        <p:spPr>
          <a:xfrm rot="5400000">
            <a:off x="5534595" y="3978380"/>
            <a:ext cx="1122808" cy="967938"/>
          </a:xfrm>
          <a:prstGeom prst="hexagon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Sechseck 8">
            <a:extLst>
              <a:ext uri="{FF2B5EF4-FFF2-40B4-BE49-F238E27FC236}">
                <a16:creationId xmlns:a16="http://schemas.microsoft.com/office/drawing/2014/main" id="{69DB73AD-3CC4-C5A9-D02A-16C6040197A4}"/>
              </a:ext>
            </a:extLst>
          </p:cNvPr>
          <p:cNvSpPr/>
          <p:nvPr/>
        </p:nvSpPr>
        <p:spPr>
          <a:xfrm rot="5400000">
            <a:off x="5543548" y="1801714"/>
            <a:ext cx="1122808" cy="967938"/>
          </a:xfrm>
          <a:prstGeom prst="hexagon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FC99A811-B842-2722-A92C-4FB7128C5ED3}"/>
              </a:ext>
            </a:extLst>
          </p:cNvPr>
          <p:cNvSpPr txBox="1"/>
          <p:nvPr/>
        </p:nvSpPr>
        <p:spPr>
          <a:xfrm>
            <a:off x="5917720" y="1777851"/>
            <a:ext cx="87701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6000" dirty="0">
                <a:solidFill>
                  <a:schemeClr val="bg1"/>
                </a:solidFill>
              </a:rPr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3283244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Gerader Verbinder 4">
            <a:extLst>
              <a:ext uri="{FF2B5EF4-FFF2-40B4-BE49-F238E27FC236}">
                <a16:creationId xmlns:a16="http://schemas.microsoft.com/office/drawing/2014/main" id="{988C65E2-4517-9B14-A6ED-6A5C210DD954}"/>
              </a:ext>
            </a:extLst>
          </p:cNvPr>
          <p:cNvCxnSpPr>
            <a:cxnSpLocks/>
          </p:cNvCxnSpPr>
          <p:nvPr/>
        </p:nvCxnSpPr>
        <p:spPr>
          <a:xfrm>
            <a:off x="1051808" y="648059"/>
            <a:ext cx="10088383" cy="0"/>
          </a:xfrm>
          <a:prstGeom prst="line">
            <a:avLst/>
          </a:prstGeom>
          <a:ln w="38100">
            <a:solidFill>
              <a:srgbClr val="F6AB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Grafik 10" descr="Ein Bild, das Text, Reihe, Screenshot, Schrift enthält.&#10;&#10;Automatisch generierte Beschreibung">
            <a:extLst>
              <a:ext uri="{FF2B5EF4-FFF2-40B4-BE49-F238E27FC236}">
                <a16:creationId xmlns:a16="http://schemas.microsoft.com/office/drawing/2014/main" id="{5AD99F33-B56A-006E-1B52-0BE61F69A0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807" y="985496"/>
            <a:ext cx="10088383" cy="4887007"/>
          </a:xfrm>
          <a:prstGeom prst="rect">
            <a:avLst/>
          </a:prstGeom>
        </p:spPr>
      </p:pic>
      <p:sp>
        <p:nvSpPr>
          <p:cNvPr id="14" name="Textfeld 13">
            <a:extLst>
              <a:ext uri="{FF2B5EF4-FFF2-40B4-BE49-F238E27FC236}">
                <a16:creationId xmlns:a16="http://schemas.microsoft.com/office/drawing/2014/main" id="{480CE71E-0C9D-03A9-A348-077E8BD615C3}"/>
              </a:ext>
            </a:extLst>
          </p:cNvPr>
          <p:cNvSpPr txBox="1"/>
          <p:nvPr/>
        </p:nvSpPr>
        <p:spPr>
          <a:xfrm>
            <a:off x="2159000" y="1783080"/>
            <a:ext cx="3009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/>
              <a:t>FOUNDED IN 2021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68D468B3-B303-EDB1-4B83-9B41C12EE313}"/>
              </a:ext>
            </a:extLst>
          </p:cNvPr>
          <p:cNvSpPr txBox="1"/>
          <p:nvPr/>
        </p:nvSpPr>
        <p:spPr>
          <a:xfrm>
            <a:off x="5587999" y="4922520"/>
            <a:ext cx="3788914" cy="14296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rtl="0">
              <a:lnSpc>
                <a:spcPct val="150000"/>
              </a:lnSpc>
            </a:pPr>
            <a:r>
              <a:rPr lang="en-US" sz="2000" b="0" i="0" u="none" strike="noStrike" baseline="30000" dirty="0">
                <a:solidFill>
                  <a:srgbClr val="000000"/>
                </a:solidFill>
                <a:latin typeface="Calibri Light" panose="020F0302020204030204" pitchFamily="34" charset="0"/>
              </a:rPr>
              <a:t>Several existing European Customers with a wide range of products were supplied with goods from south of Germany</a:t>
            </a:r>
          </a:p>
          <a:p>
            <a:pPr marR="0" rtl="0">
              <a:lnSpc>
                <a:spcPct val="150000"/>
              </a:lnSpc>
            </a:pPr>
            <a:endParaRPr lang="de-DE" sz="2000" b="1" dirty="0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EB864074-177C-C1CE-705D-91CB249A6E6C}"/>
              </a:ext>
            </a:extLst>
          </p:cNvPr>
          <p:cNvSpPr txBox="1"/>
          <p:nvPr/>
        </p:nvSpPr>
        <p:spPr>
          <a:xfrm>
            <a:off x="974785" y="293298"/>
            <a:ext cx="45288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/>
              <a:t>LECHO</a:t>
            </a:r>
            <a:r>
              <a:rPr lang="de-DE" dirty="0"/>
              <a:t> </a:t>
            </a:r>
            <a:r>
              <a:rPr lang="de-DE" sz="1600" dirty="0">
                <a:latin typeface="+mj-lt"/>
              </a:rPr>
              <a:t>ABOUT LECHO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9C86847F-D5D1-4F50-0746-6D6CEFDA7345}"/>
              </a:ext>
            </a:extLst>
          </p:cNvPr>
          <p:cNvSpPr/>
          <p:nvPr/>
        </p:nvSpPr>
        <p:spPr>
          <a:xfrm>
            <a:off x="0" y="6311901"/>
            <a:ext cx="12192000" cy="546099"/>
          </a:xfrm>
          <a:prstGeom prst="rect">
            <a:avLst/>
          </a:prstGeom>
          <a:solidFill>
            <a:srgbClr val="F6A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Sechseck 2">
            <a:extLst>
              <a:ext uri="{FF2B5EF4-FFF2-40B4-BE49-F238E27FC236}">
                <a16:creationId xmlns:a16="http://schemas.microsoft.com/office/drawing/2014/main" id="{CC3F2792-2C75-0543-6FA5-22DA8DC3B26E}"/>
              </a:ext>
            </a:extLst>
          </p:cNvPr>
          <p:cNvSpPr/>
          <p:nvPr/>
        </p:nvSpPr>
        <p:spPr>
          <a:xfrm rot="5400000">
            <a:off x="3232491" y="6450860"/>
            <a:ext cx="307710" cy="265267"/>
          </a:xfrm>
          <a:prstGeom prst="hexagon">
            <a:avLst/>
          </a:prstGeom>
          <a:noFill/>
          <a:ln w="38100"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F2EA8CFF-0EAB-98DE-7BB9-5F1FA949AF4B}"/>
              </a:ext>
            </a:extLst>
          </p:cNvPr>
          <p:cNvSpPr/>
          <p:nvPr/>
        </p:nvSpPr>
        <p:spPr>
          <a:xfrm>
            <a:off x="5963365" y="6457945"/>
            <a:ext cx="265269" cy="265269"/>
          </a:xfrm>
          <a:prstGeom prst="roundRect">
            <a:avLst/>
          </a:prstGeom>
          <a:noFill/>
          <a:ln w="38100">
            <a:solidFill>
              <a:srgbClr val="FFFFFF">
                <a:alpha val="45098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C714DBFB-7992-351C-803B-826C0994DBFC}"/>
              </a:ext>
            </a:extLst>
          </p:cNvPr>
          <p:cNvSpPr/>
          <p:nvPr/>
        </p:nvSpPr>
        <p:spPr>
          <a:xfrm>
            <a:off x="8890000" y="6450858"/>
            <a:ext cx="265270" cy="265270"/>
          </a:xfrm>
          <a:prstGeom prst="ellipse">
            <a:avLst/>
          </a:prstGeom>
          <a:noFill/>
          <a:ln w="38100">
            <a:solidFill>
              <a:srgbClr val="FFFFFF">
                <a:alpha val="45098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D835BCBF-843B-80DD-2508-CCF5EE953DC6}"/>
              </a:ext>
            </a:extLst>
          </p:cNvPr>
          <p:cNvCxnSpPr/>
          <p:nvPr/>
        </p:nvCxnSpPr>
        <p:spPr>
          <a:xfrm>
            <a:off x="3734040" y="6583493"/>
            <a:ext cx="2027207" cy="0"/>
          </a:xfrm>
          <a:prstGeom prst="line">
            <a:avLst/>
          </a:prstGeom>
          <a:ln w="19050">
            <a:solidFill>
              <a:srgbClr val="FFFFFF">
                <a:alpha val="45882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r Verbinder 7">
            <a:extLst>
              <a:ext uri="{FF2B5EF4-FFF2-40B4-BE49-F238E27FC236}">
                <a16:creationId xmlns:a16="http://schemas.microsoft.com/office/drawing/2014/main" id="{8DF8D6FC-B3E2-3207-9A8E-30AFBCA72531}"/>
              </a:ext>
            </a:extLst>
          </p:cNvPr>
          <p:cNvCxnSpPr/>
          <p:nvPr/>
        </p:nvCxnSpPr>
        <p:spPr>
          <a:xfrm>
            <a:off x="6449682" y="6583493"/>
            <a:ext cx="2027207" cy="0"/>
          </a:xfrm>
          <a:prstGeom prst="line">
            <a:avLst/>
          </a:prstGeom>
          <a:ln w="19050">
            <a:solidFill>
              <a:srgbClr val="FFFFFF">
                <a:alpha val="45882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E39B0FAB-F02D-C29C-65A1-178BD1361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74014" y="328731"/>
            <a:ext cx="2743200" cy="380999"/>
          </a:xfrm>
        </p:spPr>
        <p:txBody>
          <a:bodyPr/>
          <a:lstStyle/>
          <a:p>
            <a:fld id="{669D878B-836E-4B45-BF73-3FA5F306F577}" type="slidenum">
              <a:rPr lang="de-DE" sz="1600" smtClean="0">
                <a:solidFill>
                  <a:schemeClr val="tx1"/>
                </a:solidFill>
              </a:rPr>
              <a:t>4</a:t>
            </a:fld>
            <a:endParaRPr lang="de-DE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83106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echseck 10">
            <a:extLst>
              <a:ext uri="{FF2B5EF4-FFF2-40B4-BE49-F238E27FC236}">
                <a16:creationId xmlns:a16="http://schemas.microsoft.com/office/drawing/2014/main" id="{E761F177-719B-3A42-750A-8FB5F4E67000}"/>
              </a:ext>
            </a:extLst>
          </p:cNvPr>
          <p:cNvSpPr/>
          <p:nvPr/>
        </p:nvSpPr>
        <p:spPr>
          <a:xfrm rot="5400000">
            <a:off x="2757577" y="2001328"/>
            <a:ext cx="2821873" cy="2432649"/>
          </a:xfrm>
          <a:prstGeom prst="hexagon">
            <a:avLst/>
          </a:prstGeom>
          <a:solidFill>
            <a:srgbClr val="F6A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DC6503FF-926B-6E08-79F3-5F09575FA94B}"/>
              </a:ext>
            </a:extLst>
          </p:cNvPr>
          <p:cNvSpPr txBox="1"/>
          <p:nvPr/>
        </p:nvSpPr>
        <p:spPr>
          <a:xfrm>
            <a:off x="6705600" y="3171540"/>
            <a:ext cx="37534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l" rtl="0"/>
            <a:r>
              <a:rPr lang="de-DE" sz="5400" b="1" i="0" u="none" strike="noStrike" baseline="30000" dirty="0">
                <a:solidFill>
                  <a:srgbClr val="363533"/>
                </a:solidFill>
                <a:latin typeface="Calibri" panose="020F0502020204030204" pitchFamily="34" charset="0"/>
              </a:rPr>
              <a:t>WHAT WE DO</a:t>
            </a:r>
            <a:endParaRPr lang="de-DE" sz="5400" b="0" i="0" u="none" strike="noStrike" baseline="30000" dirty="0">
              <a:solidFill>
                <a:srgbClr val="363533"/>
              </a:solidFill>
              <a:latin typeface="Calibri Light" panose="020F0302020204030204" pitchFamily="34" charset="0"/>
            </a:endParaRPr>
          </a:p>
        </p:txBody>
      </p:sp>
      <p:pic>
        <p:nvPicPr>
          <p:cNvPr id="15" name="Grafik 14" descr="Ein Bild, das Kreis, gelb, Design, Grafiken enthält.&#10;&#10;Automatisch generierte Beschreibung">
            <a:extLst>
              <a:ext uri="{FF2B5EF4-FFF2-40B4-BE49-F238E27FC236}">
                <a16:creationId xmlns:a16="http://schemas.microsoft.com/office/drawing/2014/main" id="{88EB7D78-D04F-8B28-3244-85E03C1BBA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8292" y="2389516"/>
            <a:ext cx="1640442" cy="1656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29213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Gerader Verbinder 1">
            <a:extLst>
              <a:ext uri="{FF2B5EF4-FFF2-40B4-BE49-F238E27FC236}">
                <a16:creationId xmlns:a16="http://schemas.microsoft.com/office/drawing/2014/main" id="{2B1BA8C6-0FF0-C8C0-D1B5-47C82AF54BE3}"/>
              </a:ext>
            </a:extLst>
          </p:cNvPr>
          <p:cNvCxnSpPr>
            <a:cxnSpLocks/>
          </p:cNvCxnSpPr>
          <p:nvPr/>
        </p:nvCxnSpPr>
        <p:spPr>
          <a:xfrm>
            <a:off x="1051808" y="648059"/>
            <a:ext cx="10088383" cy="0"/>
          </a:xfrm>
          <a:prstGeom prst="line">
            <a:avLst/>
          </a:prstGeom>
          <a:ln w="38100">
            <a:solidFill>
              <a:srgbClr val="F6AB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feld 2">
            <a:extLst>
              <a:ext uri="{FF2B5EF4-FFF2-40B4-BE49-F238E27FC236}">
                <a16:creationId xmlns:a16="http://schemas.microsoft.com/office/drawing/2014/main" id="{A2D4AE79-D983-0D5A-89DA-8EEE2CC3A587}"/>
              </a:ext>
            </a:extLst>
          </p:cNvPr>
          <p:cNvSpPr txBox="1"/>
          <p:nvPr/>
        </p:nvSpPr>
        <p:spPr>
          <a:xfrm>
            <a:off x="974785" y="293298"/>
            <a:ext cx="45288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/>
              <a:t>LECHO</a:t>
            </a:r>
            <a:r>
              <a:rPr lang="de-DE" dirty="0"/>
              <a:t> </a:t>
            </a:r>
            <a:r>
              <a:rPr lang="de-DE" sz="1600" dirty="0">
                <a:latin typeface="+mj-lt"/>
              </a:rPr>
              <a:t>ABOUT LECHO</a:t>
            </a:r>
          </a:p>
        </p:txBody>
      </p:sp>
      <p:sp>
        <p:nvSpPr>
          <p:cNvPr id="4" name="Sechseck 3">
            <a:extLst>
              <a:ext uri="{FF2B5EF4-FFF2-40B4-BE49-F238E27FC236}">
                <a16:creationId xmlns:a16="http://schemas.microsoft.com/office/drawing/2014/main" id="{25B5234D-1126-E307-3446-5846BF3DC902}"/>
              </a:ext>
            </a:extLst>
          </p:cNvPr>
          <p:cNvSpPr/>
          <p:nvPr/>
        </p:nvSpPr>
        <p:spPr>
          <a:xfrm rot="5400000">
            <a:off x="3110467" y="1586602"/>
            <a:ext cx="1866900" cy="1609397"/>
          </a:xfrm>
          <a:prstGeom prst="hexagon">
            <a:avLst/>
          </a:prstGeom>
          <a:solidFill>
            <a:srgbClr val="F6A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Sechseck 4">
            <a:extLst>
              <a:ext uri="{FF2B5EF4-FFF2-40B4-BE49-F238E27FC236}">
                <a16:creationId xmlns:a16="http://schemas.microsoft.com/office/drawing/2014/main" id="{9CC7B043-D280-82FF-3825-CEE2C3CCBEA6}"/>
              </a:ext>
            </a:extLst>
          </p:cNvPr>
          <p:cNvSpPr/>
          <p:nvPr/>
        </p:nvSpPr>
        <p:spPr>
          <a:xfrm rot="5400000">
            <a:off x="4913867" y="1586604"/>
            <a:ext cx="1866900" cy="1609397"/>
          </a:xfrm>
          <a:prstGeom prst="hexagon">
            <a:avLst/>
          </a:prstGeom>
          <a:solidFill>
            <a:srgbClr val="F6A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Sechseck 5">
            <a:extLst>
              <a:ext uri="{FF2B5EF4-FFF2-40B4-BE49-F238E27FC236}">
                <a16:creationId xmlns:a16="http://schemas.microsoft.com/office/drawing/2014/main" id="{4E630DE9-6947-1C0F-E400-E1DEB774BF78}"/>
              </a:ext>
            </a:extLst>
          </p:cNvPr>
          <p:cNvSpPr/>
          <p:nvPr/>
        </p:nvSpPr>
        <p:spPr>
          <a:xfrm rot="5400000">
            <a:off x="6717266" y="1586603"/>
            <a:ext cx="1866900" cy="1609397"/>
          </a:xfrm>
          <a:prstGeom prst="hexagon">
            <a:avLst/>
          </a:prstGeom>
          <a:solidFill>
            <a:srgbClr val="F6A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Sechseck 6">
            <a:extLst>
              <a:ext uri="{FF2B5EF4-FFF2-40B4-BE49-F238E27FC236}">
                <a16:creationId xmlns:a16="http://schemas.microsoft.com/office/drawing/2014/main" id="{B0195D74-ACE5-131D-8142-78EA18E0B72E}"/>
              </a:ext>
            </a:extLst>
          </p:cNvPr>
          <p:cNvSpPr/>
          <p:nvPr/>
        </p:nvSpPr>
        <p:spPr>
          <a:xfrm rot="5400000">
            <a:off x="2204167" y="3246394"/>
            <a:ext cx="1866900" cy="1609397"/>
          </a:xfrm>
          <a:prstGeom prst="hexagon">
            <a:avLst/>
          </a:prstGeom>
          <a:solidFill>
            <a:srgbClr val="F6A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Sechseck 7">
            <a:extLst>
              <a:ext uri="{FF2B5EF4-FFF2-40B4-BE49-F238E27FC236}">
                <a16:creationId xmlns:a16="http://schemas.microsoft.com/office/drawing/2014/main" id="{4D000F19-9722-DF1E-4D2C-5129DE1B763E}"/>
              </a:ext>
            </a:extLst>
          </p:cNvPr>
          <p:cNvSpPr/>
          <p:nvPr/>
        </p:nvSpPr>
        <p:spPr>
          <a:xfrm rot="5400000">
            <a:off x="4007567" y="3246396"/>
            <a:ext cx="1866900" cy="1609397"/>
          </a:xfrm>
          <a:prstGeom prst="hexagon">
            <a:avLst/>
          </a:prstGeom>
          <a:solidFill>
            <a:srgbClr val="F6A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Sechseck 8">
            <a:extLst>
              <a:ext uri="{FF2B5EF4-FFF2-40B4-BE49-F238E27FC236}">
                <a16:creationId xmlns:a16="http://schemas.microsoft.com/office/drawing/2014/main" id="{17878AD4-526F-64D1-E417-8082A6D2B1C3}"/>
              </a:ext>
            </a:extLst>
          </p:cNvPr>
          <p:cNvSpPr/>
          <p:nvPr/>
        </p:nvSpPr>
        <p:spPr>
          <a:xfrm rot="5400000">
            <a:off x="5810966" y="3246395"/>
            <a:ext cx="1866900" cy="1609397"/>
          </a:xfrm>
          <a:prstGeom prst="hexagon">
            <a:avLst/>
          </a:prstGeom>
          <a:solidFill>
            <a:srgbClr val="F6A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Sechseck 9">
            <a:extLst>
              <a:ext uri="{FF2B5EF4-FFF2-40B4-BE49-F238E27FC236}">
                <a16:creationId xmlns:a16="http://schemas.microsoft.com/office/drawing/2014/main" id="{0B11D09B-222C-EB96-AD4C-592019701BB2}"/>
              </a:ext>
            </a:extLst>
          </p:cNvPr>
          <p:cNvSpPr/>
          <p:nvPr/>
        </p:nvSpPr>
        <p:spPr>
          <a:xfrm rot="5400000">
            <a:off x="7615080" y="3246396"/>
            <a:ext cx="1866900" cy="1609397"/>
          </a:xfrm>
          <a:prstGeom prst="hexagon">
            <a:avLst/>
          </a:prstGeom>
          <a:solidFill>
            <a:srgbClr val="F6A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90B12808-0A1E-62F7-5635-CC36CABBADB9}"/>
              </a:ext>
            </a:extLst>
          </p:cNvPr>
          <p:cNvSpPr txBox="1"/>
          <p:nvPr/>
        </p:nvSpPr>
        <p:spPr>
          <a:xfrm>
            <a:off x="3399120" y="1832762"/>
            <a:ext cx="128959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/>
            <a:r>
              <a:rPr lang="de-DE" sz="1800" b="0" i="0" u="none" strike="noStrike" baseline="30000" dirty="0">
                <a:solidFill>
                  <a:srgbClr val="FFFFFF"/>
                </a:solidFill>
                <a:latin typeface="Calibri" panose="020F0502020204030204" pitchFamily="34" charset="0"/>
              </a:rPr>
              <a:t>SUPPORTING ALL </a:t>
            </a:r>
          </a:p>
          <a:p>
            <a:pPr marR="0" algn="ctr" rtl="0"/>
            <a:r>
              <a:rPr lang="de-DE" sz="1800" b="0" i="0" u="none" strike="noStrike" baseline="30000" dirty="0">
                <a:solidFill>
                  <a:srgbClr val="FFFFFF"/>
                </a:solidFill>
                <a:latin typeface="Calibri" panose="020F0502020204030204" pitchFamily="34" charset="0"/>
              </a:rPr>
              <a:t>INDUSTRIES LIKE </a:t>
            </a:r>
          </a:p>
          <a:p>
            <a:pPr marR="0" algn="ctr" rtl="0"/>
            <a:r>
              <a:rPr lang="de-DE" sz="1800" b="0" i="0" u="none" strike="noStrike" baseline="30000" dirty="0">
                <a:solidFill>
                  <a:srgbClr val="FFFFFF"/>
                </a:solidFill>
                <a:latin typeface="Calibri" panose="020F0502020204030204" pitchFamily="34" charset="0"/>
              </a:rPr>
              <a:t>AUTOMOTIVE, HEAVY DUTY TRUCKS, </a:t>
            </a:r>
          </a:p>
          <a:p>
            <a:pPr marR="0" algn="ctr" rtl="0"/>
            <a:r>
              <a:rPr lang="de-DE" sz="1800" b="0" i="0" u="none" strike="noStrike" baseline="30000" dirty="0">
                <a:solidFill>
                  <a:srgbClr val="FFFFFF"/>
                </a:solidFill>
                <a:latin typeface="Calibri" panose="020F0502020204030204" pitchFamily="34" charset="0"/>
              </a:rPr>
              <a:t>INDUSTRY, OEM´S</a:t>
            </a:r>
          </a:p>
          <a:p>
            <a:pPr marR="0" algn="ctr" rtl="0"/>
            <a:endParaRPr lang="de-DE" dirty="0"/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0B1D5C10-9B4A-66C3-761B-B6D9ACB125A4}"/>
              </a:ext>
            </a:extLst>
          </p:cNvPr>
          <p:cNvSpPr txBox="1"/>
          <p:nvPr/>
        </p:nvSpPr>
        <p:spPr>
          <a:xfrm>
            <a:off x="5197561" y="1840093"/>
            <a:ext cx="128959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/>
            <a:r>
              <a:rPr lang="de-DE" sz="1800" b="0" i="0" u="none" strike="noStrike" baseline="30000" dirty="0">
                <a:solidFill>
                  <a:srgbClr val="FFFFFF"/>
                </a:solidFill>
                <a:latin typeface="Calibri" panose="020F0502020204030204" pitchFamily="34" charset="0"/>
              </a:rPr>
              <a:t>FOCUS ON BUSINESS </a:t>
            </a:r>
          </a:p>
          <a:p>
            <a:pPr marR="0" algn="ctr" rtl="0"/>
            <a:r>
              <a:rPr lang="de-DE" sz="1800" b="0" i="0" u="none" strike="noStrike" baseline="30000" dirty="0">
                <a:solidFill>
                  <a:srgbClr val="FFFFFF"/>
                </a:solidFill>
                <a:latin typeface="Calibri" panose="020F0502020204030204" pitchFamily="34" charset="0"/>
              </a:rPr>
              <a:t>MANAGEMENT </a:t>
            </a:r>
          </a:p>
          <a:p>
            <a:pPr marR="0" algn="ctr" rtl="0"/>
            <a:r>
              <a:rPr lang="de-DE" sz="1800" b="0" i="0" u="none" strike="noStrike" baseline="30000" dirty="0">
                <a:solidFill>
                  <a:srgbClr val="FFFFFF"/>
                </a:solidFill>
                <a:latin typeface="Calibri" panose="020F0502020204030204" pitchFamily="34" charset="0"/>
              </a:rPr>
              <a:t>OVERSEAS FOR LEMAN TECHNOLOGY </a:t>
            </a:r>
          </a:p>
          <a:p>
            <a:pPr marR="0" algn="ctr" rtl="0"/>
            <a:endParaRPr lang="de-DE" dirty="0"/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C9B92038-38CD-DBF4-2467-E5A5D50BAEB1}"/>
              </a:ext>
            </a:extLst>
          </p:cNvPr>
          <p:cNvSpPr txBox="1"/>
          <p:nvPr/>
        </p:nvSpPr>
        <p:spPr>
          <a:xfrm>
            <a:off x="7001675" y="1854754"/>
            <a:ext cx="128959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/>
            <a:r>
              <a:rPr lang="en-US" sz="1800" b="0" i="0" u="none" strike="noStrike" baseline="30000" dirty="0">
                <a:solidFill>
                  <a:srgbClr val="FFFFFF"/>
                </a:solidFill>
                <a:latin typeface="Calibri" panose="020F0502020204030204" pitchFamily="34" charset="0"/>
              </a:rPr>
              <a:t>ACTING AS LOGISTIC OPERATOR AND </a:t>
            </a:r>
          </a:p>
          <a:p>
            <a:pPr marR="0" algn="ctr" rtl="0"/>
            <a:r>
              <a:rPr lang="de-DE" sz="1800" b="0" i="0" u="none" strike="noStrike" baseline="30000" dirty="0">
                <a:solidFill>
                  <a:srgbClr val="FFFFFF"/>
                </a:solidFill>
                <a:latin typeface="Calibri" panose="020F0502020204030204" pitchFamily="34" charset="0"/>
              </a:rPr>
              <a:t>CONTRACTOR FOR OVERSEAS </a:t>
            </a:r>
          </a:p>
          <a:p>
            <a:pPr marR="0" algn="ctr" rtl="0"/>
            <a:r>
              <a:rPr lang="de-DE" sz="1800" b="0" i="0" u="none" strike="noStrike" baseline="30000" dirty="0">
                <a:solidFill>
                  <a:srgbClr val="FFFFFF"/>
                </a:solidFill>
                <a:latin typeface="Calibri" panose="020F0502020204030204" pitchFamily="34" charset="0"/>
              </a:rPr>
              <a:t>CUSTOMERS</a:t>
            </a:r>
          </a:p>
          <a:p>
            <a:pPr marR="0" algn="ctr" rtl="0"/>
            <a:endParaRPr lang="de-DE" dirty="0"/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FACC24EC-7976-C600-7E5E-7A8AC884698E}"/>
              </a:ext>
            </a:extLst>
          </p:cNvPr>
          <p:cNvSpPr txBox="1"/>
          <p:nvPr/>
        </p:nvSpPr>
        <p:spPr>
          <a:xfrm>
            <a:off x="2499246" y="3537386"/>
            <a:ext cx="128959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/>
            <a:r>
              <a:rPr lang="de-DE" sz="1800" b="0" i="0" u="none" strike="noStrike" baseline="30000" dirty="0">
                <a:solidFill>
                  <a:srgbClr val="FFFFFF"/>
                </a:solidFill>
                <a:latin typeface="Calibri" panose="020F0502020204030204" pitchFamily="34" charset="0"/>
              </a:rPr>
              <a:t>SAFETY STOCK – </a:t>
            </a:r>
          </a:p>
          <a:p>
            <a:pPr marR="0" algn="ctr" rtl="0"/>
            <a:r>
              <a:rPr lang="de-DE" sz="1800" b="0" i="0" u="none" strike="noStrike" baseline="30000" dirty="0">
                <a:solidFill>
                  <a:srgbClr val="FFFFFF"/>
                </a:solidFill>
                <a:latin typeface="Calibri" panose="020F0502020204030204" pitchFamily="34" charset="0"/>
              </a:rPr>
              <a:t>WAREHOUSING – </a:t>
            </a:r>
          </a:p>
          <a:p>
            <a:pPr marR="0" algn="ctr" rtl="0"/>
            <a:r>
              <a:rPr lang="en-US" sz="1800" b="0" i="0" u="none" strike="noStrike" baseline="30000" dirty="0">
                <a:solidFill>
                  <a:srgbClr val="FFFFFF"/>
                </a:solidFill>
                <a:latin typeface="Calibri" panose="020F0502020204030204" pitchFamily="34" charset="0"/>
              </a:rPr>
              <a:t>SUPPORTING LOGISTIC SYSTEMS (JIT / JIS)</a:t>
            </a:r>
          </a:p>
          <a:p>
            <a:pPr marR="0" algn="ctr" rtl="0"/>
            <a:endParaRPr lang="de-DE" dirty="0"/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C71ADB86-1FF5-39FC-0EDF-DD55F0CB076D}"/>
              </a:ext>
            </a:extLst>
          </p:cNvPr>
          <p:cNvSpPr txBox="1"/>
          <p:nvPr/>
        </p:nvSpPr>
        <p:spPr>
          <a:xfrm>
            <a:off x="4296575" y="3473811"/>
            <a:ext cx="128959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/>
            <a:r>
              <a:rPr lang="en-US" sz="1800" b="0" i="0" u="none" strike="noStrike" baseline="30000" dirty="0">
                <a:solidFill>
                  <a:srgbClr val="FFFFFF"/>
                </a:solidFill>
                <a:latin typeface="Calibri" panose="020F0502020204030204" pitchFamily="34" charset="0"/>
              </a:rPr>
              <a:t>SERVICES AS PER CUSTOMER (ADDITIONAL QUALITY CONTROL / SORTING / ASSEMBLY)</a:t>
            </a: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50EFF8AE-DC08-3870-84CE-6131A09CF455}"/>
              </a:ext>
            </a:extLst>
          </p:cNvPr>
          <p:cNvSpPr txBox="1"/>
          <p:nvPr/>
        </p:nvSpPr>
        <p:spPr>
          <a:xfrm>
            <a:off x="6069443" y="3473811"/>
            <a:ext cx="12895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/>
            <a:r>
              <a:rPr lang="en-US" sz="1800" b="0" i="0" u="none" strike="noStrike" baseline="30000" dirty="0">
                <a:solidFill>
                  <a:srgbClr val="FFFFFF"/>
                </a:solidFill>
                <a:latin typeface="Calibri" panose="020F0502020204030204" pitchFamily="34" charset="0"/>
              </a:rPr>
              <a:t>SHORTER LEAD TIMES, AVAILABLE AT YOUR OFFICE TIME AND </a:t>
            </a:r>
          </a:p>
          <a:p>
            <a:pPr marR="0" algn="ctr" rtl="0"/>
            <a:r>
              <a:rPr lang="de-DE" sz="1800" b="0" i="0" u="none" strike="noStrike" baseline="30000" dirty="0">
                <a:solidFill>
                  <a:srgbClr val="FFFFFF"/>
                </a:solidFill>
                <a:latin typeface="Calibri" panose="020F0502020204030204" pitchFamily="34" charset="0"/>
              </a:rPr>
              <a:t>ABOUND</a:t>
            </a:r>
            <a:endParaRPr lang="en-US" sz="1800" b="0" i="0" u="none" strike="noStrike" baseline="30000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D68EAF1A-5725-E38F-D358-4A4F38127E00}"/>
              </a:ext>
            </a:extLst>
          </p:cNvPr>
          <p:cNvSpPr txBox="1"/>
          <p:nvPr/>
        </p:nvSpPr>
        <p:spPr>
          <a:xfrm>
            <a:off x="7903732" y="3409588"/>
            <a:ext cx="128959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/>
            <a:r>
              <a:rPr lang="de-DE" sz="1800" b="0" i="0" u="none" strike="noStrike" baseline="30000" dirty="0">
                <a:solidFill>
                  <a:srgbClr val="FFFFFF"/>
                </a:solidFill>
                <a:latin typeface="Calibri" panose="020F0502020204030204" pitchFamily="34" charset="0"/>
              </a:rPr>
              <a:t>SUPPORT IN </a:t>
            </a:r>
          </a:p>
          <a:p>
            <a:pPr marR="0" algn="ctr" rtl="0"/>
            <a:r>
              <a:rPr lang="en-US" sz="1800" b="0" i="0" u="none" strike="noStrike" baseline="30000" dirty="0">
                <a:solidFill>
                  <a:srgbClr val="FFFFFF"/>
                </a:solidFill>
                <a:latin typeface="Calibri" panose="020F0502020204030204" pitchFamily="34" charset="0"/>
              </a:rPr>
              <a:t>DOCUMENTATION AND IMPLEMENTATION OF YOUR SUPPLY CHAIN SPECIFICATIONS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520277E3-D155-5F31-521E-DB10870E12F3}"/>
              </a:ext>
            </a:extLst>
          </p:cNvPr>
          <p:cNvSpPr/>
          <p:nvPr/>
        </p:nvSpPr>
        <p:spPr>
          <a:xfrm>
            <a:off x="0" y="6311901"/>
            <a:ext cx="12192000" cy="546099"/>
          </a:xfrm>
          <a:prstGeom prst="rect">
            <a:avLst/>
          </a:prstGeom>
          <a:solidFill>
            <a:srgbClr val="F6A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Sechseck 11">
            <a:extLst>
              <a:ext uri="{FF2B5EF4-FFF2-40B4-BE49-F238E27FC236}">
                <a16:creationId xmlns:a16="http://schemas.microsoft.com/office/drawing/2014/main" id="{0BB48E68-FC26-B191-A162-ED8F3B35CC65}"/>
              </a:ext>
            </a:extLst>
          </p:cNvPr>
          <p:cNvSpPr/>
          <p:nvPr/>
        </p:nvSpPr>
        <p:spPr>
          <a:xfrm rot="5400000">
            <a:off x="3232491" y="6450860"/>
            <a:ext cx="307710" cy="265267"/>
          </a:xfrm>
          <a:prstGeom prst="hexagon">
            <a:avLst/>
          </a:prstGeom>
          <a:noFill/>
          <a:ln w="38100"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Rechteck: abgerundete Ecken 12">
            <a:extLst>
              <a:ext uri="{FF2B5EF4-FFF2-40B4-BE49-F238E27FC236}">
                <a16:creationId xmlns:a16="http://schemas.microsoft.com/office/drawing/2014/main" id="{1DB376C0-96C2-9FEA-51DE-8D4F7FF7F305}"/>
              </a:ext>
            </a:extLst>
          </p:cNvPr>
          <p:cNvSpPr/>
          <p:nvPr/>
        </p:nvSpPr>
        <p:spPr>
          <a:xfrm>
            <a:off x="5963365" y="6457945"/>
            <a:ext cx="265269" cy="265269"/>
          </a:xfrm>
          <a:prstGeom prst="roundRect">
            <a:avLst/>
          </a:prstGeom>
          <a:noFill/>
          <a:ln w="38100">
            <a:solidFill>
              <a:srgbClr val="FFFFFF">
                <a:alpha val="45098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076D6686-6585-3AEC-8C66-7A9D367B1145}"/>
              </a:ext>
            </a:extLst>
          </p:cNvPr>
          <p:cNvSpPr/>
          <p:nvPr/>
        </p:nvSpPr>
        <p:spPr>
          <a:xfrm>
            <a:off x="8890000" y="6450858"/>
            <a:ext cx="265270" cy="265270"/>
          </a:xfrm>
          <a:prstGeom prst="ellipse">
            <a:avLst/>
          </a:prstGeom>
          <a:noFill/>
          <a:ln w="38100">
            <a:solidFill>
              <a:srgbClr val="FFFFFF">
                <a:alpha val="45098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F41D01F5-A45F-F529-6A7D-F0BE7EC29A3B}"/>
              </a:ext>
            </a:extLst>
          </p:cNvPr>
          <p:cNvCxnSpPr/>
          <p:nvPr/>
        </p:nvCxnSpPr>
        <p:spPr>
          <a:xfrm>
            <a:off x="3734040" y="6583493"/>
            <a:ext cx="2027207" cy="0"/>
          </a:xfrm>
          <a:prstGeom prst="line">
            <a:avLst/>
          </a:prstGeom>
          <a:ln w="19050">
            <a:solidFill>
              <a:srgbClr val="FFFFFF">
                <a:alpha val="45882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r Verbinder 22">
            <a:extLst>
              <a:ext uri="{FF2B5EF4-FFF2-40B4-BE49-F238E27FC236}">
                <a16:creationId xmlns:a16="http://schemas.microsoft.com/office/drawing/2014/main" id="{9472CF7C-B591-8043-1AEE-7E71E4A686C1}"/>
              </a:ext>
            </a:extLst>
          </p:cNvPr>
          <p:cNvCxnSpPr/>
          <p:nvPr/>
        </p:nvCxnSpPr>
        <p:spPr>
          <a:xfrm>
            <a:off x="6449682" y="6583493"/>
            <a:ext cx="2027207" cy="0"/>
          </a:xfrm>
          <a:prstGeom prst="line">
            <a:avLst/>
          </a:prstGeom>
          <a:ln w="19050">
            <a:solidFill>
              <a:srgbClr val="FFFFFF">
                <a:alpha val="45882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Foliennummernplatzhalter 8">
            <a:extLst>
              <a:ext uri="{FF2B5EF4-FFF2-40B4-BE49-F238E27FC236}">
                <a16:creationId xmlns:a16="http://schemas.microsoft.com/office/drawing/2014/main" id="{B7050BA1-8E88-FCFC-FFEB-E321FD6B3230}"/>
              </a:ext>
            </a:extLst>
          </p:cNvPr>
          <p:cNvSpPr txBox="1">
            <a:spLocks/>
          </p:cNvSpPr>
          <p:nvPr/>
        </p:nvSpPr>
        <p:spPr>
          <a:xfrm>
            <a:off x="8474014" y="328731"/>
            <a:ext cx="2743200" cy="380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69D878B-836E-4B45-BF73-3FA5F306F577}" type="slidenum">
              <a:rPr lang="de-DE" sz="1600" smtClean="0">
                <a:solidFill>
                  <a:schemeClr val="tx1"/>
                </a:solidFill>
              </a:rPr>
              <a:pPr/>
              <a:t>6</a:t>
            </a:fld>
            <a:endParaRPr lang="de-DE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46245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Gerader Verbinder 1">
            <a:extLst>
              <a:ext uri="{FF2B5EF4-FFF2-40B4-BE49-F238E27FC236}">
                <a16:creationId xmlns:a16="http://schemas.microsoft.com/office/drawing/2014/main" id="{2B1BA8C6-0FF0-C8C0-D1B5-47C82AF54BE3}"/>
              </a:ext>
            </a:extLst>
          </p:cNvPr>
          <p:cNvCxnSpPr>
            <a:cxnSpLocks/>
          </p:cNvCxnSpPr>
          <p:nvPr/>
        </p:nvCxnSpPr>
        <p:spPr>
          <a:xfrm>
            <a:off x="1051808" y="648059"/>
            <a:ext cx="10088383" cy="0"/>
          </a:xfrm>
          <a:prstGeom prst="line">
            <a:avLst/>
          </a:prstGeom>
          <a:ln w="38100">
            <a:solidFill>
              <a:srgbClr val="F6AB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feld 2">
            <a:extLst>
              <a:ext uri="{FF2B5EF4-FFF2-40B4-BE49-F238E27FC236}">
                <a16:creationId xmlns:a16="http://schemas.microsoft.com/office/drawing/2014/main" id="{A2D4AE79-D983-0D5A-89DA-8EEE2CC3A587}"/>
              </a:ext>
            </a:extLst>
          </p:cNvPr>
          <p:cNvSpPr txBox="1"/>
          <p:nvPr/>
        </p:nvSpPr>
        <p:spPr>
          <a:xfrm>
            <a:off x="974785" y="293298"/>
            <a:ext cx="45288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/>
              <a:t>LECHO</a:t>
            </a:r>
            <a:r>
              <a:rPr lang="de-DE" dirty="0"/>
              <a:t> </a:t>
            </a:r>
            <a:r>
              <a:rPr lang="de-DE" sz="1600" dirty="0">
                <a:latin typeface="+mj-lt"/>
              </a:rPr>
              <a:t>WHAT WE DO</a:t>
            </a:r>
          </a:p>
        </p:txBody>
      </p:sp>
      <p:pic>
        <p:nvPicPr>
          <p:cNvPr id="12" name="Grafik 11" descr="Ein Bild, das gelb, Design enthält.&#10;&#10;Automatisch generierte Beschreibung">
            <a:extLst>
              <a:ext uri="{FF2B5EF4-FFF2-40B4-BE49-F238E27FC236}">
                <a16:creationId xmlns:a16="http://schemas.microsoft.com/office/drawing/2014/main" id="{758ACAA6-EFCB-5BB3-4496-2FC48885AE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0157" y="749548"/>
            <a:ext cx="3277057" cy="5420481"/>
          </a:xfrm>
          <a:prstGeom prst="rect">
            <a:avLst/>
          </a:prstGeom>
        </p:spPr>
      </p:pic>
      <p:sp>
        <p:nvSpPr>
          <p:cNvPr id="13" name="Textfeld 12">
            <a:extLst>
              <a:ext uri="{FF2B5EF4-FFF2-40B4-BE49-F238E27FC236}">
                <a16:creationId xmlns:a16="http://schemas.microsoft.com/office/drawing/2014/main" id="{8D965163-89D8-E543-71F9-D9621B157025}"/>
              </a:ext>
            </a:extLst>
          </p:cNvPr>
          <p:cNvSpPr txBox="1"/>
          <p:nvPr/>
        </p:nvSpPr>
        <p:spPr>
          <a:xfrm>
            <a:off x="1173728" y="1905516"/>
            <a:ext cx="6009392" cy="32521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l" rtl="0"/>
            <a:r>
              <a:rPr lang="en-US" sz="2800" b="0" i="0" u="none" strike="noStrike" baseline="30000" dirty="0">
                <a:solidFill>
                  <a:srgbClr val="000000"/>
                </a:solidFill>
                <a:latin typeface="Calibri Light" panose="020F0302020204030204" pitchFamily="34" charset="0"/>
              </a:rPr>
              <a:t>Implementing your requirements to manufacturer</a:t>
            </a:r>
          </a:p>
          <a:p>
            <a:pPr marR="0" algn="l" rtl="0"/>
            <a:endParaRPr lang="de-DE" sz="2800" b="0" i="0" u="none" strike="noStrike" baseline="30000" dirty="0">
              <a:solidFill>
                <a:srgbClr val="000000"/>
              </a:solidFill>
              <a:latin typeface="Calibri Light" panose="020F0302020204030204" pitchFamily="34" charset="0"/>
            </a:endParaRPr>
          </a:p>
          <a:p>
            <a:pPr marR="0" algn="l" rtl="0"/>
            <a:r>
              <a:rPr lang="de-DE" sz="2800" b="0" i="0" u="none" strike="noStrike" baseline="30000" dirty="0" err="1">
                <a:solidFill>
                  <a:srgbClr val="000000"/>
                </a:solidFill>
                <a:latin typeface="Calibri Light" panose="020F0302020204030204" pitchFamily="34" charset="0"/>
              </a:rPr>
              <a:t>Realizing</a:t>
            </a:r>
            <a:r>
              <a:rPr lang="de-DE" sz="2800" b="0" i="0" u="none" strike="noStrike" baseline="30000" dirty="0">
                <a:solidFill>
                  <a:srgbClr val="000000"/>
                </a:solidFill>
                <a:latin typeface="Calibri Light" panose="020F0302020204030204" pitchFamily="34" charset="0"/>
              </a:rPr>
              <a:t> </a:t>
            </a:r>
            <a:r>
              <a:rPr lang="de-DE" sz="2800" b="0" i="0" u="none" strike="noStrike" baseline="30000" dirty="0" err="1">
                <a:solidFill>
                  <a:srgbClr val="000000"/>
                </a:solidFill>
                <a:latin typeface="Calibri Light" panose="020F0302020204030204" pitchFamily="34" charset="0"/>
              </a:rPr>
              <a:t>your</a:t>
            </a:r>
            <a:r>
              <a:rPr lang="de-DE" sz="2800" b="0" i="0" u="none" strike="noStrike" baseline="30000" dirty="0">
                <a:solidFill>
                  <a:srgbClr val="000000"/>
                </a:solidFill>
                <a:latin typeface="Calibri Light" panose="020F0302020204030204" pitchFamily="34" charset="0"/>
              </a:rPr>
              <a:t> </a:t>
            </a:r>
            <a:r>
              <a:rPr lang="de-DE" sz="2800" b="0" i="0" u="none" strike="noStrike" baseline="30000" dirty="0" err="1">
                <a:solidFill>
                  <a:srgbClr val="000000"/>
                </a:solidFill>
                <a:latin typeface="Calibri Light" panose="020F0302020204030204" pitchFamily="34" charset="0"/>
              </a:rPr>
              <a:t>savings</a:t>
            </a:r>
            <a:r>
              <a:rPr lang="de-DE" sz="2800" b="0" i="0" u="none" strike="noStrike" baseline="30000" dirty="0">
                <a:solidFill>
                  <a:srgbClr val="000000"/>
                </a:solidFill>
                <a:latin typeface="Calibri Light" panose="020F0302020204030204" pitchFamily="34" charset="0"/>
              </a:rPr>
              <a:t> </a:t>
            </a:r>
            <a:r>
              <a:rPr lang="de-DE" sz="2800" b="0" i="0" u="none" strike="noStrike" baseline="30000" dirty="0" err="1">
                <a:solidFill>
                  <a:srgbClr val="000000"/>
                </a:solidFill>
                <a:latin typeface="Calibri Light" panose="020F0302020204030204" pitchFamily="34" charset="0"/>
              </a:rPr>
              <a:t>performance</a:t>
            </a:r>
            <a:endParaRPr lang="de-DE" sz="2800" b="0" i="0" u="none" strike="noStrike" baseline="30000" dirty="0">
              <a:solidFill>
                <a:srgbClr val="000000"/>
              </a:solidFill>
              <a:latin typeface="Calibri Light" panose="020F0302020204030204" pitchFamily="34" charset="0"/>
            </a:endParaRPr>
          </a:p>
          <a:p>
            <a:pPr marR="0" algn="l" rtl="0"/>
            <a:endParaRPr lang="de-DE" sz="2800" b="0" i="0" u="none" strike="noStrike" baseline="30000" dirty="0">
              <a:solidFill>
                <a:srgbClr val="000000"/>
              </a:solidFill>
              <a:latin typeface="Calibri Light" panose="020F0302020204030204" pitchFamily="34" charset="0"/>
            </a:endParaRPr>
          </a:p>
          <a:p>
            <a:pPr marR="0" algn="l" rtl="0"/>
            <a:r>
              <a:rPr lang="en-US" sz="2800" b="0" i="0" u="none" strike="noStrike" baseline="30000" dirty="0">
                <a:solidFill>
                  <a:srgbClr val="000000"/>
                </a:solidFill>
                <a:latin typeface="Calibri Light" panose="020F0302020204030204" pitchFamily="34" charset="0"/>
              </a:rPr>
              <a:t>Cost efficient offers with competitive pricing</a:t>
            </a:r>
          </a:p>
          <a:p>
            <a:pPr marR="0" algn="l" rtl="0"/>
            <a:endParaRPr lang="en-US" sz="2800" baseline="30000" dirty="0">
              <a:solidFill>
                <a:srgbClr val="000000"/>
              </a:solidFill>
              <a:latin typeface="Calibri Light" panose="020F0302020204030204" pitchFamily="34" charset="0"/>
            </a:endParaRPr>
          </a:p>
          <a:p>
            <a:pPr marR="0" algn="l" rtl="0"/>
            <a:r>
              <a:rPr lang="en-US" sz="2800" b="0" i="0" u="none" strike="noStrike" baseline="30000" dirty="0">
                <a:solidFill>
                  <a:srgbClr val="000000"/>
                </a:solidFill>
                <a:latin typeface="Calibri Light" panose="020F0302020204030204" pitchFamily="34" charset="0"/>
              </a:rPr>
              <a:t>Full Service from engineering to logistics</a:t>
            </a:r>
          </a:p>
          <a:p>
            <a:pPr marR="0" algn="l" rtl="0"/>
            <a:endParaRPr lang="en-US" sz="2800" baseline="30000" dirty="0">
              <a:solidFill>
                <a:srgbClr val="000000"/>
              </a:solidFill>
              <a:latin typeface="Calibri Light" panose="020F0302020204030204" pitchFamily="34" charset="0"/>
            </a:endParaRPr>
          </a:p>
          <a:p>
            <a:pPr marR="0" algn="l" rtl="0"/>
            <a:r>
              <a:rPr lang="en-US" sz="2800" baseline="30000" dirty="0">
                <a:solidFill>
                  <a:srgbClr val="000000"/>
                </a:solidFill>
                <a:latin typeface="Calibri Light" panose="020F0302020204030204" pitchFamily="34" charset="0"/>
              </a:rPr>
              <a:t>Special Shop Floor for small batch and pre-serious fabrication </a:t>
            </a:r>
          </a:p>
          <a:p>
            <a:pPr marR="0" algn="l" rtl="0"/>
            <a:endParaRPr lang="en-US" sz="2800" b="0" i="0" u="none" strike="noStrike" baseline="30000" dirty="0">
              <a:solidFill>
                <a:srgbClr val="000000"/>
              </a:solidFill>
              <a:latin typeface="Calibri Light" panose="020F0302020204030204" pitchFamily="34" charset="0"/>
            </a:endParaRPr>
          </a:p>
          <a:p>
            <a:pPr marR="0" algn="l" rtl="0"/>
            <a:endParaRPr lang="de-DE" sz="2800" b="0" i="0" u="none" strike="noStrike" baseline="30000" dirty="0">
              <a:solidFill>
                <a:srgbClr val="000000"/>
              </a:solidFill>
              <a:latin typeface="Calibri Light" panose="020F0302020204030204" pitchFamily="34" charset="0"/>
            </a:endParaRPr>
          </a:p>
        </p:txBody>
      </p:sp>
      <p:sp>
        <p:nvSpPr>
          <p:cNvPr id="14" name="Sechseck 13">
            <a:extLst>
              <a:ext uri="{FF2B5EF4-FFF2-40B4-BE49-F238E27FC236}">
                <a16:creationId xmlns:a16="http://schemas.microsoft.com/office/drawing/2014/main" id="{051CA9AE-6914-B6BE-EEDB-1D3F5DF7B610}"/>
              </a:ext>
            </a:extLst>
          </p:cNvPr>
          <p:cNvSpPr/>
          <p:nvPr/>
        </p:nvSpPr>
        <p:spPr>
          <a:xfrm rot="5400000">
            <a:off x="1042054" y="1930290"/>
            <a:ext cx="141427" cy="121920"/>
          </a:xfrm>
          <a:prstGeom prst="hexagon">
            <a:avLst/>
          </a:prstGeom>
          <a:solidFill>
            <a:srgbClr val="F6A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Sechseck 14">
            <a:extLst>
              <a:ext uri="{FF2B5EF4-FFF2-40B4-BE49-F238E27FC236}">
                <a16:creationId xmlns:a16="http://schemas.microsoft.com/office/drawing/2014/main" id="{EDCC7A51-B1CD-F739-0A42-F1CC4EC11E18}"/>
              </a:ext>
            </a:extLst>
          </p:cNvPr>
          <p:cNvSpPr/>
          <p:nvPr/>
        </p:nvSpPr>
        <p:spPr>
          <a:xfrm rot="5400000">
            <a:off x="1042054" y="2492689"/>
            <a:ext cx="141427" cy="121920"/>
          </a:xfrm>
          <a:prstGeom prst="hexagon">
            <a:avLst/>
          </a:prstGeom>
          <a:solidFill>
            <a:srgbClr val="F6A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" name="Sechseck 22">
            <a:extLst>
              <a:ext uri="{FF2B5EF4-FFF2-40B4-BE49-F238E27FC236}">
                <a16:creationId xmlns:a16="http://schemas.microsoft.com/office/drawing/2014/main" id="{5FC30451-A896-3EEF-4A4B-980B8EC5A945}"/>
              </a:ext>
            </a:extLst>
          </p:cNvPr>
          <p:cNvSpPr/>
          <p:nvPr/>
        </p:nvSpPr>
        <p:spPr>
          <a:xfrm rot="5400000">
            <a:off x="1042054" y="3064547"/>
            <a:ext cx="141427" cy="121920"/>
          </a:xfrm>
          <a:prstGeom prst="hexagon">
            <a:avLst/>
          </a:prstGeom>
          <a:solidFill>
            <a:srgbClr val="F6A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483FFAA4-D575-F41D-9412-547A54764C1A}"/>
              </a:ext>
            </a:extLst>
          </p:cNvPr>
          <p:cNvSpPr/>
          <p:nvPr/>
        </p:nvSpPr>
        <p:spPr>
          <a:xfrm>
            <a:off x="0" y="6311901"/>
            <a:ext cx="12192000" cy="546099"/>
          </a:xfrm>
          <a:prstGeom prst="rect">
            <a:avLst/>
          </a:prstGeom>
          <a:solidFill>
            <a:srgbClr val="F6A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Sechseck 4">
            <a:extLst>
              <a:ext uri="{FF2B5EF4-FFF2-40B4-BE49-F238E27FC236}">
                <a16:creationId xmlns:a16="http://schemas.microsoft.com/office/drawing/2014/main" id="{4DACE355-5B85-BF8A-51C8-00E54A17C627}"/>
              </a:ext>
            </a:extLst>
          </p:cNvPr>
          <p:cNvSpPr/>
          <p:nvPr/>
        </p:nvSpPr>
        <p:spPr>
          <a:xfrm rot="5400000">
            <a:off x="3232491" y="6450860"/>
            <a:ext cx="307710" cy="265267"/>
          </a:xfrm>
          <a:prstGeom prst="hexagon">
            <a:avLst/>
          </a:prstGeom>
          <a:noFill/>
          <a:ln w="38100"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1F66B95E-26A3-22C7-7B12-F9CB04F0A30C}"/>
              </a:ext>
            </a:extLst>
          </p:cNvPr>
          <p:cNvSpPr/>
          <p:nvPr/>
        </p:nvSpPr>
        <p:spPr>
          <a:xfrm>
            <a:off x="5963365" y="6457945"/>
            <a:ext cx="265269" cy="265269"/>
          </a:xfrm>
          <a:prstGeom prst="roundRect">
            <a:avLst/>
          </a:prstGeom>
          <a:noFill/>
          <a:ln w="38100">
            <a:solidFill>
              <a:srgbClr val="FFFFFF">
                <a:alpha val="45098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F23658C3-C579-369E-87BF-97DF7EC5A15C}"/>
              </a:ext>
            </a:extLst>
          </p:cNvPr>
          <p:cNvSpPr/>
          <p:nvPr/>
        </p:nvSpPr>
        <p:spPr>
          <a:xfrm>
            <a:off x="8890000" y="6450858"/>
            <a:ext cx="265270" cy="265270"/>
          </a:xfrm>
          <a:prstGeom prst="ellipse">
            <a:avLst/>
          </a:prstGeom>
          <a:noFill/>
          <a:ln w="38100">
            <a:solidFill>
              <a:srgbClr val="FFFFFF">
                <a:alpha val="45098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8" name="Gerader Verbinder 7">
            <a:extLst>
              <a:ext uri="{FF2B5EF4-FFF2-40B4-BE49-F238E27FC236}">
                <a16:creationId xmlns:a16="http://schemas.microsoft.com/office/drawing/2014/main" id="{15D29D74-6FB5-7BDC-DC84-A71F6979452D}"/>
              </a:ext>
            </a:extLst>
          </p:cNvPr>
          <p:cNvCxnSpPr/>
          <p:nvPr/>
        </p:nvCxnSpPr>
        <p:spPr>
          <a:xfrm>
            <a:off x="3734040" y="6583493"/>
            <a:ext cx="2027207" cy="0"/>
          </a:xfrm>
          <a:prstGeom prst="line">
            <a:avLst/>
          </a:prstGeom>
          <a:ln w="19050">
            <a:solidFill>
              <a:srgbClr val="FFFFFF">
                <a:alpha val="45882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B5BE52FD-25F6-63E7-9437-5552A063AFD6}"/>
              </a:ext>
            </a:extLst>
          </p:cNvPr>
          <p:cNvCxnSpPr/>
          <p:nvPr/>
        </p:nvCxnSpPr>
        <p:spPr>
          <a:xfrm>
            <a:off x="6449682" y="6583493"/>
            <a:ext cx="2027207" cy="0"/>
          </a:xfrm>
          <a:prstGeom prst="line">
            <a:avLst/>
          </a:prstGeom>
          <a:ln w="19050">
            <a:solidFill>
              <a:srgbClr val="FFFFFF">
                <a:alpha val="45882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oliennummernplatzhalter 8">
            <a:extLst>
              <a:ext uri="{FF2B5EF4-FFF2-40B4-BE49-F238E27FC236}">
                <a16:creationId xmlns:a16="http://schemas.microsoft.com/office/drawing/2014/main" id="{789E553B-AA0B-6BD5-07BF-EBFDE47B9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74014" y="328731"/>
            <a:ext cx="2743200" cy="380999"/>
          </a:xfrm>
        </p:spPr>
        <p:txBody>
          <a:bodyPr/>
          <a:lstStyle/>
          <a:p>
            <a:fld id="{669D878B-836E-4B45-BF73-3FA5F306F577}" type="slidenum">
              <a:rPr lang="de-DE" sz="1600" smtClean="0">
                <a:solidFill>
                  <a:schemeClr val="tx1"/>
                </a:solidFill>
              </a:rPr>
              <a:t>7</a:t>
            </a:fld>
            <a:endParaRPr lang="de-DE" sz="1600" dirty="0">
              <a:solidFill>
                <a:schemeClr val="tx1"/>
              </a:solidFill>
            </a:endParaRPr>
          </a:p>
        </p:txBody>
      </p:sp>
      <p:sp>
        <p:nvSpPr>
          <p:cNvPr id="17" name="Sechseck 16">
            <a:extLst>
              <a:ext uri="{FF2B5EF4-FFF2-40B4-BE49-F238E27FC236}">
                <a16:creationId xmlns:a16="http://schemas.microsoft.com/office/drawing/2014/main" id="{1AE24663-2BB7-6ABC-8899-95776C1E6775}"/>
              </a:ext>
            </a:extLst>
          </p:cNvPr>
          <p:cNvSpPr/>
          <p:nvPr/>
        </p:nvSpPr>
        <p:spPr>
          <a:xfrm rot="5400000">
            <a:off x="1042054" y="3597408"/>
            <a:ext cx="141427" cy="121920"/>
          </a:xfrm>
          <a:prstGeom prst="hexagon">
            <a:avLst/>
          </a:prstGeom>
          <a:solidFill>
            <a:srgbClr val="F6A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Sechseck 17">
            <a:extLst>
              <a:ext uri="{FF2B5EF4-FFF2-40B4-BE49-F238E27FC236}">
                <a16:creationId xmlns:a16="http://schemas.microsoft.com/office/drawing/2014/main" id="{1433B6A4-6ADF-2867-EF3D-D7BEFFAFBED5}"/>
              </a:ext>
            </a:extLst>
          </p:cNvPr>
          <p:cNvSpPr/>
          <p:nvPr/>
        </p:nvSpPr>
        <p:spPr>
          <a:xfrm rot="5400000">
            <a:off x="1042054" y="4205898"/>
            <a:ext cx="141427" cy="121920"/>
          </a:xfrm>
          <a:prstGeom prst="hexagon">
            <a:avLst/>
          </a:prstGeom>
          <a:solidFill>
            <a:srgbClr val="F6A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68134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Gerader Verbinder 1">
            <a:extLst>
              <a:ext uri="{FF2B5EF4-FFF2-40B4-BE49-F238E27FC236}">
                <a16:creationId xmlns:a16="http://schemas.microsoft.com/office/drawing/2014/main" id="{2B1BA8C6-0FF0-C8C0-D1B5-47C82AF54BE3}"/>
              </a:ext>
            </a:extLst>
          </p:cNvPr>
          <p:cNvCxnSpPr>
            <a:cxnSpLocks/>
          </p:cNvCxnSpPr>
          <p:nvPr/>
        </p:nvCxnSpPr>
        <p:spPr>
          <a:xfrm>
            <a:off x="1051808" y="648059"/>
            <a:ext cx="10088383" cy="0"/>
          </a:xfrm>
          <a:prstGeom prst="line">
            <a:avLst/>
          </a:prstGeom>
          <a:ln w="38100">
            <a:solidFill>
              <a:srgbClr val="F6AB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feld 2">
            <a:extLst>
              <a:ext uri="{FF2B5EF4-FFF2-40B4-BE49-F238E27FC236}">
                <a16:creationId xmlns:a16="http://schemas.microsoft.com/office/drawing/2014/main" id="{A2D4AE79-D983-0D5A-89DA-8EEE2CC3A587}"/>
              </a:ext>
            </a:extLst>
          </p:cNvPr>
          <p:cNvSpPr txBox="1"/>
          <p:nvPr/>
        </p:nvSpPr>
        <p:spPr>
          <a:xfrm>
            <a:off x="974785" y="293298"/>
            <a:ext cx="45288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/>
              <a:t>LECHO</a:t>
            </a:r>
            <a:r>
              <a:rPr lang="de-DE" dirty="0"/>
              <a:t> </a:t>
            </a:r>
            <a:r>
              <a:rPr lang="de-DE" sz="1600" dirty="0">
                <a:latin typeface="+mj-lt"/>
              </a:rPr>
              <a:t>WHAT WE DO</a:t>
            </a:r>
          </a:p>
        </p:txBody>
      </p:sp>
      <p:sp>
        <p:nvSpPr>
          <p:cNvPr id="5" name="Sechseck 4">
            <a:extLst>
              <a:ext uri="{FF2B5EF4-FFF2-40B4-BE49-F238E27FC236}">
                <a16:creationId xmlns:a16="http://schemas.microsoft.com/office/drawing/2014/main" id="{F73303E7-35C7-8915-DBFD-811202428A48}"/>
              </a:ext>
            </a:extLst>
          </p:cNvPr>
          <p:cNvSpPr/>
          <p:nvPr/>
        </p:nvSpPr>
        <p:spPr>
          <a:xfrm rot="5400000">
            <a:off x="5312980" y="1676935"/>
            <a:ext cx="1566039" cy="1350034"/>
          </a:xfrm>
          <a:prstGeom prst="hexagon">
            <a:avLst/>
          </a:prstGeom>
          <a:solidFill>
            <a:srgbClr val="F6A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Sechseck 8">
            <a:extLst>
              <a:ext uri="{FF2B5EF4-FFF2-40B4-BE49-F238E27FC236}">
                <a16:creationId xmlns:a16="http://schemas.microsoft.com/office/drawing/2014/main" id="{867F64A1-D062-629E-FB56-9532D7D7BA86}"/>
              </a:ext>
            </a:extLst>
          </p:cNvPr>
          <p:cNvSpPr/>
          <p:nvPr/>
        </p:nvSpPr>
        <p:spPr>
          <a:xfrm rot="5400000">
            <a:off x="2143613" y="1631588"/>
            <a:ext cx="1566039" cy="1350034"/>
          </a:xfrm>
          <a:prstGeom prst="hexagon">
            <a:avLst/>
          </a:prstGeom>
          <a:solidFill>
            <a:srgbClr val="F6A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Sechseck 9">
            <a:extLst>
              <a:ext uri="{FF2B5EF4-FFF2-40B4-BE49-F238E27FC236}">
                <a16:creationId xmlns:a16="http://schemas.microsoft.com/office/drawing/2014/main" id="{8C78C421-0135-DF86-8E16-690DAD56136C}"/>
              </a:ext>
            </a:extLst>
          </p:cNvPr>
          <p:cNvSpPr/>
          <p:nvPr/>
        </p:nvSpPr>
        <p:spPr>
          <a:xfrm rot="5400000">
            <a:off x="8482349" y="1676936"/>
            <a:ext cx="1566039" cy="1350034"/>
          </a:xfrm>
          <a:prstGeom prst="hexagon">
            <a:avLst/>
          </a:prstGeom>
          <a:solidFill>
            <a:srgbClr val="F6A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3F2D110B-B11B-D1A1-8FA7-CFD8C4AADE5A}"/>
              </a:ext>
            </a:extLst>
          </p:cNvPr>
          <p:cNvSpPr txBox="1"/>
          <p:nvPr/>
        </p:nvSpPr>
        <p:spPr>
          <a:xfrm>
            <a:off x="1529152" y="3558396"/>
            <a:ext cx="2794959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/>
            <a:r>
              <a:rPr lang="de-DE" sz="2400" b="0" i="0" u="none" strike="noStrike" baseline="30000" dirty="0">
                <a:solidFill>
                  <a:srgbClr val="000000"/>
                </a:solidFill>
                <a:latin typeface="Calibri Light" panose="020F0302020204030204" pitchFamily="34" charset="0"/>
              </a:rPr>
              <a:t>WITH LEMAN </a:t>
            </a:r>
            <a:r>
              <a:rPr lang="de-DE" sz="2400" baseline="30000" dirty="0">
                <a:solidFill>
                  <a:srgbClr val="000000"/>
                </a:solidFill>
                <a:latin typeface="Calibri Light" panose="020F0302020204030204" pitchFamily="34" charset="0"/>
              </a:rPr>
              <a:t>Group</a:t>
            </a:r>
            <a:r>
              <a:rPr lang="de-DE" sz="2400" b="0" i="0" u="none" strike="noStrike" baseline="30000" dirty="0">
                <a:solidFill>
                  <a:srgbClr val="000000"/>
                </a:solidFill>
                <a:latin typeface="Calibri Light" panose="020F0302020204030204" pitchFamily="34" charset="0"/>
              </a:rPr>
              <a:t>, </a:t>
            </a:r>
          </a:p>
          <a:p>
            <a:pPr marR="0" algn="ctr" rtl="0"/>
            <a:r>
              <a:rPr lang="en-US" sz="2400" b="0" i="0" u="none" strike="noStrike" baseline="30000" dirty="0">
                <a:solidFill>
                  <a:srgbClr val="000000"/>
                </a:solidFill>
                <a:latin typeface="Calibri Light" panose="020F0302020204030204" pitchFamily="34" charset="0"/>
              </a:rPr>
              <a:t>THE LECHO GMBH CAN RELY ON A WIDE RANGE OF </a:t>
            </a:r>
          </a:p>
          <a:p>
            <a:pPr marR="0" algn="ctr" rtl="0"/>
            <a:r>
              <a:rPr lang="de-DE" sz="2400" b="0" i="0" u="none" strike="noStrike" baseline="30000" dirty="0">
                <a:solidFill>
                  <a:srgbClr val="000000"/>
                </a:solidFill>
                <a:latin typeface="Calibri Light" panose="020F0302020204030204" pitchFamily="34" charset="0"/>
              </a:rPr>
              <a:t>FABRICATION METHODS AND PRODUCTS</a:t>
            </a:r>
          </a:p>
          <a:p>
            <a:pPr marR="0" algn="ctr" rtl="0"/>
            <a:endParaRPr lang="de-DE" sz="2400" dirty="0"/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9F22A818-7A2A-B4BA-9018-C8CF5C32CE99}"/>
              </a:ext>
            </a:extLst>
          </p:cNvPr>
          <p:cNvSpPr txBox="1"/>
          <p:nvPr/>
        </p:nvSpPr>
        <p:spPr>
          <a:xfrm>
            <a:off x="4698519" y="3575165"/>
            <a:ext cx="2794959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/>
            <a:r>
              <a:rPr lang="en-US" sz="2400" b="0" i="0" u="none" strike="noStrike" baseline="30000" dirty="0">
                <a:solidFill>
                  <a:srgbClr val="000000"/>
                </a:solidFill>
                <a:latin typeface="Calibri Light" panose="020F0302020204030204" pitchFamily="34" charset="0"/>
              </a:rPr>
              <a:t>OVER 30 YEARS EXPERIENCE </a:t>
            </a:r>
          </a:p>
          <a:p>
            <a:pPr marR="0" algn="ctr" rtl="0"/>
            <a:r>
              <a:rPr lang="en-US" sz="2400" b="0" i="0" u="none" strike="noStrike" baseline="30000" dirty="0">
                <a:solidFill>
                  <a:srgbClr val="000000"/>
                </a:solidFill>
                <a:latin typeface="Calibri Light" panose="020F0302020204030204" pitchFamily="34" charset="0"/>
              </a:rPr>
              <a:t>IN FABRICATION AND </a:t>
            </a:r>
          </a:p>
          <a:p>
            <a:pPr marR="0" algn="ctr" rtl="0"/>
            <a:r>
              <a:rPr lang="en-US" sz="2400" b="0" i="0" u="none" strike="noStrike" baseline="30000" dirty="0">
                <a:solidFill>
                  <a:srgbClr val="000000"/>
                </a:solidFill>
                <a:latin typeface="Calibri Light" panose="020F0302020204030204" pitchFamily="34" charset="0"/>
              </a:rPr>
              <a:t>BUSINESS WITH EUROPEAN, ASIAN AND CUSTOMERS FROM NORTH AND SOUTH AMERICA</a:t>
            </a:r>
            <a:br>
              <a:rPr lang="en-US" sz="1800" b="0" i="0" u="none" strike="noStrike" baseline="30000" dirty="0">
                <a:solidFill>
                  <a:srgbClr val="000000"/>
                </a:solidFill>
                <a:latin typeface="Calibri Light" panose="020F0302020204030204" pitchFamily="34" charset="0"/>
              </a:rPr>
            </a:br>
            <a:endParaRPr lang="de-DE" sz="2400" dirty="0"/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DACBF659-9386-F5E2-A76C-8195633E425E}"/>
              </a:ext>
            </a:extLst>
          </p:cNvPr>
          <p:cNvSpPr txBox="1"/>
          <p:nvPr/>
        </p:nvSpPr>
        <p:spPr>
          <a:xfrm>
            <a:off x="7884542" y="3575164"/>
            <a:ext cx="279495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/>
            <a:r>
              <a:rPr lang="en-US" sz="2400" b="0" i="0" u="none" strike="noStrike" baseline="30000" dirty="0">
                <a:solidFill>
                  <a:srgbClr val="000000"/>
                </a:solidFill>
                <a:latin typeface="Calibri Light" panose="020F0302020204030204" pitchFamily="34" charset="0"/>
              </a:rPr>
              <a:t>ALL SORT OF MATERIAL AVAILABLE </a:t>
            </a:r>
          </a:p>
          <a:p>
            <a:pPr marR="0" algn="ctr" rtl="0"/>
            <a:r>
              <a:rPr lang="de-DE" sz="2400" b="0" i="0" u="none" strike="noStrike" baseline="30000" dirty="0">
                <a:solidFill>
                  <a:srgbClr val="000000"/>
                </a:solidFill>
                <a:latin typeface="Calibri Light" panose="020F0302020204030204" pitchFamily="34" charset="0"/>
              </a:rPr>
              <a:t>(OFFICIAL MATERIAL AND SUBSTITUTIONS)</a:t>
            </a:r>
            <a:endParaRPr lang="de-DE" sz="2400" dirty="0"/>
          </a:p>
        </p:txBody>
      </p:sp>
      <p:pic>
        <p:nvPicPr>
          <p:cNvPr id="26" name="Grafik 25" descr="Ein Bild, das gelb, Design enthält.&#10;&#10;Automatisch generierte Beschreibung">
            <a:extLst>
              <a:ext uri="{FF2B5EF4-FFF2-40B4-BE49-F238E27FC236}">
                <a16:creationId xmlns:a16="http://schemas.microsoft.com/office/drawing/2014/main" id="{AEC140A0-9DAF-F9E1-5506-7FFB0F4BB9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5170" y="1828800"/>
            <a:ext cx="942926" cy="942926"/>
          </a:xfrm>
          <a:prstGeom prst="rect">
            <a:avLst/>
          </a:prstGeom>
        </p:spPr>
      </p:pic>
      <p:pic>
        <p:nvPicPr>
          <p:cNvPr id="28" name="Grafik 27" descr="Ein Bild, das Symbol, Kreis, gelb, Symmetrie enthält.&#10;&#10;Automatisch generierte Beschreibung">
            <a:extLst>
              <a:ext uri="{FF2B5EF4-FFF2-40B4-BE49-F238E27FC236}">
                <a16:creationId xmlns:a16="http://schemas.microsoft.com/office/drawing/2014/main" id="{D4C211CA-DB7A-1E18-1E1C-9A78807A25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0697" y="1996651"/>
            <a:ext cx="710601" cy="710601"/>
          </a:xfrm>
          <a:prstGeom prst="rect">
            <a:avLst/>
          </a:prstGeom>
        </p:spPr>
      </p:pic>
      <p:pic>
        <p:nvPicPr>
          <p:cNvPr id="32" name="Grafik 31" descr="Ein Bild, das gelb, orange, Design, Grafiken enthält.&#10;&#10;Automatisch generierte Beschreibung">
            <a:extLst>
              <a:ext uri="{FF2B5EF4-FFF2-40B4-BE49-F238E27FC236}">
                <a16:creationId xmlns:a16="http://schemas.microsoft.com/office/drawing/2014/main" id="{AA8238F3-DC06-D40A-F87C-47CF83568DD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3158" y="1834437"/>
            <a:ext cx="977725" cy="977725"/>
          </a:xfrm>
          <a:prstGeom prst="rect">
            <a:avLst/>
          </a:prstGeom>
        </p:spPr>
      </p:pic>
      <p:sp>
        <p:nvSpPr>
          <p:cNvPr id="4" name="Rechteck 3">
            <a:extLst>
              <a:ext uri="{FF2B5EF4-FFF2-40B4-BE49-F238E27FC236}">
                <a16:creationId xmlns:a16="http://schemas.microsoft.com/office/drawing/2014/main" id="{817E6FC4-1AE9-6F59-D1A0-08420FFED564}"/>
              </a:ext>
            </a:extLst>
          </p:cNvPr>
          <p:cNvSpPr/>
          <p:nvPr/>
        </p:nvSpPr>
        <p:spPr>
          <a:xfrm>
            <a:off x="0" y="6311901"/>
            <a:ext cx="12192000" cy="546099"/>
          </a:xfrm>
          <a:prstGeom prst="rect">
            <a:avLst/>
          </a:prstGeom>
          <a:solidFill>
            <a:srgbClr val="F6A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Sechseck 5">
            <a:extLst>
              <a:ext uri="{FF2B5EF4-FFF2-40B4-BE49-F238E27FC236}">
                <a16:creationId xmlns:a16="http://schemas.microsoft.com/office/drawing/2014/main" id="{1CFBE23C-CAAC-7E24-557D-C7CF382BABC9}"/>
              </a:ext>
            </a:extLst>
          </p:cNvPr>
          <p:cNvSpPr/>
          <p:nvPr/>
        </p:nvSpPr>
        <p:spPr>
          <a:xfrm rot="5400000">
            <a:off x="3232491" y="6450860"/>
            <a:ext cx="307710" cy="265267"/>
          </a:xfrm>
          <a:prstGeom prst="hexagon">
            <a:avLst/>
          </a:prstGeom>
          <a:noFill/>
          <a:ln w="38100"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1098E01F-DEE0-3D91-1B88-D7A192722017}"/>
              </a:ext>
            </a:extLst>
          </p:cNvPr>
          <p:cNvSpPr/>
          <p:nvPr/>
        </p:nvSpPr>
        <p:spPr>
          <a:xfrm>
            <a:off x="5963365" y="6457945"/>
            <a:ext cx="265269" cy="265269"/>
          </a:xfrm>
          <a:prstGeom prst="roundRect">
            <a:avLst/>
          </a:prstGeom>
          <a:noFill/>
          <a:ln w="38100">
            <a:solidFill>
              <a:srgbClr val="FFFFFF">
                <a:alpha val="45098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375B1A84-3784-BC80-684D-72F903D748BE}"/>
              </a:ext>
            </a:extLst>
          </p:cNvPr>
          <p:cNvSpPr/>
          <p:nvPr/>
        </p:nvSpPr>
        <p:spPr>
          <a:xfrm>
            <a:off x="8890000" y="6450858"/>
            <a:ext cx="265270" cy="265270"/>
          </a:xfrm>
          <a:prstGeom prst="ellipse">
            <a:avLst/>
          </a:prstGeom>
          <a:noFill/>
          <a:ln w="38100">
            <a:solidFill>
              <a:srgbClr val="FFFFFF">
                <a:alpha val="45098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2" name="Gerader Verbinder 11">
            <a:extLst>
              <a:ext uri="{FF2B5EF4-FFF2-40B4-BE49-F238E27FC236}">
                <a16:creationId xmlns:a16="http://schemas.microsoft.com/office/drawing/2014/main" id="{5FA2DC06-E2D4-4936-31E1-CCF8B45ABD27}"/>
              </a:ext>
            </a:extLst>
          </p:cNvPr>
          <p:cNvCxnSpPr/>
          <p:nvPr/>
        </p:nvCxnSpPr>
        <p:spPr>
          <a:xfrm>
            <a:off x="3734040" y="6583493"/>
            <a:ext cx="2027207" cy="0"/>
          </a:xfrm>
          <a:prstGeom prst="line">
            <a:avLst/>
          </a:prstGeom>
          <a:ln w="19050">
            <a:solidFill>
              <a:srgbClr val="FFFFFF">
                <a:alpha val="45882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r Verbinder 12">
            <a:extLst>
              <a:ext uri="{FF2B5EF4-FFF2-40B4-BE49-F238E27FC236}">
                <a16:creationId xmlns:a16="http://schemas.microsoft.com/office/drawing/2014/main" id="{E69F1C2C-376F-CA99-75AB-0ACF03D10718}"/>
              </a:ext>
            </a:extLst>
          </p:cNvPr>
          <p:cNvCxnSpPr/>
          <p:nvPr/>
        </p:nvCxnSpPr>
        <p:spPr>
          <a:xfrm>
            <a:off x="6449682" y="6583493"/>
            <a:ext cx="2027207" cy="0"/>
          </a:xfrm>
          <a:prstGeom prst="line">
            <a:avLst/>
          </a:prstGeom>
          <a:ln w="19050">
            <a:solidFill>
              <a:srgbClr val="FFFFFF">
                <a:alpha val="45882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oliennummernplatzhalter 8">
            <a:extLst>
              <a:ext uri="{FF2B5EF4-FFF2-40B4-BE49-F238E27FC236}">
                <a16:creationId xmlns:a16="http://schemas.microsoft.com/office/drawing/2014/main" id="{87A6F6D6-86FB-1F22-7829-56D1D064C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74014" y="328731"/>
            <a:ext cx="2743200" cy="380999"/>
          </a:xfrm>
        </p:spPr>
        <p:txBody>
          <a:bodyPr/>
          <a:lstStyle/>
          <a:p>
            <a:fld id="{669D878B-836E-4B45-BF73-3FA5F306F577}" type="slidenum">
              <a:rPr lang="de-DE" sz="1600" smtClean="0">
                <a:solidFill>
                  <a:schemeClr val="tx1"/>
                </a:solidFill>
              </a:rPr>
              <a:t>8</a:t>
            </a:fld>
            <a:endParaRPr lang="de-DE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8000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Gerader Verbinder 1">
            <a:extLst>
              <a:ext uri="{FF2B5EF4-FFF2-40B4-BE49-F238E27FC236}">
                <a16:creationId xmlns:a16="http://schemas.microsoft.com/office/drawing/2014/main" id="{2B1BA8C6-0FF0-C8C0-D1B5-47C82AF54BE3}"/>
              </a:ext>
            </a:extLst>
          </p:cNvPr>
          <p:cNvCxnSpPr>
            <a:cxnSpLocks/>
          </p:cNvCxnSpPr>
          <p:nvPr/>
        </p:nvCxnSpPr>
        <p:spPr>
          <a:xfrm>
            <a:off x="1051808" y="648059"/>
            <a:ext cx="10088383" cy="0"/>
          </a:xfrm>
          <a:prstGeom prst="line">
            <a:avLst/>
          </a:prstGeom>
          <a:ln w="38100">
            <a:solidFill>
              <a:srgbClr val="F6AB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feld 2">
            <a:extLst>
              <a:ext uri="{FF2B5EF4-FFF2-40B4-BE49-F238E27FC236}">
                <a16:creationId xmlns:a16="http://schemas.microsoft.com/office/drawing/2014/main" id="{A2D4AE79-D983-0D5A-89DA-8EEE2CC3A587}"/>
              </a:ext>
            </a:extLst>
          </p:cNvPr>
          <p:cNvSpPr txBox="1"/>
          <p:nvPr/>
        </p:nvSpPr>
        <p:spPr>
          <a:xfrm>
            <a:off x="974785" y="293298"/>
            <a:ext cx="45288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/>
              <a:t>LECHO</a:t>
            </a:r>
            <a:r>
              <a:rPr lang="de-DE" dirty="0"/>
              <a:t> </a:t>
            </a:r>
            <a:r>
              <a:rPr lang="de-DE" sz="1600" dirty="0">
                <a:latin typeface="+mj-lt"/>
              </a:rPr>
              <a:t>WHAT WE DO</a:t>
            </a:r>
          </a:p>
        </p:txBody>
      </p:sp>
      <p:sp>
        <p:nvSpPr>
          <p:cNvPr id="9" name="Sechseck 8">
            <a:extLst>
              <a:ext uri="{FF2B5EF4-FFF2-40B4-BE49-F238E27FC236}">
                <a16:creationId xmlns:a16="http://schemas.microsoft.com/office/drawing/2014/main" id="{867F64A1-D062-629E-FB56-9532D7D7BA86}"/>
              </a:ext>
            </a:extLst>
          </p:cNvPr>
          <p:cNvSpPr/>
          <p:nvPr/>
        </p:nvSpPr>
        <p:spPr>
          <a:xfrm rot="5400000">
            <a:off x="5337958" y="1650375"/>
            <a:ext cx="1566039" cy="1350034"/>
          </a:xfrm>
          <a:prstGeom prst="hexagon">
            <a:avLst/>
          </a:prstGeom>
          <a:solidFill>
            <a:srgbClr val="F6A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Sechseck 3">
            <a:extLst>
              <a:ext uri="{FF2B5EF4-FFF2-40B4-BE49-F238E27FC236}">
                <a16:creationId xmlns:a16="http://schemas.microsoft.com/office/drawing/2014/main" id="{A3D7F3A1-C8FC-BC81-C645-6A99B488768B}"/>
              </a:ext>
            </a:extLst>
          </p:cNvPr>
          <p:cNvSpPr/>
          <p:nvPr/>
        </p:nvSpPr>
        <p:spPr>
          <a:xfrm rot="5400000">
            <a:off x="4587998" y="3023758"/>
            <a:ext cx="1566039" cy="1350034"/>
          </a:xfrm>
          <a:prstGeom prst="hexagon">
            <a:avLst/>
          </a:prstGeom>
          <a:solidFill>
            <a:srgbClr val="F6A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Sechseck 5">
            <a:extLst>
              <a:ext uri="{FF2B5EF4-FFF2-40B4-BE49-F238E27FC236}">
                <a16:creationId xmlns:a16="http://schemas.microsoft.com/office/drawing/2014/main" id="{237D1CB3-0C80-5D2A-7B0D-D48C3A3687AE}"/>
              </a:ext>
            </a:extLst>
          </p:cNvPr>
          <p:cNvSpPr/>
          <p:nvPr/>
        </p:nvSpPr>
        <p:spPr>
          <a:xfrm rot="5400000">
            <a:off x="6087918" y="3023758"/>
            <a:ext cx="1566039" cy="1350034"/>
          </a:xfrm>
          <a:prstGeom prst="hexagon">
            <a:avLst/>
          </a:prstGeom>
          <a:solidFill>
            <a:srgbClr val="F6A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Sechseck 6">
            <a:extLst>
              <a:ext uri="{FF2B5EF4-FFF2-40B4-BE49-F238E27FC236}">
                <a16:creationId xmlns:a16="http://schemas.microsoft.com/office/drawing/2014/main" id="{A553FA11-708E-B08B-5A08-305A71840624}"/>
              </a:ext>
            </a:extLst>
          </p:cNvPr>
          <p:cNvSpPr/>
          <p:nvPr/>
        </p:nvSpPr>
        <p:spPr>
          <a:xfrm rot="5400000">
            <a:off x="5337957" y="4384843"/>
            <a:ext cx="1566039" cy="1350034"/>
          </a:xfrm>
          <a:prstGeom prst="hexagon">
            <a:avLst/>
          </a:prstGeom>
          <a:solidFill>
            <a:srgbClr val="F6A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Sechseck 7">
            <a:extLst>
              <a:ext uri="{FF2B5EF4-FFF2-40B4-BE49-F238E27FC236}">
                <a16:creationId xmlns:a16="http://schemas.microsoft.com/office/drawing/2014/main" id="{3DEF5CA7-9001-B474-9BF0-22B43652A727}"/>
              </a:ext>
            </a:extLst>
          </p:cNvPr>
          <p:cNvSpPr/>
          <p:nvPr/>
        </p:nvSpPr>
        <p:spPr>
          <a:xfrm rot="5400000">
            <a:off x="3838038" y="4397143"/>
            <a:ext cx="1566039" cy="1350034"/>
          </a:xfrm>
          <a:prstGeom prst="hexagon">
            <a:avLst/>
          </a:prstGeom>
          <a:solidFill>
            <a:srgbClr val="F6A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Sechseck 11">
            <a:extLst>
              <a:ext uri="{FF2B5EF4-FFF2-40B4-BE49-F238E27FC236}">
                <a16:creationId xmlns:a16="http://schemas.microsoft.com/office/drawing/2014/main" id="{47BABA2B-81A6-7E23-9D09-7771E84F8FCD}"/>
              </a:ext>
            </a:extLst>
          </p:cNvPr>
          <p:cNvSpPr/>
          <p:nvPr/>
        </p:nvSpPr>
        <p:spPr>
          <a:xfrm rot="5400000">
            <a:off x="6848308" y="4397143"/>
            <a:ext cx="1566039" cy="1350034"/>
          </a:xfrm>
          <a:prstGeom prst="hexagon">
            <a:avLst/>
          </a:prstGeom>
          <a:solidFill>
            <a:srgbClr val="F6A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2D9AED4D-4DEF-DD02-48E1-D4272DB1029D}"/>
              </a:ext>
            </a:extLst>
          </p:cNvPr>
          <p:cNvSpPr txBox="1"/>
          <p:nvPr/>
        </p:nvSpPr>
        <p:spPr>
          <a:xfrm>
            <a:off x="974784" y="1002821"/>
            <a:ext cx="40734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solidFill>
                  <a:srgbClr val="F6AB00"/>
                </a:solidFill>
              </a:rPr>
              <a:t>LEMAN GROUP OF </a:t>
            </a:r>
          </a:p>
          <a:p>
            <a:r>
              <a:rPr lang="de-DE" sz="2400" b="1" dirty="0">
                <a:solidFill>
                  <a:srgbClr val="F6AB00"/>
                </a:solidFill>
              </a:rPr>
              <a:t>COMPANIES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F19982B6-5252-C510-78E6-E07855148F27}"/>
              </a:ext>
            </a:extLst>
          </p:cNvPr>
          <p:cNvSpPr txBox="1"/>
          <p:nvPr/>
        </p:nvSpPr>
        <p:spPr>
          <a:xfrm>
            <a:off x="5482798" y="1919403"/>
            <a:ext cx="122640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/>
            <a:r>
              <a:rPr lang="de-DE" sz="1800" b="0" i="0" u="none" strike="noStrike" baseline="30000" dirty="0">
                <a:solidFill>
                  <a:srgbClr val="FFFFFF"/>
                </a:solidFill>
                <a:latin typeface="Calibri" panose="020F0502020204030204" pitchFamily="34" charset="0"/>
              </a:rPr>
              <a:t>CNC MACHINING </a:t>
            </a:r>
          </a:p>
          <a:p>
            <a:pPr marR="0" algn="ctr" rtl="0"/>
            <a:r>
              <a:rPr lang="de-DE" sz="1800" b="0" i="0" u="none" strike="noStrike" baseline="30000" dirty="0">
                <a:solidFill>
                  <a:srgbClr val="FFFFFF"/>
                </a:solidFill>
                <a:latin typeface="Calibri" panose="020F0502020204030204" pitchFamily="34" charset="0"/>
              </a:rPr>
              <a:t>(AUTOMOTIVE/ </a:t>
            </a:r>
          </a:p>
          <a:p>
            <a:pPr marR="0" algn="ctr" rtl="0"/>
            <a:r>
              <a:rPr lang="de-DE" sz="1800" b="0" i="0" u="none" strike="noStrike" baseline="30000" dirty="0">
                <a:solidFill>
                  <a:srgbClr val="FFFFFF"/>
                </a:solidFill>
                <a:latin typeface="Calibri" panose="020F0502020204030204" pitchFamily="34" charset="0"/>
              </a:rPr>
              <a:t>INDUSTRIES)</a:t>
            </a:r>
          </a:p>
          <a:p>
            <a:pPr marR="0" algn="ctr" rtl="0"/>
            <a:endParaRPr lang="de-DE" dirty="0"/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A64781AE-5431-9C6E-5492-BA145BFA8997}"/>
              </a:ext>
            </a:extLst>
          </p:cNvPr>
          <p:cNvSpPr txBox="1"/>
          <p:nvPr/>
        </p:nvSpPr>
        <p:spPr>
          <a:xfrm>
            <a:off x="3946040" y="4588783"/>
            <a:ext cx="1339603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/>
            <a:r>
              <a:rPr lang="en-US" sz="1700" b="0" i="0" u="none" strike="noStrike" baseline="30000" dirty="0">
                <a:solidFill>
                  <a:srgbClr val="FFFFFF"/>
                </a:solidFill>
                <a:latin typeface="Calibri" panose="020F0502020204030204" pitchFamily="34" charset="0"/>
              </a:rPr>
              <a:t>PLASTIC INJECTION (BIG AND SMALL ITEMS, HARD </a:t>
            </a:r>
          </a:p>
          <a:p>
            <a:pPr marR="0" algn="ctr" rtl="0"/>
            <a:r>
              <a:rPr lang="de-DE" sz="1700" b="0" i="0" u="none" strike="noStrike" baseline="30000" dirty="0">
                <a:solidFill>
                  <a:srgbClr val="FFFFFF"/>
                </a:solidFill>
                <a:latin typeface="Calibri" panose="020F0502020204030204" pitchFamily="34" charset="0"/>
              </a:rPr>
              <a:t>PLASTIC AND ELASTHOMER MATERIAL)</a:t>
            </a:r>
          </a:p>
          <a:p>
            <a:pPr marR="0" algn="ctr" rtl="0"/>
            <a:endParaRPr lang="de-DE" sz="1700" dirty="0"/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4C1AD721-1DAD-3333-2F16-8BA13F1B4064}"/>
              </a:ext>
            </a:extLst>
          </p:cNvPr>
          <p:cNvSpPr txBox="1"/>
          <p:nvPr/>
        </p:nvSpPr>
        <p:spPr>
          <a:xfrm>
            <a:off x="6257736" y="3296121"/>
            <a:ext cx="1226401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/>
            <a:r>
              <a:rPr lang="de-DE" sz="1800" b="0" i="0" u="none" strike="noStrike" baseline="30000" dirty="0">
                <a:solidFill>
                  <a:srgbClr val="FFFFFF"/>
                </a:solidFill>
                <a:latin typeface="Calibri" panose="020F0502020204030204" pitchFamily="34" charset="0"/>
              </a:rPr>
              <a:t>BENDING AND </a:t>
            </a:r>
          </a:p>
          <a:p>
            <a:pPr marR="0" algn="ctr" rtl="0"/>
            <a:r>
              <a:rPr lang="de-DE" sz="1800" b="0" i="0" u="none" strike="noStrike" baseline="30000" dirty="0">
                <a:solidFill>
                  <a:srgbClr val="FFFFFF"/>
                </a:solidFill>
                <a:latin typeface="Calibri" panose="020F0502020204030204" pitchFamily="34" charset="0"/>
              </a:rPr>
              <a:t>PRESSING </a:t>
            </a:r>
          </a:p>
          <a:p>
            <a:pPr marR="0" algn="ctr" rtl="0"/>
            <a:r>
              <a:rPr lang="de-DE" sz="1800" b="0" i="0" u="none" strike="noStrike" baseline="30000" dirty="0">
                <a:solidFill>
                  <a:srgbClr val="FFFFFF"/>
                </a:solidFill>
                <a:latin typeface="Calibri" panose="020F0502020204030204" pitchFamily="34" charset="0"/>
              </a:rPr>
              <a:t>(TUBES AND FLAT </a:t>
            </a:r>
          </a:p>
          <a:p>
            <a:pPr marR="0" algn="ctr" rtl="0"/>
            <a:r>
              <a:rPr lang="de-DE" sz="1800" b="0" i="0" u="none" strike="noStrike" baseline="30000" dirty="0">
                <a:solidFill>
                  <a:srgbClr val="FFFFFF"/>
                </a:solidFill>
                <a:latin typeface="Calibri" panose="020F0502020204030204" pitchFamily="34" charset="0"/>
              </a:rPr>
              <a:t>MATERIAL)</a:t>
            </a:r>
          </a:p>
          <a:p>
            <a:pPr marR="0" algn="ctr" rtl="0"/>
            <a:endParaRPr lang="de-DE" dirty="0"/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786EB6CA-91C6-CDDB-5054-92232C6B568C}"/>
              </a:ext>
            </a:extLst>
          </p:cNvPr>
          <p:cNvSpPr txBox="1"/>
          <p:nvPr/>
        </p:nvSpPr>
        <p:spPr>
          <a:xfrm>
            <a:off x="4752601" y="3352911"/>
            <a:ext cx="122640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/>
            <a:r>
              <a:rPr lang="de-DE" sz="1800" b="0" i="0" u="none" strike="noStrike" baseline="30000" dirty="0">
                <a:solidFill>
                  <a:srgbClr val="FFFFFF"/>
                </a:solidFill>
                <a:latin typeface="Calibri" panose="020F0502020204030204" pitchFamily="34" charset="0"/>
              </a:rPr>
              <a:t>FORGING AND </a:t>
            </a:r>
          </a:p>
          <a:p>
            <a:pPr marR="0" algn="ctr" rtl="0"/>
            <a:r>
              <a:rPr lang="en-US" sz="1800" b="0" i="0" u="none" strike="noStrike" baseline="30000" dirty="0">
                <a:solidFill>
                  <a:srgbClr val="FFFFFF"/>
                </a:solidFill>
                <a:latin typeface="Calibri" panose="020F0502020204030204" pitchFamily="34" charset="0"/>
              </a:rPr>
              <a:t>CASTING (SMALL AND HEAVY ITEMS) </a:t>
            </a:r>
          </a:p>
          <a:p>
            <a:pPr marR="0" algn="ctr" rtl="0"/>
            <a:endParaRPr lang="de-DE" dirty="0"/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77A31BE5-55D8-0F29-C73E-CBAEFF685CF8}"/>
              </a:ext>
            </a:extLst>
          </p:cNvPr>
          <p:cNvSpPr txBox="1"/>
          <p:nvPr/>
        </p:nvSpPr>
        <p:spPr>
          <a:xfrm>
            <a:off x="5512992" y="4987643"/>
            <a:ext cx="12264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/>
            <a:r>
              <a:rPr lang="de-DE" sz="1800" b="0" i="0" u="none" strike="noStrike" baseline="30000" dirty="0">
                <a:solidFill>
                  <a:srgbClr val="FFFFFF"/>
                </a:solidFill>
                <a:latin typeface="Calibri" panose="020F0502020204030204" pitchFamily="34" charset="0"/>
              </a:rPr>
              <a:t>ASSEMBLY</a:t>
            </a:r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8AA95570-78B2-A6D4-438C-1229F7434012}"/>
              </a:ext>
            </a:extLst>
          </p:cNvPr>
          <p:cNvSpPr txBox="1"/>
          <p:nvPr/>
        </p:nvSpPr>
        <p:spPr>
          <a:xfrm>
            <a:off x="7018126" y="5011975"/>
            <a:ext cx="12264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/>
            <a:r>
              <a:rPr lang="de-DE" sz="1800" b="0" i="0" u="none" strike="noStrike" baseline="30000" dirty="0">
                <a:solidFill>
                  <a:srgbClr val="FFFFFF"/>
                </a:solidFill>
                <a:latin typeface="Calibri" panose="020F0502020204030204" pitchFamily="34" charset="0"/>
              </a:rPr>
              <a:t>PACKAGING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2840194B-7762-19BB-5E25-5433FA0F22C3}"/>
              </a:ext>
            </a:extLst>
          </p:cNvPr>
          <p:cNvSpPr/>
          <p:nvPr/>
        </p:nvSpPr>
        <p:spPr>
          <a:xfrm>
            <a:off x="0" y="6311901"/>
            <a:ext cx="12192000" cy="546099"/>
          </a:xfrm>
          <a:prstGeom prst="rect">
            <a:avLst/>
          </a:prstGeom>
          <a:solidFill>
            <a:srgbClr val="F6AB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Sechseck 9">
            <a:extLst>
              <a:ext uri="{FF2B5EF4-FFF2-40B4-BE49-F238E27FC236}">
                <a16:creationId xmlns:a16="http://schemas.microsoft.com/office/drawing/2014/main" id="{4B2B1F53-E7A3-D99D-CBEA-71A13A5E1A0F}"/>
              </a:ext>
            </a:extLst>
          </p:cNvPr>
          <p:cNvSpPr/>
          <p:nvPr/>
        </p:nvSpPr>
        <p:spPr>
          <a:xfrm rot="5400000">
            <a:off x="3232491" y="6450860"/>
            <a:ext cx="307710" cy="265267"/>
          </a:xfrm>
          <a:prstGeom prst="hexagon">
            <a:avLst/>
          </a:prstGeom>
          <a:noFill/>
          <a:ln w="38100"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: abgerundete Ecken 10">
            <a:extLst>
              <a:ext uri="{FF2B5EF4-FFF2-40B4-BE49-F238E27FC236}">
                <a16:creationId xmlns:a16="http://schemas.microsoft.com/office/drawing/2014/main" id="{4BB44EC9-3130-7AED-9096-97ABC3AB2853}"/>
              </a:ext>
            </a:extLst>
          </p:cNvPr>
          <p:cNvSpPr/>
          <p:nvPr/>
        </p:nvSpPr>
        <p:spPr>
          <a:xfrm>
            <a:off x="5963365" y="6457945"/>
            <a:ext cx="265269" cy="265269"/>
          </a:xfrm>
          <a:prstGeom prst="roundRect">
            <a:avLst/>
          </a:prstGeom>
          <a:noFill/>
          <a:ln w="38100">
            <a:solidFill>
              <a:srgbClr val="FFFFFF">
                <a:alpha val="45098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E3E839D5-FDE6-88B4-347F-A76CA22ECE2F}"/>
              </a:ext>
            </a:extLst>
          </p:cNvPr>
          <p:cNvSpPr/>
          <p:nvPr/>
        </p:nvSpPr>
        <p:spPr>
          <a:xfrm>
            <a:off x="8890000" y="6450858"/>
            <a:ext cx="265270" cy="265270"/>
          </a:xfrm>
          <a:prstGeom prst="ellipse">
            <a:avLst/>
          </a:prstGeom>
          <a:noFill/>
          <a:ln w="38100">
            <a:solidFill>
              <a:srgbClr val="FFFFFF">
                <a:alpha val="45098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22" name="Gerader Verbinder 21">
            <a:extLst>
              <a:ext uri="{FF2B5EF4-FFF2-40B4-BE49-F238E27FC236}">
                <a16:creationId xmlns:a16="http://schemas.microsoft.com/office/drawing/2014/main" id="{60C18375-2733-3E1D-93A3-92E5FF9F58E4}"/>
              </a:ext>
            </a:extLst>
          </p:cNvPr>
          <p:cNvCxnSpPr/>
          <p:nvPr/>
        </p:nvCxnSpPr>
        <p:spPr>
          <a:xfrm>
            <a:off x="3734040" y="6583493"/>
            <a:ext cx="2027207" cy="0"/>
          </a:xfrm>
          <a:prstGeom prst="line">
            <a:avLst/>
          </a:prstGeom>
          <a:ln w="19050">
            <a:solidFill>
              <a:srgbClr val="FFFFFF">
                <a:alpha val="45882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37E9099E-6883-8204-1C2F-9DD477EE17FE}"/>
              </a:ext>
            </a:extLst>
          </p:cNvPr>
          <p:cNvCxnSpPr/>
          <p:nvPr/>
        </p:nvCxnSpPr>
        <p:spPr>
          <a:xfrm>
            <a:off x="6449682" y="6583493"/>
            <a:ext cx="2027207" cy="0"/>
          </a:xfrm>
          <a:prstGeom prst="line">
            <a:avLst/>
          </a:prstGeom>
          <a:ln w="19050">
            <a:solidFill>
              <a:srgbClr val="FFFFFF">
                <a:alpha val="45882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Foliennummernplatzhalter 8">
            <a:extLst>
              <a:ext uri="{FF2B5EF4-FFF2-40B4-BE49-F238E27FC236}">
                <a16:creationId xmlns:a16="http://schemas.microsoft.com/office/drawing/2014/main" id="{F2D75ABC-C7AE-6B61-FCD7-EA2362E39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74014" y="328731"/>
            <a:ext cx="2743200" cy="380999"/>
          </a:xfrm>
        </p:spPr>
        <p:txBody>
          <a:bodyPr/>
          <a:lstStyle/>
          <a:p>
            <a:fld id="{669D878B-836E-4B45-BF73-3FA5F306F577}" type="slidenum">
              <a:rPr lang="de-DE" sz="1600" smtClean="0">
                <a:solidFill>
                  <a:schemeClr val="tx1"/>
                </a:solidFill>
              </a:rPr>
              <a:t>9</a:t>
            </a:fld>
            <a:endParaRPr lang="de-DE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33893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368</Words>
  <Application>Microsoft Office PowerPoint</Application>
  <PresentationFormat>Breitbild</PresentationFormat>
  <Paragraphs>93</Paragraphs>
  <Slides>12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Ari S</dc:creator>
  <cp:lastModifiedBy>Mathias Prosch</cp:lastModifiedBy>
  <cp:revision>130</cp:revision>
  <dcterms:created xsi:type="dcterms:W3CDTF">2023-10-22T15:51:48Z</dcterms:created>
  <dcterms:modified xsi:type="dcterms:W3CDTF">2025-06-25T06:55:35Z</dcterms:modified>
</cp:coreProperties>
</file>