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1" autoAdjust="0"/>
    <p:restoredTop sz="90929"/>
  </p:normalViewPr>
  <p:slideViewPr>
    <p:cSldViewPr>
      <p:cViewPr varScale="1">
        <p:scale>
          <a:sx n="119" d="100"/>
          <a:sy n="119" d="100"/>
        </p:scale>
        <p:origin x="244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BDE55B3-B64F-47A1-95A9-FB013A7610BE}" type="datetimeFigureOut">
              <a:rPr lang="de-DE"/>
              <a:pPr>
                <a:defRPr/>
              </a:pPr>
              <a:t>24.10.2025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1B3EFA9-6C3C-4875-AB43-43AC512BBF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56A4E96-1C00-4658-B61F-5BEC31BA8E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9pPr>
          </a:lstStyle>
          <a:p>
            <a:fld id="{ED8F7FC9-5C72-49D0-AEED-FC4C7E6BFCB8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61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defRPr>
            </a:lvl9pPr>
          </a:lstStyle>
          <a:p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07B9-8CA2-4C96-8D10-A68801DA62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2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B3B4-CFA5-4CD1-A12C-AEE53D5F7B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43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123825"/>
            <a:ext cx="1971675" cy="6053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23825"/>
            <a:ext cx="5762625" cy="6053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0406-11C6-45A3-838F-9FDD3463B0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304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8DC9-C0ED-4768-96E9-F9FDE93038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69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2E6A-A811-41A6-86AC-43ACE34064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730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680F-66F6-4065-A233-0D011ECBE8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54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6D42-0781-4EFD-9F82-F56BCA7766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3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EBD4-B4A5-46B1-A376-5F6A1F85FD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68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5930020"/>
            <a:ext cx="65659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  <a:endParaRPr lang="de-DE" alt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7889-AE70-4DD5-A30B-39AD70B65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27D1-E608-42A8-8F08-3306074057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425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37BE-37ED-46F6-BAB2-A6F1A29CB9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75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5943600"/>
            <a:ext cx="14478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5943600"/>
            <a:ext cx="65659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5943600"/>
            <a:ext cx="6381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6E3038-F81A-4653-9E9E-25A65094BC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Picture 9" descr="Cuve_disjoncteur_lang_012_dunkel_RGB_Vorscha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6138863"/>
            <a:ext cx="11668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Oelwanne_16V_CR_014_dunkel_RGB_Vorscha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6138863"/>
            <a:ext cx="10620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Viererflansch_gross_dunkel_RGB_Vorschau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38863"/>
            <a:ext cx="7985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997_314_101_Z1_008_dunkel_RGB_Vorscha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22004502_029_dunkel_RGB_Vorschau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50008400_026_dunkel_RGB_Vorscha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762083999#2_019_dunkel_RGB_Vorschau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6" descr="R_389_261_1729_061_dunkel_RGB_Vorscha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7" descr="98633115208_004_dunkel_RGB_Vorschau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38863"/>
            <a:ext cx="958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8" descr="Ansaugrohr_acht_006_dunkel_RGB_Vorschau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6138863"/>
            <a:ext cx="2619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3" descr="6"/>
          <p:cNvPicPr preferRelativeResize="0"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38863"/>
            <a:ext cx="676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23825"/>
            <a:ext cx="678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sp>
        <p:nvSpPr>
          <p:cNvPr id="1042" name="Line 23"/>
          <p:cNvSpPr>
            <a:spLocks noChangeShapeType="1"/>
          </p:cNvSpPr>
          <p:nvPr userDrawn="1"/>
        </p:nvSpPr>
        <p:spPr bwMode="auto">
          <a:xfrm>
            <a:off x="1752600" y="533400"/>
            <a:ext cx="7391400" cy="0"/>
          </a:xfrm>
          <a:prstGeom prst="line">
            <a:avLst/>
          </a:prstGeom>
          <a:noFill/>
          <a:ln w="19050">
            <a:solidFill>
              <a:srgbClr val="D27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28600" y="123825"/>
            <a:ext cx="1152128" cy="584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microsoft.com/office/2007/relationships/hdphoto" Target="../media/hdphoto5.wdp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1"/>
          <p:cNvSpPr txBox="1">
            <a:spLocks/>
          </p:cNvSpPr>
          <p:nvPr/>
        </p:nvSpPr>
        <p:spPr bwMode="auto">
          <a:xfrm>
            <a:off x="3491881" y="3406313"/>
            <a:ext cx="5616624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Bitterfeld GmbH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Unternehmenspräsentation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333" l="0" r="100000">
                        <a14:foregroundMark x1="43697" y1="52000" x2="43697" y2="52000"/>
                        <a14:foregroundMark x1="82017" y1="53667" x2="82017" y2="53667"/>
                        <a14:foregroundMark x1="8739" y1="82333" x2="8739" y2="82333"/>
                        <a14:foregroundMark x1="15126" y1="82333" x2="15126" y2="82333"/>
                        <a14:foregroundMark x1="22857" y1="80000" x2="22857" y2="80000"/>
                        <a14:foregroundMark x1="31597" y1="78667" x2="31597" y2="78667"/>
                        <a14:foregroundMark x1="39496" y1="79333" x2="39496" y2="79333"/>
                        <a14:foregroundMark x1="48908" y1="83667" x2="48908" y2="83667"/>
                        <a14:foregroundMark x1="61008" y1="85667" x2="61008" y2="85667"/>
                        <a14:foregroundMark x1="70588" y1="87333" x2="70588" y2="87333"/>
                        <a14:foregroundMark x1="81345" y1="91333" x2="81345" y2="91333"/>
                        <a14:foregroundMark x1="91597" y1="90667" x2="91597" y2="9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714625"/>
            <a:ext cx="2833688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>
            <a:spLocks/>
          </p:cNvSpPr>
          <p:nvPr/>
        </p:nvSpPr>
        <p:spPr bwMode="auto">
          <a:xfrm>
            <a:off x="899592" y="2077898"/>
            <a:ext cx="7735390" cy="30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57200" indent="-457200"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+mn-cs"/>
              </a:defRPr>
            </a:lvl9pPr>
          </a:lstStyle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1909	Aluminiumerzeugung am Standort Bitterfeld</a:t>
            </a:r>
          </a:p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1950 - 1989	VEB Chemiekombinat Bitterfeld – Aluminiumguss</a:t>
            </a:r>
          </a:p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1990 - 1992	Chemie AG Bitterfeld – Wolfen</a:t>
            </a:r>
          </a:p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– 2004	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Guss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alutechnik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Bitterfeld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	 - 2024	Hal*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aluminiumguss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bitterfeld</a:t>
            </a: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2024	HAL Bitterfeld </a:t>
            </a:r>
            <a:r>
              <a:rPr lang="de-DE" altLang="de-DE" sz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r>
              <a:rPr lang="de-DE" altLang="de-DE" sz="1200" cap="al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Hezinger</a:t>
            </a:r>
            <a:r>
              <a:rPr lang="de-DE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Aluminiumwerk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Leipzig GmbH)</a:t>
            </a:r>
            <a:endParaRPr lang="de-DE" altLang="de-DE" sz="1200" cap="al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4000"/>
              </a:lnSpc>
              <a:spcAft>
                <a:spcPts val="1200"/>
              </a:spcAft>
              <a:buClr>
                <a:srgbClr val="EF6011"/>
              </a:buClr>
              <a:buSzPct val="90000"/>
              <a:defRPr/>
            </a:pPr>
            <a:b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1619672" y="116632"/>
            <a:ext cx="7196137" cy="652463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de-DE" sz="1800" cap="al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 </a:t>
            </a:r>
            <a:r>
              <a:rPr lang="de-DE" altLang="de-DE" sz="1800" cap="all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meilensteine</a:t>
            </a:r>
            <a:endParaRPr lang="de-DE" altLang="de-DE" sz="1800" kern="0" cap="al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 bwMode="auto">
          <a:xfrm>
            <a:off x="899592" y="1768758"/>
            <a:ext cx="1174973" cy="30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 typeface="Arial" panose="020B0604020202020204" pitchFamily="34" charset="0"/>
              <a:buChar char="›"/>
              <a:defRPr sz="1800">
                <a:solidFill>
                  <a:srgbClr val="EF60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133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rgbClr val="EF601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de-DE" altLang="de-DE" sz="1200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Bitterfeld</a:t>
            </a:r>
            <a:br>
              <a:rPr lang="de-DE" altLang="de-DE" sz="1200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200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74" descr="C:\Dokumente und Einstellungen\bartsch\Eigene Dateien\Eigene Bilder\Sachsen-Sachsen-Anhalt_144x108.bmp"/>
          <p:cNvPicPr>
            <a:picLocks noChangeAspect="1" noChangeArrowheads="1"/>
          </p:cNvPicPr>
          <p:nvPr/>
        </p:nvPicPr>
        <p:blipFill rotWithShape="1">
          <a:blip r:embed="rId2" cstate="print"/>
          <a:srcRect b="30744"/>
          <a:stretch/>
        </p:blipFill>
        <p:spPr bwMode="auto">
          <a:xfrm>
            <a:off x="539750" y="4339431"/>
            <a:ext cx="2170113" cy="12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2"/>
          <p:cNvSpPr txBox="1">
            <a:spLocks/>
          </p:cNvSpPr>
          <p:nvPr/>
        </p:nvSpPr>
        <p:spPr bwMode="auto">
          <a:xfrm>
            <a:off x="-1231874" y="-18257"/>
            <a:ext cx="7196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800" cap="all" dirty="0">
                <a:latin typeface="Arial" panose="020B0604020202020204" pitchFamily="34" charset="0"/>
                <a:cs typeface="Arial" panose="020B0604020202020204" pitchFamily="34" charset="0"/>
              </a:rPr>
              <a:t>Standort</a:t>
            </a:r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3203575" y="1124744"/>
            <a:ext cx="5940425" cy="2855838"/>
          </a:xfrm>
          <a:prstGeom prst="rect">
            <a:avLst/>
          </a:prstGeom>
        </p:spPr>
        <p:txBody>
          <a:bodyPr tIns="72000"/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sz="16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Bitterfeld: Aluminium-Kokillenguss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6011"/>
              </a:buClr>
              <a:defRPr/>
            </a:pPr>
            <a:r>
              <a:rPr lang="de-DE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Non-Automotive &amp; Automotive (Sicherheitsteile mit erhöhtem Prüfaufwand)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6011"/>
              </a:buClr>
              <a:defRPr/>
            </a:pPr>
            <a:r>
              <a:rPr lang="de-DE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Mitarbeiter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6011"/>
              </a:buClr>
              <a:defRPr/>
            </a:pPr>
            <a:r>
              <a:rPr lang="de-DE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Gesamtfläche 8.685 m², überdacht 5.320 m²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011"/>
              </a:buClr>
              <a:buNone/>
              <a:defRPr/>
            </a:pPr>
            <a:endParaRPr lang="de-DE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6838950" y="6586538"/>
            <a:ext cx="2057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de-DE" altLang="de-DE" sz="900">
                <a:solidFill>
                  <a:srgbClr val="616669"/>
                </a:solidFill>
                <a:latin typeface="Arial" charset="0"/>
                <a:cs typeface="Arial" charset="0"/>
              </a:rPr>
              <a:t>Seite </a:t>
            </a:r>
            <a:fld id="{1A7477F1-F0E0-46E0-B209-967DC8C7FAF6}" type="slidenum">
              <a:rPr lang="de-DE" altLang="de-DE" sz="900">
                <a:solidFill>
                  <a:srgbClr val="616669"/>
                </a:solidFill>
                <a:latin typeface="Arial" charset="0"/>
                <a:cs typeface="Arial" charset="0"/>
              </a:rPr>
              <a:pPr algn="r" eaLnBrk="1" hangingPunct="1"/>
              <a:t>3</a:t>
            </a:fld>
            <a:endParaRPr lang="de-DE" altLang="de-DE" sz="900">
              <a:solidFill>
                <a:srgbClr val="616669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Bildplatzhalt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262" y="3429000"/>
            <a:ext cx="3265525" cy="170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1"/>
          <p:cNvSpPr txBox="1">
            <a:spLocks/>
          </p:cNvSpPr>
          <p:nvPr/>
        </p:nvSpPr>
        <p:spPr bwMode="auto">
          <a:xfrm>
            <a:off x="261938" y="6535738"/>
            <a:ext cx="4318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altLang="de-DE" sz="900" dirty="0">
                <a:solidFill>
                  <a:srgbClr val="616669"/>
                </a:solidFill>
                <a:latin typeface="Arial" charset="0"/>
                <a:cs typeface="Arial" charset="0"/>
              </a:rPr>
              <a:t>HAL Unternehmensgruppe </a:t>
            </a:r>
            <a:r>
              <a:rPr lang="de-DE" altLang="de-DE" sz="1300" dirty="0">
                <a:solidFill>
                  <a:srgbClr val="616669"/>
                </a:solidFill>
                <a:latin typeface="Arial" charset="0"/>
                <a:cs typeface="Arial" charset="0"/>
              </a:rPr>
              <a:t>›</a:t>
            </a:r>
            <a:r>
              <a:rPr lang="de-DE" altLang="de-DE" sz="900" dirty="0">
                <a:solidFill>
                  <a:srgbClr val="616669"/>
                </a:solidFill>
                <a:latin typeface="Arial" charset="0"/>
                <a:cs typeface="Arial" charset="0"/>
              </a:rPr>
              <a:t> Unternehmenspräsentation</a:t>
            </a:r>
          </a:p>
        </p:txBody>
      </p:sp>
      <p:pic>
        <p:nvPicPr>
          <p:cNvPr id="13" name="Picture 10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43806"/>
            <a:ext cx="2520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040"/>
          <p:cNvGrpSpPr>
            <a:grpSpLocks noChangeAspect="1"/>
          </p:cNvGrpSpPr>
          <p:nvPr/>
        </p:nvGrpSpPr>
        <p:grpSpPr bwMode="auto">
          <a:xfrm>
            <a:off x="1343025" y="4645818"/>
            <a:ext cx="895350" cy="246063"/>
            <a:chOff x="664" y="1668"/>
            <a:chExt cx="507" cy="138"/>
          </a:xfrm>
        </p:grpSpPr>
        <p:sp>
          <p:nvSpPr>
            <p:cNvPr id="18" name="Rectangle 1041"/>
            <p:cNvSpPr>
              <a:spLocks noChangeAspect="1" noChangeArrowheads="1"/>
            </p:cNvSpPr>
            <p:nvPr/>
          </p:nvSpPr>
          <p:spPr bwMode="auto">
            <a:xfrm>
              <a:off x="884" y="1788"/>
              <a:ext cx="12" cy="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altLang="de-DE" sz="1000">
                <a:latin typeface="Arial" charset="0"/>
                <a:cs typeface="Arial" charset="0"/>
              </a:endParaRPr>
            </a:p>
          </p:txBody>
        </p:sp>
        <p:sp>
          <p:nvSpPr>
            <p:cNvPr id="19" name="Text Box 1042"/>
            <p:cNvSpPr txBox="1">
              <a:spLocks noChangeAspect="1" noChangeArrowheads="1"/>
            </p:cNvSpPr>
            <p:nvPr/>
          </p:nvSpPr>
          <p:spPr bwMode="auto">
            <a:xfrm>
              <a:off x="664" y="1668"/>
              <a:ext cx="50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altLang="de-DE" sz="1000" b="1">
                  <a:solidFill>
                    <a:srgbClr val="EF6011"/>
                  </a:solidFill>
                  <a:latin typeface="Arial" charset="0"/>
                  <a:cs typeface="Arial" charset="0"/>
                </a:rPr>
                <a:t>Bitterfeld</a:t>
              </a:r>
            </a:p>
          </p:txBody>
        </p:sp>
      </p:grpSp>
      <p:grpSp>
        <p:nvGrpSpPr>
          <p:cNvPr id="20" name="Group 1043"/>
          <p:cNvGrpSpPr>
            <a:grpSpLocks noChangeAspect="1"/>
          </p:cNvGrpSpPr>
          <p:nvPr/>
        </p:nvGrpSpPr>
        <p:grpSpPr bwMode="auto">
          <a:xfrm>
            <a:off x="2195513" y="5276056"/>
            <a:ext cx="617537" cy="207962"/>
            <a:chOff x="1429" y="2096"/>
            <a:chExt cx="350" cy="117"/>
          </a:xfrm>
        </p:grpSpPr>
        <p:sp>
          <p:nvSpPr>
            <p:cNvPr id="21" name="Rectangle 1044"/>
            <p:cNvSpPr>
              <a:spLocks noChangeAspect="1" noChangeArrowheads="1"/>
            </p:cNvSpPr>
            <p:nvPr/>
          </p:nvSpPr>
          <p:spPr bwMode="auto">
            <a:xfrm>
              <a:off x="1673" y="2109"/>
              <a:ext cx="12" cy="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altLang="de-DE" sz="1000">
                <a:latin typeface="Arial" charset="0"/>
                <a:cs typeface="Arial" charset="0"/>
              </a:endParaRPr>
            </a:p>
          </p:txBody>
        </p:sp>
        <p:sp>
          <p:nvSpPr>
            <p:cNvPr id="22" name="Text Box 1045"/>
            <p:cNvSpPr txBox="1">
              <a:spLocks noChangeAspect="1" noChangeArrowheads="1"/>
            </p:cNvSpPr>
            <p:nvPr/>
          </p:nvSpPr>
          <p:spPr bwMode="auto">
            <a:xfrm>
              <a:off x="1429" y="2096"/>
              <a:ext cx="350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de-DE" alt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Dresden</a:t>
              </a:r>
            </a:p>
          </p:txBody>
        </p:sp>
      </p:grpSp>
      <p:grpSp>
        <p:nvGrpSpPr>
          <p:cNvPr id="23" name="Group 1046"/>
          <p:cNvGrpSpPr>
            <a:grpSpLocks noChangeAspect="1"/>
          </p:cNvGrpSpPr>
          <p:nvPr/>
        </p:nvGrpSpPr>
        <p:grpSpPr bwMode="auto">
          <a:xfrm>
            <a:off x="401638" y="5196681"/>
            <a:ext cx="615950" cy="246062"/>
            <a:chOff x="172" y="2140"/>
            <a:chExt cx="349" cy="139"/>
          </a:xfrm>
        </p:grpSpPr>
        <p:sp>
          <p:nvSpPr>
            <p:cNvPr id="24" name="Rectangle 1047"/>
            <p:cNvSpPr>
              <a:spLocks noChangeAspect="1" noChangeArrowheads="1"/>
            </p:cNvSpPr>
            <p:nvPr/>
          </p:nvSpPr>
          <p:spPr bwMode="auto">
            <a:xfrm>
              <a:off x="440" y="2183"/>
              <a:ext cx="12" cy="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048"/>
            <p:cNvSpPr txBox="1">
              <a:spLocks noChangeAspect="1" noChangeArrowheads="1"/>
            </p:cNvSpPr>
            <p:nvPr/>
          </p:nvSpPr>
          <p:spPr bwMode="auto">
            <a:xfrm>
              <a:off x="172" y="2140"/>
              <a:ext cx="34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de-DE" alt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Erfurt</a:t>
              </a:r>
            </a:p>
          </p:txBody>
        </p:sp>
      </p:grpSp>
      <p:grpSp>
        <p:nvGrpSpPr>
          <p:cNvPr id="26" name="Group 1049"/>
          <p:cNvGrpSpPr>
            <a:grpSpLocks noChangeAspect="1"/>
          </p:cNvGrpSpPr>
          <p:nvPr/>
        </p:nvGrpSpPr>
        <p:grpSpPr bwMode="auto">
          <a:xfrm>
            <a:off x="1138238" y="4888706"/>
            <a:ext cx="509587" cy="247650"/>
            <a:chOff x="576" y="1776"/>
            <a:chExt cx="288" cy="140"/>
          </a:xfrm>
        </p:grpSpPr>
        <p:sp>
          <p:nvSpPr>
            <p:cNvPr id="27" name="Rectangle 1050"/>
            <p:cNvSpPr>
              <a:spLocks noChangeAspect="1" noChangeArrowheads="1"/>
            </p:cNvSpPr>
            <p:nvPr/>
          </p:nvSpPr>
          <p:spPr bwMode="auto">
            <a:xfrm>
              <a:off x="810" y="1850"/>
              <a:ext cx="12" cy="1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051"/>
            <p:cNvSpPr txBox="1">
              <a:spLocks noChangeAspect="1" noChangeArrowheads="1"/>
            </p:cNvSpPr>
            <p:nvPr/>
          </p:nvSpPr>
          <p:spPr bwMode="auto">
            <a:xfrm>
              <a:off x="576" y="1776"/>
              <a:ext cx="28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de-DE" alt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Halle</a:t>
              </a:r>
            </a:p>
          </p:txBody>
        </p:sp>
      </p:grpSp>
      <p:sp>
        <p:nvSpPr>
          <p:cNvPr id="29" name="Rectangle 1067"/>
          <p:cNvSpPr>
            <a:spLocks noChangeArrowheads="1"/>
          </p:cNvSpPr>
          <p:nvPr/>
        </p:nvSpPr>
        <p:spPr bwMode="auto">
          <a:xfrm>
            <a:off x="1476375" y="2324893"/>
            <a:ext cx="1008063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altLang="de-DE" sz="1000">
              <a:latin typeface="Arial" charset="0"/>
              <a:cs typeface="Arial" charset="0"/>
            </a:endParaRPr>
          </a:p>
        </p:txBody>
      </p:sp>
      <p:cxnSp>
        <p:nvCxnSpPr>
          <p:cNvPr id="30" name="Gerader Verbinder 13"/>
          <p:cNvCxnSpPr/>
          <p:nvPr/>
        </p:nvCxnSpPr>
        <p:spPr>
          <a:xfrm>
            <a:off x="3059113" y="1484313"/>
            <a:ext cx="0" cy="49069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256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249"/>
            <a:ext cx="25209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8"/>
          <p:cNvSpPr txBox="1">
            <a:spLocks/>
          </p:cNvSpPr>
          <p:nvPr/>
        </p:nvSpPr>
        <p:spPr bwMode="auto">
          <a:xfrm>
            <a:off x="3203575" y="4481860"/>
            <a:ext cx="5605463" cy="258762"/>
          </a:xfrm>
          <a:prstGeom prst="rect">
            <a:avLst/>
          </a:prstGeom>
          <a:solidFill>
            <a:srgbClr val="EF601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de-DE" altLang="de-DE" sz="1200" cap="all" dirty="0">
                <a:solidFill>
                  <a:srgbClr val="FFFFFF"/>
                </a:solidFill>
                <a:latin typeface="Arial" charset="0"/>
                <a:cs typeface="Arial" charset="0"/>
              </a:rPr>
              <a:t>Produktbeispiele</a:t>
            </a:r>
          </a:p>
        </p:txBody>
      </p:sp>
      <p:pic>
        <p:nvPicPr>
          <p:cNvPr id="8" name="Picture 1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71924"/>
            <a:ext cx="25209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r Verbinder 8"/>
          <p:cNvCxnSpPr/>
          <p:nvPr/>
        </p:nvCxnSpPr>
        <p:spPr>
          <a:xfrm>
            <a:off x="3059113" y="908249"/>
            <a:ext cx="0" cy="49069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/>
          <p:cNvSpPr txBox="1">
            <a:spLocks/>
          </p:cNvSpPr>
          <p:nvPr/>
        </p:nvSpPr>
        <p:spPr bwMode="auto">
          <a:xfrm>
            <a:off x="-324544" y="-43866"/>
            <a:ext cx="7196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AUSTATTUNG / LEISTUNGEN</a:t>
            </a:r>
            <a:endParaRPr lang="de-DE" altLang="de-DE" sz="1800" cap="all" dirty="0">
              <a:solidFill>
                <a:srgbClr val="EF6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8"/>
          <p:cNvSpPr txBox="1">
            <a:spLocks/>
          </p:cNvSpPr>
          <p:nvPr/>
        </p:nvSpPr>
        <p:spPr bwMode="auto">
          <a:xfrm>
            <a:off x="395288" y="3860999"/>
            <a:ext cx="2520950" cy="1979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altLang="de-DE" sz="12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Eckdaten</a:t>
            </a:r>
          </a:p>
          <a:p>
            <a:pPr marL="182563" indent="-182563" eaLnBrk="1" hangingPunct="1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200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Aluminium-Kokillenguss</a:t>
            </a:r>
          </a:p>
          <a:p>
            <a:pPr marL="182563" indent="-182563" eaLnBrk="1" hangingPunct="1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200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Automotive, Sicherheitsteile mit erhöhtem Prüfaufwand</a:t>
            </a:r>
          </a:p>
          <a:p>
            <a:pPr marL="182563" indent="-182563" eaLnBrk="1" hangingPunct="1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200" kern="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de-DE" altLang="de-DE" sz="1200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Mitarbeiter</a:t>
            </a:r>
          </a:p>
          <a:p>
            <a:pPr marL="182563" indent="-182563" eaLnBrk="1" hangingPunct="1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200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Gesamtfläche 8.685 m², überdacht 5.320 m²</a:t>
            </a:r>
          </a:p>
          <a:p>
            <a:pPr eaLnBrk="1" hangingPunct="1">
              <a:spcBef>
                <a:spcPts val="300"/>
              </a:spcBef>
              <a:buClr>
                <a:schemeClr val="bg1"/>
              </a:buClr>
              <a:defRPr/>
            </a:pPr>
            <a:endParaRPr lang="de-DE" altLang="de-DE" sz="1200" kern="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203575" y="4796185"/>
            <a:ext cx="1655763" cy="1081087"/>
            <a:chOff x="3456" y="576"/>
            <a:chExt cx="2208" cy="1477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576"/>
              <a:ext cx="2208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080" y="1152"/>
              <a:ext cx="100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altLang="de-DE" sz="1000">
                <a:latin typeface="Arial" charset="0"/>
                <a:cs typeface="Arial" charset="0"/>
              </a:endParaRPr>
            </a:p>
          </p:txBody>
        </p:sp>
      </p:grpSp>
      <p:pic>
        <p:nvPicPr>
          <p:cNvPr id="15" name="Picture 17" descr="K:\QM\Merian\QS_Maßprüfungen_Reklamaionen\97_Fotos\Bilder Gußteilbegleitkarte Datenbank\Datenbank\1030-012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86" b="29420"/>
          <a:stretch>
            <a:fillRect/>
          </a:stretch>
        </p:blipFill>
        <p:spPr bwMode="auto">
          <a:xfrm>
            <a:off x="4850011" y="5079992"/>
            <a:ext cx="2281237" cy="62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17" name="Picture 18" descr="K:\QM\Merian\QS_Maßprüfungen_Reklamaionen\97_Fotos\Bilder Gußteilbegleitkarte Datenbank\Datenbank\1030-0126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5" r="15790"/>
          <a:stretch>
            <a:fillRect/>
          </a:stretch>
        </p:blipFill>
        <p:spPr bwMode="auto">
          <a:xfrm>
            <a:off x="7289572" y="4796185"/>
            <a:ext cx="1349951" cy="120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2"/>
          <p:cNvSpPr txBox="1">
            <a:spLocks/>
          </p:cNvSpPr>
          <p:nvPr/>
        </p:nvSpPr>
        <p:spPr>
          <a:xfrm>
            <a:off x="3189744" y="638234"/>
            <a:ext cx="5940425" cy="3517900"/>
          </a:xfrm>
          <a:prstGeom prst="rect">
            <a:avLst/>
          </a:prstGeom>
        </p:spPr>
        <p:txBody>
          <a:bodyPr tIns="72000"/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sz="16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Aluminium-Kokillenguss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Aluminium-Kokillenguss bis ca. 50 kg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Naheutektische</a:t>
            </a: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Si - Legierungen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Schwerkraft- und </a:t>
            </a:r>
            <a:r>
              <a:rPr lang="de-DE" kern="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Kippguss</a:t>
            </a:r>
            <a:endParaRPr 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Kernfertigung in </a:t>
            </a:r>
            <a:r>
              <a:rPr lang="de-DE" kern="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Cold</a:t>
            </a: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-Box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Kleine bis mittlere Jahresstückzahlen: 1.000 - 160.000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Sicherheitsbauteile Automotive (Fahrwerk- und Motorperipherie)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Kernintensiver Guss für den Fahrzeug- und Maschinenbau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Vollautomatisches Röntgen, automatisierte Farbeindringprüfung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Optische und taktile Vermessung GOM (Einzelteile / Serienmessungen)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DF590F"/>
              </a:buClr>
              <a:defRPr/>
            </a:pPr>
            <a:r>
              <a:rPr 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Gussnachbehandlung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011"/>
              </a:buClr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011"/>
              </a:buClr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pic>
        <p:nvPicPr>
          <p:cNvPr id="5" name="Picture 18" descr="K:\QM\Merian\QS_Maßprüfungen_Reklamaionen\97_Fotos\Bilder Gußteilbegleitkarte Datenbank\Datenbank\1030-012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5" r="15790"/>
          <a:stretch>
            <a:fillRect/>
          </a:stretch>
        </p:blipFill>
        <p:spPr bwMode="auto">
          <a:xfrm>
            <a:off x="5281662" y="1181175"/>
            <a:ext cx="24932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4008">
            <a:off x="5315958" y="3851498"/>
            <a:ext cx="2424654" cy="16385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59517" y="3796288"/>
            <a:ext cx="2965961" cy="2065408"/>
            <a:chOff x="3456" y="576"/>
            <a:chExt cx="2208" cy="147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576"/>
              <a:ext cx="2208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080" y="1152"/>
              <a:ext cx="100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de-DE" altLang="de-DE" sz="1000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platzhalter 22"/>
          <p:cNvSpPr txBox="1">
            <a:spLocks/>
          </p:cNvSpPr>
          <p:nvPr/>
        </p:nvSpPr>
        <p:spPr bwMode="auto">
          <a:xfrm>
            <a:off x="251520" y="892672"/>
            <a:ext cx="4249737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Querträger GT3 (2,2 kg)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Vorderachsquerträger (6,9 kg)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 bwMode="auto">
          <a:xfrm>
            <a:off x="-900608" y="127520"/>
            <a:ext cx="7196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800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teilespektrum</a:t>
            </a:r>
            <a:br>
              <a:rPr lang="de-DE" altLang="de-DE" sz="1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cap="all" dirty="0">
              <a:solidFill>
                <a:srgbClr val="EF6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561582" y="892672"/>
            <a:ext cx="0" cy="49069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 descr="K:\QM\Merian\QS_Maßprüfungen_Reklamaionen\97_Fotos\Bilder Gußteilbegleitkarte Datenbank\Datenbank\1030-012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86" b="29420"/>
          <a:stretch>
            <a:fillRect/>
          </a:stretch>
        </p:blipFill>
        <p:spPr bwMode="auto">
          <a:xfrm rot="11479338">
            <a:off x="667839" y="1759460"/>
            <a:ext cx="3013795" cy="9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platzhalter 22"/>
          <p:cNvSpPr txBox="1">
            <a:spLocks/>
          </p:cNvSpPr>
          <p:nvPr/>
        </p:nvSpPr>
        <p:spPr>
          <a:xfrm>
            <a:off x="4710651" y="896144"/>
            <a:ext cx="4023311" cy="5065712"/>
          </a:xfrm>
          <a:prstGeom prst="rect">
            <a:avLst/>
          </a:prstGeom>
        </p:spPr>
        <p:txBody>
          <a:bodyPr tIns="72000"/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Lagerbügel x290, 223 (4 kg)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de-DE" altLang="de-DE" kern="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Hinterachsträger</a:t>
            </a: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x290 (24 kg)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401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935">
            <a:off x="628587" y="1154277"/>
            <a:ext cx="1273025" cy="10805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623155"/>
            <a:ext cx="1383331" cy="1179650"/>
          </a:xfrm>
          <a:prstGeom prst="rect">
            <a:avLst/>
          </a:prstGeom>
        </p:spPr>
      </p:pic>
      <p:sp>
        <p:nvSpPr>
          <p:cNvPr id="7" name="Textplatzhalter 22"/>
          <p:cNvSpPr txBox="1">
            <a:spLocks/>
          </p:cNvSpPr>
          <p:nvPr/>
        </p:nvSpPr>
        <p:spPr bwMode="auto">
          <a:xfrm>
            <a:off x="261938" y="820664"/>
            <a:ext cx="4249737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Wasserpumpen Mercedes und Porsche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Luftzuführung Audi und Daimler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Motor- und Getriebeträger Porsche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 bwMode="auto">
          <a:xfrm>
            <a:off x="-900608" y="116632"/>
            <a:ext cx="7196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800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teilespektrum</a:t>
            </a:r>
            <a:br>
              <a:rPr lang="de-DE" altLang="de-DE" sz="1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cap="all" dirty="0">
              <a:solidFill>
                <a:srgbClr val="EF6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4572000" y="820664"/>
            <a:ext cx="0" cy="49069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2"/>
          <p:cNvSpPr txBox="1">
            <a:spLocks/>
          </p:cNvSpPr>
          <p:nvPr/>
        </p:nvSpPr>
        <p:spPr>
          <a:xfrm>
            <a:off x="4730164" y="820664"/>
            <a:ext cx="4151895" cy="5065712"/>
          </a:xfrm>
          <a:prstGeom prst="rect">
            <a:avLst/>
          </a:prstGeom>
        </p:spPr>
        <p:txBody>
          <a:bodyPr tIns="72000"/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Gehäuse		Auspufftöpfe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sz="1100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Ölfilterkopf MAN	</a:t>
            </a:r>
            <a:r>
              <a:rPr lang="de-DE" altLang="de-DE" kern="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Retardergehäuse</a:t>
            </a: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Voith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kern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Konsolen Porsche und BMW</a:t>
            </a:r>
          </a:p>
          <a:p>
            <a:pPr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altLang="de-DE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011"/>
              </a:buClr>
              <a:buFont typeface="Wingdings" panose="05000000000000000000" pitchFamily="2" charset="2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69" y="2634613"/>
            <a:ext cx="1504950" cy="8763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89437" l="5581" r="958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38" y="4162311"/>
            <a:ext cx="1452817" cy="9595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96970" l="2632" r="995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4703" y="4066538"/>
            <a:ext cx="1548958" cy="8967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748" y="1236202"/>
            <a:ext cx="1336367" cy="12231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759" y="1189476"/>
            <a:ext cx="1285875" cy="107632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623" y="3048950"/>
            <a:ext cx="1200150" cy="9239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44" y="2790357"/>
            <a:ext cx="1371600" cy="67627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1819" y="3072763"/>
            <a:ext cx="1438275" cy="8096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5000" y="4642078"/>
            <a:ext cx="1603351" cy="8858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634" y="1351077"/>
            <a:ext cx="1181100" cy="90487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50" y="4604023"/>
            <a:ext cx="1876425" cy="92392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09930" y="1236202"/>
            <a:ext cx="1590583" cy="1207083"/>
          </a:xfrm>
          <a:prstGeom prst="rect">
            <a:avLst/>
          </a:prstGeom>
        </p:spPr>
      </p:pic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454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HAL Bitterfeld - Unternehmenspräsentation                                              Autor: T.Ohl</a:t>
            </a: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3C43677F-AF48-8D6B-906A-AE429AB4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717" y="1001994"/>
            <a:ext cx="151546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2"/>
          <p:cNvSpPr txBox="1">
            <a:spLocks/>
          </p:cNvSpPr>
          <p:nvPr/>
        </p:nvSpPr>
        <p:spPr bwMode="auto">
          <a:xfrm>
            <a:off x="-1044624" y="-19417"/>
            <a:ext cx="7196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800" cap="all" dirty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</a:p>
        </p:txBody>
      </p:sp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4985D5FA-18AD-71CB-CE86-F6A0CF772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2173"/>
              </p:ext>
            </p:extLst>
          </p:nvPr>
        </p:nvGraphicFramePr>
        <p:xfrm>
          <a:off x="423862" y="999303"/>
          <a:ext cx="847248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162">
                  <a:extLst>
                    <a:ext uri="{9D8B030D-6E8A-4147-A177-3AD203B41FA5}">
                      <a16:colId xmlns:a16="http://schemas.microsoft.com/office/drawing/2014/main" val="4017456790"/>
                    </a:ext>
                  </a:extLst>
                </a:gridCol>
                <a:gridCol w="2824162">
                  <a:extLst>
                    <a:ext uri="{9D8B030D-6E8A-4147-A177-3AD203B41FA5}">
                      <a16:colId xmlns:a16="http://schemas.microsoft.com/office/drawing/2014/main" val="371310553"/>
                    </a:ext>
                  </a:extLst>
                </a:gridCol>
                <a:gridCol w="2824162">
                  <a:extLst>
                    <a:ext uri="{9D8B030D-6E8A-4147-A177-3AD203B41FA5}">
                      <a16:colId xmlns:a16="http://schemas.microsoft.com/office/drawing/2014/main" val="3809852864"/>
                    </a:ext>
                  </a:extLst>
                </a:gridCol>
              </a:tblGrid>
              <a:tr h="80671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2"/>
                          </a:solidFill>
                        </a:rPr>
                        <a:t>1st Tier</a:t>
                      </a: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chemeClr val="bg2"/>
                          </a:solidFill>
                        </a:rPr>
                        <a:t>2nd Tier</a:t>
                      </a: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endParaRPr lang="de-DE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de-DE" sz="1400" b="0" dirty="0">
                          <a:solidFill>
                            <a:schemeClr val="bg2"/>
                          </a:solidFill>
                        </a:rPr>
                        <a:t>Weitere Kunden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3206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2FD7ABA-29DF-C7F5-587C-26EF9C00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613" y="2979216"/>
            <a:ext cx="698462" cy="698462"/>
          </a:xfrm>
          <a:prstGeom prst="rect">
            <a:avLst/>
          </a:prstGeom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FC24D21-D877-58DD-2C44-F860F6EF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505" y="843099"/>
            <a:ext cx="1618011" cy="9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0229236-C1D0-E01C-56A6-698DC82C3C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5" y="3193172"/>
            <a:ext cx="2266916" cy="3063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5BBF0F-82EA-6ED6-420D-1BEA612213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5" b="30374"/>
          <a:stretch/>
        </p:blipFill>
        <p:spPr>
          <a:xfrm>
            <a:off x="4383070" y="2002156"/>
            <a:ext cx="1377934" cy="582193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AB3E42C1-A6B5-90E0-8651-273F5CB4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194" y="3207271"/>
            <a:ext cx="2022437" cy="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147CA7B0-5336-E734-D128-0F96AD3C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808290"/>
            <a:ext cx="2120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3C73805A-8168-1288-6A6D-6477029E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6624" y="1862036"/>
            <a:ext cx="7207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B61A825A-7800-36B0-D2CA-3D545F99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3025" y="4882108"/>
            <a:ext cx="1123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25B72050-73C1-0FB2-B44E-445BDBEC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8516" y="2132848"/>
            <a:ext cx="1290051" cy="34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6A8023DB-CEDC-D5B7-4FE9-94F60E9D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69117" y="4697368"/>
            <a:ext cx="1397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>
            <a:extLst>
              <a:ext uri="{FF2B5EF4-FFF2-40B4-BE49-F238E27FC236}">
                <a16:creationId xmlns:a16="http://schemas.microsoft.com/office/drawing/2014/main" id="{A9D80645-FA27-77FF-2106-1A055975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6966" y="4769395"/>
            <a:ext cx="15128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FAED863-5C72-3990-47B5-D96D8AE070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56" y="1061960"/>
            <a:ext cx="940638" cy="67975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6376" y="1121176"/>
            <a:ext cx="1463736" cy="51870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25" y="1000113"/>
            <a:ext cx="737101" cy="1204238"/>
          </a:xfrm>
          <a:prstGeom prst="rect">
            <a:avLst/>
          </a:prstGeom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7889-AE70-4DD5-A30B-39AD70B65CD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46986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Bildschirmpräsentation (4:3)</PresentationFormat>
  <Paragraphs>116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Unicode MS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Torsten Ohl</dc:creator>
  <cp:lastModifiedBy>Torsten Ohl</cp:lastModifiedBy>
  <cp:revision>47</cp:revision>
  <dcterms:created xsi:type="dcterms:W3CDTF">2012-07-04T12:58:22Z</dcterms:created>
  <dcterms:modified xsi:type="dcterms:W3CDTF">2025-10-24T04:46:27Z</dcterms:modified>
</cp:coreProperties>
</file>