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0" r:id="rId4"/>
    <p:sldId id="266" r:id="rId5"/>
    <p:sldId id="264" r:id="rId6"/>
    <p:sldId id="274" r:id="rId7"/>
    <p:sldId id="267" r:id="rId8"/>
    <p:sldId id="270" r:id="rId9"/>
    <p:sldId id="268" r:id="rId10"/>
    <p:sldId id="275" r:id="rId11"/>
    <p:sldId id="258" r:id="rId12"/>
    <p:sldId id="259" r:id="rId13"/>
    <p:sldId id="273" r:id="rId14"/>
    <p:sldId id="261" r:id="rId15"/>
    <p:sldId id="262" r:id="rId16"/>
    <p:sldId id="276" r:id="rId17"/>
    <p:sldId id="263" r:id="rId18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079" autoAdjust="0"/>
    <p:restoredTop sz="94598" autoAdjust="0"/>
  </p:normalViewPr>
  <p:slideViewPr>
    <p:cSldViewPr>
      <p:cViewPr varScale="1">
        <p:scale>
          <a:sx n="117" d="100"/>
          <a:sy n="117" d="100"/>
        </p:scale>
        <p:origin x="-202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09811369398637"/>
          <c:y val="0.12923136745489822"/>
          <c:w val="0.58558000995041448"/>
          <c:h val="0.7198242218101123"/>
        </c:manualLayout>
      </c:layout>
      <c:pie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0.32479889473226847"/>
                  <c:y val="0.1959658803342838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46230616840153E-3"/>
                  <c:y val="-4.137057473723770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7811552291769561"/>
                  <c:y val="7.620895346333260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ALUMINIUM </a:t>
                    </a:r>
                    <a:r>
                      <a:rPr lang="en-US" dirty="0" smtClean="0"/>
                      <a:t>SILAFONT;</a:t>
                    </a:r>
                  </a:p>
                  <a:p>
                    <a:r>
                      <a:rPr lang="en-US" dirty="0" smtClean="0"/>
                      <a:t> </a:t>
                    </a:r>
                    <a:r>
                      <a:rPr lang="en-US" dirty="0"/>
                      <a:t>19.000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22700998018921989"/>
                  <c:y val="-4.572537207799956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HEAT RESISTANT </a:t>
                    </a:r>
                    <a:r>
                      <a:rPr lang="en-US" dirty="0" smtClean="0"/>
                      <a:t>ALUMINIUM;</a:t>
                    </a:r>
                  </a:p>
                  <a:p>
                    <a:r>
                      <a:rPr lang="en-US" dirty="0" smtClean="0"/>
                      <a:t>4.000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3969844934721224E-2"/>
                  <c:y val="-7.185415612257074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5.413314912204481E-2"/>
                  <c:y val="-6.096716277066607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ZAMAK;</a:t>
                    </a:r>
                  </a:p>
                  <a:p>
                    <a:r>
                      <a:rPr lang="en-US" dirty="0" smtClean="0"/>
                      <a:t>400.000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7.683414714096673E-2"/>
                  <c:y val="-4.5725372077999565E-2"/>
                </c:manualLayout>
              </c:layout>
              <c:tx>
                <c:rich>
                  <a:bodyPr/>
                  <a:lstStyle/>
                  <a:p>
                    <a:pPr algn="just">
                      <a:defRPr/>
                    </a:pPr>
                    <a:r>
                      <a:rPr lang="en-US" dirty="0" smtClean="0"/>
                      <a:t>BRASS;</a:t>
                    </a:r>
                  </a:p>
                  <a:p>
                    <a:pPr algn="just">
                      <a:defRPr/>
                    </a:pPr>
                    <a:r>
                      <a:rPr lang="en-US" dirty="0" smtClean="0"/>
                      <a:t> </a:t>
                    </a:r>
                    <a:r>
                      <a:rPr lang="en-US" dirty="0"/>
                      <a:t>100.000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65000"/>
                      <a:lumOff val="35000"/>
                    </a:sysClr>
                  </a:solidFill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65000"/>
                    <a:lumOff val="35000"/>
                  </a:sysClr>
                </a:solidFill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  <c15:layout/>
              </c:ext>
            </c:extLst>
          </c:dLbls>
          <c:cat>
            <c:strRef>
              <c:f>inglese!$A$138:$A$144</c:f>
              <c:strCache>
                <c:ptCount val="7"/>
                <c:pt idx="0">
                  <c:v>ALUMINIUM AB46100</c:v>
                </c:pt>
                <c:pt idx="1">
                  <c:v>ALUMINIUM AB46000</c:v>
                </c:pt>
                <c:pt idx="2">
                  <c:v>ALUMINIUM SILAFONT 36</c:v>
                </c:pt>
                <c:pt idx="3">
                  <c:v>HEAT RESISTANT ALUMINIUM</c:v>
                </c:pt>
                <c:pt idx="4">
                  <c:v>ALIMENTARY ALUMINIUM As12</c:v>
                </c:pt>
                <c:pt idx="5">
                  <c:v>ZAMAK</c:v>
                </c:pt>
                <c:pt idx="6">
                  <c:v>BRASS</c:v>
                </c:pt>
              </c:strCache>
            </c:strRef>
          </c:cat>
          <c:val>
            <c:numRef>
              <c:f>inglese!$B$138:$B$144</c:f>
              <c:numCache>
                <c:formatCode>#,##0</c:formatCode>
                <c:ptCount val="7"/>
                <c:pt idx="0">
                  <c:v>4850000</c:v>
                </c:pt>
                <c:pt idx="1">
                  <c:v>1400000</c:v>
                </c:pt>
                <c:pt idx="2">
                  <c:v>19000</c:v>
                </c:pt>
                <c:pt idx="3">
                  <c:v>4000</c:v>
                </c:pt>
                <c:pt idx="4">
                  <c:v>132000</c:v>
                </c:pt>
                <c:pt idx="5">
                  <c:v>400000</c:v>
                </c:pt>
                <c:pt idx="6">
                  <c:v>100000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solidFill>
      <a:srgbClr val="FFFFFF">
        <a:alpha val="0"/>
      </a:srgbClr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it-IT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688633623197679"/>
          <c:y val="0.1028830041148861"/>
          <c:w val="0.63524646847538757"/>
          <c:h val="0.8141199091031863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4.7796232135385384E-2"/>
                  <c:y val="1.9689027062335149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solidFill>
                          <a:schemeClr val="tx1"/>
                        </a:solidFill>
                      </a:rPr>
                      <a:t>BIG</a:t>
                    </a:r>
                    <a:r>
                      <a:rPr lang="en-US" sz="1400" baseline="0" dirty="0" smtClean="0">
                        <a:solidFill>
                          <a:schemeClr val="tx1"/>
                        </a:solidFill>
                      </a:rPr>
                      <a:t> HOUSEHOLD ELECTRIC</a:t>
                    </a:r>
                    <a:r>
                      <a:rPr lang="en-US" sz="1400" dirty="0">
                        <a:solidFill>
                          <a:schemeClr val="tx1"/>
                        </a:solidFill>
                      </a:rPr>
                      <a:t>
15%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5.2917257007033813E-2"/>
                  <c:y val="-8.9694456617304574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solidFill>
                          <a:schemeClr val="tx1"/>
                        </a:solidFill>
                      </a:rPr>
                      <a:t>SMALL</a:t>
                    </a:r>
                    <a:r>
                      <a:rPr lang="en-US" sz="1400" baseline="0" dirty="0" smtClean="0">
                        <a:solidFill>
                          <a:schemeClr val="tx1"/>
                        </a:solidFill>
                      </a:rPr>
                      <a:t> HOUSEHOLD ELECTRIC</a:t>
                    </a:r>
                    <a:r>
                      <a:rPr lang="en-US" sz="1400" dirty="0">
                        <a:solidFill>
                          <a:schemeClr val="tx1"/>
                        </a:solidFill>
                      </a:rPr>
                      <a:t>
49%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3.7554182392088506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solidFill>
                          <a:schemeClr val="tx1"/>
                        </a:solidFill>
                      </a:rPr>
                      <a:t>AUTOMOTIVE</a:t>
                    </a:r>
                    <a:r>
                      <a:rPr lang="en-US" sz="1400" dirty="0">
                        <a:solidFill>
                          <a:schemeClr val="tx1"/>
                        </a:solidFill>
                      </a:rPr>
                      <a:t>
21%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6.8280331621979121E-2"/>
                  <c:y val="4.3753393471855891E-3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solidFill>
                          <a:schemeClr val="tx1"/>
                        </a:solidFill>
                      </a:rPr>
                      <a:t>EMERGENCY</a:t>
                    </a:r>
                    <a:r>
                      <a:rPr lang="en-US" sz="1400" baseline="0" dirty="0" smtClean="0">
                        <a:solidFill>
                          <a:schemeClr val="tx1"/>
                        </a:solidFill>
                      </a:rPr>
                      <a:t> FIRE</a:t>
                    </a:r>
                    <a:r>
                      <a:rPr lang="en-US" sz="1400" dirty="0">
                        <a:solidFill>
                          <a:schemeClr val="tx1"/>
                        </a:solidFill>
                      </a:rPr>
                      <a:t>
4%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4.9503240425934861E-2"/>
                  <c:y val="-1.531368771514956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solidFill>
                          <a:schemeClr val="tx1"/>
                        </a:solidFill>
                      </a:rPr>
                      <a:t>GENERAL</a:t>
                    </a:r>
                    <a:r>
                      <a:rPr lang="en-US" sz="1400" baseline="0" dirty="0" smtClean="0">
                        <a:solidFill>
                          <a:schemeClr val="tx1"/>
                        </a:solidFill>
                      </a:rPr>
                      <a:t> MECHANICS</a:t>
                    </a:r>
                    <a:r>
                      <a:rPr lang="en-US" sz="1400" dirty="0">
                        <a:solidFill>
                          <a:schemeClr val="tx1"/>
                        </a:solidFill>
                      </a:rPr>
                      <a:t>
5%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6.8280331621979112E-3"/>
                  <c:y val="-3.062737543029912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solidFill>
                          <a:schemeClr val="tx1"/>
                        </a:solidFill>
                      </a:rPr>
                      <a:t>MEDICAL</a:t>
                    </a:r>
                    <a:r>
                      <a:rPr lang="en-US" sz="1400" dirty="0">
                        <a:solidFill>
                          <a:schemeClr val="tx1"/>
                        </a:solidFill>
                      </a:rPr>
                      <a:t>
1%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8.5350280117372279E-2"/>
                  <c:y val="-8.7506786943711782E-3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solidFill>
                          <a:schemeClr val="tx1"/>
                        </a:solidFill>
                      </a:rPr>
                      <a:t>VARIOUS</a:t>
                    </a:r>
                    <a:r>
                      <a:rPr lang="en-US" sz="1400" dirty="0">
                        <a:solidFill>
                          <a:schemeClr val="tx1"/>
                        </a:solidFill>
                      </a:rPr>
                      <a:t>
5%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solidFill>
                <a:sysClr val="window" lastClr="FFFFFF"/>
              </a:solidFill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inglese!$A$271:$A$277</c:f>
              <c:strCache>
                <c:ptCount val="7"/>
                <c:pt idx="0">
                  <c:v>Big household electric</c:v>
                </c:pt>
                <c:pt idx="1">
                  <c:v>Small household electric</c:v>
                </c:pt>
                <c:pt idx="2">
                  <c:v>Automotive</c:v>
                </c:pt>
                <c:pt idx="3">
                  <c:v>Emergency fire</c:v>
                </c:pt>
                <c:pt idx="4">
                  <c:v>General mechanics</c:v>
                </c:pt>
                <c:pt idx="5">
                  <c:v>Medical</c:v>
                </c:pt>
                <c:pt idx="6">
                  <c:v>Various (small customer)</c:v>
                </c:pt>
              </c:strCache>
            </c:strRef>
          </c:cat>
          <c:val>
            <c:numRef>
              <c:f>inglese!$B$271:$B$277</c:f>
              <c:numCache>
                <c:formatCode>0.00%</c:formatCode>
                <c:ptCount val="7"/>
                <c:pt idx="0">
                  <c:v>0.15</c:v>
                </c:pt>
                <c:pt idx="1">
                  <c:v>0.49</c:v>
                </c:pt>
                <c:pt idx="2">
                  <c:v>0.21</c:v>
                </c:pt>
                <c:pt idx="3">
                  <c:v>0.04</c:v>
                </c:pt>
                <c:pt idx="4">
                  <c:v>0.05</c:v>
                </c:pt>
                <c:pt idx="5">
                  <c:v>0.01</c:v>
                </c:pt>
                <c:pt idx="6">
                  <c:v>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alpha val="0"/>
      </a:schemeClr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it-IT" dirty="0" smtClean="0"/>
              <a:t>FROM  </a:t>
            </a:r>
            <a:r>
              <a:rPr lang="it-IT" dirty="0"/>
              <a:t>01 / 01 / 2000 </a:t>
            </a:r>
          </a:p>
        </c:rich>
      </c:tx>
      <c:layout>
        <c:manualLayout>
          <c:xMode val="edge"/>
          <c:yMode val="edge"/>
          <c:x val="0.35205019158701417"/>
          <c:y val="2.5690958580359764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5240651660059415"/>
          <c:y val="0.19662921348314608"/>
          <c:w val="0.82887754642428402"/>
          <c:h val="0.5112359550561798"/>
        </c:manualLayout>
      </c:layout>
      <c:lineChart>
        <c:grouping val="standard"/>
        <c:varyColors val="0"/>
        <c:ser>
          <c:idx val="0"/>
          <c:order val="0"/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strRef>
              <c:f>inglese!$A$3:$A$20</c:f>
              <c:strCache>
                <c:ptCount val="18"/>
                <c:pt idx="0">
                  <c:v>Year 2000</c:v>
                </c:pt>
                <c:pt idx="1">
                  <c:v>Year 2001</c:v>
                </c:pt>
                <c:pt idx="2">
                  <c:v>Year 2002</c:v>
                </c:pt>
                <c:pt idx="3">
                  <c:v>Year 2003</c:v>
                </c:pt>
                <c:pt idx="4">
                  <c:v>Year 2004</c:v>
                </c:pt>
                <c:pt idx="5">
                  <c:v>Year 2005</c:v>
                </c:pt>
                <c:pt idx="6">
                  <c:v>Year 2006</c:v>
                </c:pt>
                <c:pt idx="7">
                  <c:v>Year 2007</c:v>
                </c:pt>
                <c:pt idx="8">
                  <c:v>Year 2008</c:v>
                </c:pt>
                <c:pt idx="9">
                  <c:v>Year 2009</c:v>
                </c:pt>
                <c:pt idx="10">
                  <c:v>Year 2010</c:v>
                </c:pt>
                <c:pt idx="11">
                  <c:v>Year 2011</c:v>
                </c:pt>
                <c:pt idx="12">
                  <c:v>Year 2012</c:v>
                </c:pt>
                <c:pt idx="13">
                  <c:v>Year 2013</c:v>
                </c:pt>
                <c:pt idx="14">
                  <c:v>Year 2014</c:v>
                </c:pt>
                <c:pt idx="15">
                  <c:v>Year 2015</c:v>
                </c:pt>
                <c:pt idx="16">
                  <c:v>Year 2016</c:v>
                </c:pt>
                <c:pt idx="17">
                  <c:v>Year 2017 forecast</c:v>
                </c:pt>
              </c:strCache>
            </c:strRef>
          </c:cat>
          <c:val>
            <c:numRef>
              <c:f>inglese!$B$3:$B$20</c:f>
              <c:numCache>
                <c:formatCode>"€"#,##0_);[Red]\("€"#,##0\)</c:formatCode>
                <c:ptCount val="18"/>
                <c:pt idx="0">
                  <c:v>23258207</c:v>
                </c:pt>
                <c:pt idx="1">
                  <c:v>22850513</c:v>
                </c:pt>
                <c:pt idx="2">
                  <c:v>26086883</c:v>
                </c:pt>
                <c:pt idx="3">
                  <c:v>27616600</c:v>
                </c:pt>
                <c:pt idx="4">
                  <c:v>29841158</c:v>
                </c:pt>
                <c:pt idx="5">
                  <c:v>31264236</c:v>
                </c:pt>
                <c:pt idx="6">
                  <c:v>36520082</c:v>
                </c:pt>
                <c:pt idx="7">
                  <c:v>40211096</c:v>
                </c:pt>
                <c:pt idx="8">
                  <c:v>42663074</c:v>
                </c:pt>
                <c:pt idx="9">
                  <c:v>29653085</c:v>
                </c:pt>
                <c:pt idx="10">
                  <c:v>36628939</c:v>
                </c:pt>
                <c:pt idx="11">
                  <c:v>38063567</c:v>
                </c:pt>
                <c:pt idx="12">
                  <c:v>39778819</c:v>
                </c:pt>
                <c:pt idx="13">
                  <c:v>44299427</c:v>
                </c:pt>
                <c:pt idx="14">
                  <c:v>48116005</c:v>
                </c:pt>
                <c:pt idx="15">
                  <c:v>48483463</c:v>
                </c:pt>
                <c:pt idx="16">
                  <c:v>51882875</c:v>
                </c:pt>
                <c:pt idx="17">
                  <c:v>53000000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992192"/>
        <c:axId val="107994112"/>
      </c:lineChart>
      <c:catAx>
        <c:axId val="107992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10799411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07994112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&quot;€&quot;#,##0_);[Red]\(&quot;€&quot;#,##0\)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107992192"/>
        <c:crosses val="autoZero"/>
        <c:crossBetween val="between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>
        <a:alpha val="0"/>
      </a:srgbClr>
    </a:solidFill>
    <a:ln w="3175">
      <a:noFill/>
      <a:prstDash val="solid"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it-IT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0.0099</cdr:x>
      <cdr:y>0.39506</cdr:y>
    </cdr:from>
    <cdr:to>
      <cdr:x>0.33663</cdr:x>
      <cdr:y>0.46914</cdr:y>
    </cdr:to>
    <cdr:sp macro="" textlink="">
      <cdr:nvSpPr>
        <cdr:cNvPr id="2" name="CasellaDiTesto 1"/>
        <cdr:cNvSpPr txBox="1"/>
      </cdr:nvSpPr>
      <cdr:spPr>
        <a:xfrm xmlns:a="http://schemas.openxmlformats.org/drawingml/2006/main">
          <a:off x="72008" y="2304256"/>
          <a:ext cx="2376264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t-IT" sz="1800" b="1" dirty="0" smtClean="0"/>
            <a:t>TOTAL KG: 6.905.000 </a:t>
          </a:r>
          <a:endParaRPr lang="it-IT" sz="1800" b="1" dirty="0"/>
        </a:p>
      </cdr:txBody>
    </cdr:sp>
  </cdr:relSizeAnchor>
  <cdr:relSizeAnchor xmlns:cdr="http://schemas.openxmlformats.org/drawingml/2006/chartDrawing">
    <cdr:from>
      <cdr:x>0.68317</cdr:x>
      <cdr:y>0.07407</cdr:y>
    </cdr:from>
    <cdr:to>
      <cdr:x>0.73267</cdr:x>
      <cdr:y>0.1358</cdr:y>
    </cdr:to>
    <cdr:cxnSp macro="">
      <cdr:nvCxnSpPr>
        <cdr:cNvPr id="4" name="Connettore 1 3"/>
        <cdr:cNvCxnSpPr/>
      </cdr:nvCxnSpPr>
      <cdr:spPr>
        <a:xfrm xmlns:a="http://schemas.openxmlformats.org/drawingml/2006/main" flipV="1">
          <a:off x="4968552" y="432048"/>
          <a:ext cx="360040" cy="36004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0.62376</cdr:x>
      <cdr:y>0.07407</cdr:y>
    </cdr:from>
    <cdr:to>
      <cdr:x>0.63366</cdr:x>
      <cdr:y>0.1358</cdr:y>
    </cdr:to>
    <cdr:cxnSp macro="">
      <cdr:nvCxnSpPr>
        <cdr:cNvPr id="15" name="Connettore 1 14"/>
        <cdr:cNvCxnSpPr/>
      </cdr:nvCxnSpPr>
      <cdr:spPr>
        <a:xfrm xmlns:a="http://schemas.openxmlformats.org/drawingml/2006/main">
          <a:off x="4536504" y="432048"/>
          <a:ext cx="72008" cy="36004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0.53465</cdr:x>
      <cdr:y>0.09877</cdr:y>
    </cdr:from>
    <cdr:to>
      <cdr:x>0.55446</cdr:x>
      <cdr:y>0.17284</cdr:y>
    </cdr:to>
    <cdr:cxnSp macro="">
      <cdr:nvCxnSpPr>
        <cdr:cNvPr id="17" name="Connettore 1 16"/>
        <cdr:cNvCxnSpPr/>
      </cdr:nvCxnSpPr>
      <cdr:spPr>
        <a:xfrm xmlns:a="http://schemas.openxmlformats.org/drawingml/2006/main" flipH="1" flipV="1">
          <a:off x="3888432" y="576064"/>
          <a:ext cx="144016" cy="432048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0.29703</cdr:x>
      <cdr:y>0.08642</cdr:y>
    </cdr:from>
    <cdr:to>
      <cdr:x>0.53465</cdr:x>
      <cdr:y>0.18519</cdr:y>
    </cdr:to>
    <cdr:cxnSp macro="">
      <cdr:nvCxnSpPr>
        <cdr:cNvPr id="20" name="Connettore 1 19"/>
        <cdr:cNvCxnSpPr/>
      </cdr:nvCxnSpPr>
      <cdr:spPr>
        <a:xfrm xmlns:a="http://schemas.openxmlformats.org/drawingml/2006/main" flipH="1" flipV="1">
          <a:off x="2160240" y="504056"/>
          <a:ext cx="1728192" cy="57606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0.34653</cdr:x>
      <cdr:y>0.18519</cdr:y>
    </cdr:from>
    <cdr:to>
      <cdr:x>0.53693</cdr:x>
      <cdr:y>0.19753</cdr:y>
    </cdr:to>
    <cdr:cxnSp macro="">
      <cdr:nvCxnSpPr>
        <cdr:cNvPr id="23" name="Connettore 1 22"/>
        <cdr:cNvCxnSpPr/>
      </cdr:nvCxnSpPr>
      <cdr:spPr>
        <a:xfrm xmlns:a="http://schemas.openxmlformats.org/drawingml/2006/main" flipH="1" flipV="1">
          <a:off x="2520280" y="1080120"/>
          <a:ext cx="1384743" cy="72008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0.40594</cdr:x>
      <cdr:y>0.32099</cdr:y>
    </cdr:from>
    <cdr:to>
      <cdr:x>0.43564</cdr:x>
      <cdr:y>0.33333</cdr:y>
    </cdr:to>
    <cdr:cxnSp macro="">
      <cdr:nvCxnSpPr>
        <cdr:cNvPr id="31" name="Connettore 1 30"/>
        <cdr:cNvCxnSpPr/>
      </cdr:nvCxnSpPr>
      <cdr:spPr>
        <a:xfrm xmlns:a="http://schemas.openxmlformats.org/drawingml/2006/main" flipH="1" flipV="1">
          <a:off x="2952328" y="1872208"/>
          <a:ext cx="216024" cy="72008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0.60396</cdr:x>
      <cdr:y>0.82716</cdr:y>
    </cdr:from>
    <cdr:to>
      <cdr:x>0.60396</cdr:x>
      <cdr:y>0.90123</cdr:y>
    </cdr:to>
    <cdr:cxnSp macro="">
      <cdr:nvCxnSpPr>
        <cdr:cNvPr id="33" name="Connettore 1 32"/>
        <cdr:cNvCxnSpPr/>
      </cdr:nvCxnSpPr>
      <cdr:spPr>
        <a:xfrm xmlns:a="http://schemas.openxmlformats.org/drawingml/2006/main">
          <a:off x="4392488" y="4824536"/>
          <a:ext cx="0" cy="432048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0.49361</cdr:x>
      <cdr:y>0.08683</cdr:y>
    </cdr:from>
    <cdr:to>
      <cdr:x>0.49361</cdr:x>
      <cdr:y>0.10543</cdr:y>
    </cdr:to>
    <cdr:cxnSp macro="">
      <cdr:nvCxnSpPr>
        <cdr:cNvPr id="3" name="Connettore 1 2"/>
        <cdr:cNvCxnSpPr/>
      </cdr:nvCxnSpPr>
      <cdr:spPr>
        <a:xfrm xmlns:a="http://schemas.openxmlformats.org/drawingml/2006/main" flipV="1">
          <a:off x="3672408" y="504056"/>
          <a:ext cx="0" cy="10800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0.71622</cdr:x>
      <cdr:y>0.14885</cdr:y>
    </cdr:from>
    <cdr:to>
      <cdr:x>0.75493</cdr:x>
      <cdr:y>0.19846</cdr:y>
    </cdr:to>
    <cdr:cxnSp macro="">
      <cdr:nvCxnSpPr>
        <cdr:cNvPr id="6" name="Connettore 1 5"/>
        <cdr:cNvCxnSpPr/>
      </cdr:nvCxnSpPr>
      <cdr:spPr>
        <a:xfrm xmlns:a="http://schemas.openxmlformats.org/drawingml/2006/main" flipV="1">
          <a:off x="5328592" y="864096"/>
          <a:ext cx="288032" cy="28803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0.813</cdr:x>
      <cdr:y>0.65741</cdr:y>
    </cdr:from>
    <cdr:to>
      <cdr:x>0.813</cdr:x>
      <cdr:y>0.75664</cdr:y>
    </cdr:to>
    <cdr:cxnSp macro="">
      <cdr:nvCxnSpPr>
        <cdr:cNvPr id="8" name="Connettore 1 7"/>
        <cdr:cNvCxnSpPr/>
      </cdr:nvCxnSpPr>
      <cdr:spPr>
        <a:xfrm xmlns:a="http://schemas.openxmlformats.org/drawingml/2006/main">
          <a:off x="6048672" y="3816424"/>
          <a:ext cx="0" cy="57606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0.39682</cdr:x>
      <cdr:y>0.08683</cdr:y>
    </cdr:from>
    <cdr:to>
      <cdr:x>0.4065</cdr:x>
      <cdr:y>0.12404</cdr:y>
    </cdr:to>
    <cdr:cxnSp macro="">
      <cdr:nvCxnSpPr>
        <cdr:cNvPr id="10" name="Connettore 1 9"/>
        <cdr:cNvCxnSpPr/>
      </cdr:nvCxnSpPr>
      <cdr:spPr>
        <a:xfrm xmlns:a="http://schemas.openxmlformats.org/drawingml/2006/main" flipH="1" flipV="1">
          <a:off x="2952328" y="504056"/>
          <a:ext cx="72008" cy="21602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0.30004</cdr:x>
      <cdr:y>0.11164</cdr:y>
    </cdr:from>
    <cdr:to>
      <cdr:x>0.33875</cdr:x>
      <cdr:y>0.17365</cdr:y>
    </cdr:to>
    <cdr:cxnSp macro="">
      <cdr:nvCxnSpPr>
        <cdr:cNvPr id="12" name="Connettore 1 11"/>
        <cdr:cNvCxnSpPr/>
      </cdr:nvCxnSpPr>
      <cdr:spPr>
        <a:xfrm xmlns:a="http://schemas.openxmlformats.org/drawingml/2006/main" flipH="1" flipV="1">
          <a:off x="2232248" y="648072"/>
          <a:ext cx="288032" cy="36004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0.20325</cdr:x>
      <cdr:y>0.18606</cdr:y>
    </cdr:from>
    <cdr:to>
      <cdr:x>0.28068</cdr:x>
      <cdr:y>0.23567</cdr:y>
    </cdr:to>
    <cdr:cxnSp macro="">
      <cdr:nvCxnSpPr>
        <cdr:cNvPr id="14" name="Connettore 1 13"/>
        <cdr:cNvCxnSpPr/>
      </cdr:nvCxnSpPr>
      <cdr:spPr>
        <a:xfrm xmlns:a="http://schemas.openxmlformats.org/drawingml/2006/main" flipH="1" flipV="1">
          <a:off x="1512168" y="1080120"/>
          <a:ext cx="576064" cy="28803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0.14518</cdr:x>
      <cdr:y>0.52096</cdr:y>
    </cdr:from>
    <cdr:to>
      <cdr:x>0.19357</cdr:x>
      <cdr:y>0.52096</cdr:y>
    </cdr:to>
    <cdr:cxnSp macro="">
      <cdr:nvCxnSpPr>
        <cdr:cNvPr id="17" name="Connettore 1 16"/>
        <cdr:cNvCxnSpPr/>
      </cdr:nvCxnSpPr>
      <cdr:spPr>
        <a:xfrm xmlns:a="http://schemas.openxmlformats.org/drawingml/2006/main" flipH="1">
          <a:off x="1080120" y="3024336"/>
          <a:ext cx="360040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1646D5D-7CFA-45B1-8F18-E73B5616497B}" type="datetimeFigureOut">
              <a:rPr lang="it-IT"/>
              <a:pPr>
                <a:defRPr/>
              </a:pPr>
              <a:t>01/02/2017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4413E44-D24B-4B8C-B233-D7EE244CB8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94966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 cstate="print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119813" y="-36513"/>
            <a:ext cx="3060700" cy="694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6048672" cy="1440160"/>
          </a:xfrm>
          <a:prstGeom prst="rect">
            <a:avLst/>
          </a:prstGeo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51520" y="1916832"/>
            <a:ext cx="6984776" cy="40324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1727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AC558-7D30-4CB8-8239-A827DB9194B9}" type="datetime1">
              <a:rPr lang="it-IT"/>
              <a:pPr>
                <a:defRPr/>
              </a:pPr>
              <a:t>01/02/2017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908175" y="6381750"/>
            <a:ext cx="36718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5651500" y="6381750"/>
            <a:ext cx="14414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1D117-84CA-4446-9037-2C7063CBEF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B9717-F335-4A37-A30D-045A36629C8F}" type="datetime1">
              <a:rPr lang="it-IT"/>
              <a:pPr>
                <a:defRPr/>
              </a:pPr>
              <a:t>01/02/2017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38F4D-0CEE-4F1B-990A-D3F08A3A32D9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59A3A-7AF1-4A5C-9395-FCEEE12EB8E4}" type="datetime1">
              <a:rPr lang="it-IT"/>
              <a:pPr>
                <a:defRPr/>
              </a:pPr>
              <a:t>01/02/2017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7EA25-05E1-411F-8BD1-36241997C63D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14E95-D424-44B1-922D-D93E2686CFF8}" type="datetime1">
              <a:rPr lang="it-IT"/>
              <a:pPr>
                <a:defRPr/>
              </a:pPr>
              <a:t>01/02/2017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95746-7101-4638-8524-1D5B36B8BB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BA4D6-B647-4A59-B88D-BED6B84762CB}" type="datetime1">
              <a:rPr lang="it-IT"/>
              <a:pPr>
                <a:defRPr/>
              </a:pPr>
              <a:t>01/02/2017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74A23-FBD1-4919-817C-D5732447092B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0F9AC-9135-4699-9084-95893E57B837}" type="datetime1">
              <a:rPr lang="it-IT"/>
              <a:pPr>
                <a:defRPr/>
              </a:pPr>
              <a:t>01/02/2017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F9044-F9E6-4E82-850E-78D34D5618D7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6EA8C-9CF1-4F5D-8A27-B063AC61AD30}" type="datetime1">
              <a:rPr lang="it-IT"/>
              <a:pPr>
                <a:defRPr/>
              </a:pPr>
              <a:t>01/02/2017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316F0-4328-40D0-BE58-A2A9D06A5117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981D0-F06B-4855-BF8B-05C964915284}" type="datetime1">
              <a:rPr lang="it-IT"/>
              <a:pPr>
                <a:defRPr/>
              </a:pPr>
              <a:t>01/02/2017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8B747-C1D9-48D5-9272-54A7EB3CBE81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355E5-449B-42C3-83D7-322256268F51}" type="datetime1">
              <a:rPr lang="it-IT"/>
              <a:pPr>
                <a:defRPr/>
              </a:pPr>
              <a:t>01/02/2017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1C525-C050-47ED-ABA1-1EED8380DA8B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22FA7-29FB-442A-9DA3-C9A9BAC2C1E0}" type="datetime1">
              <a:rPr lang="it-IT"/>
              <a:pPr>
                <a:defRPr/>
              </a:pPr>
              <a:t>01/02/2017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17038-2FA7-4BBD-89A6-5C89DA3CE2F3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251C9-8039-48CB-8509-0113C4AB4359}" type="datetime1">
              <a:rPr lang="it-IT"/>
              <a:pPr>
                <a:defRPr/>
              </a:pPr>
              <a:t>01/02/2017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2EA4D-2991-4830-8137-ED22401F39D2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2B1DA4E-1283-4796-A41C-7C8C6E2B8533}" type="datetime1">
              <a:rPr lang="it-IT"/>
              <a:pPr>
                <a:defRPr/>
              </a:pPr>
              <a:t>01/02/2017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DC790F6-CFBB-4155-9C7B-3BD7FB558E07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mailto:luca.tempini@sebine.it" TargetMode="External"/><Relationship Id="rId3" Type="http://schemas.openxmlformats.org/officeDocument/2006/relationships/hyperlink" Target="mailto:davide.bresciani@sebine.it" TargetMode="External"/><Relationship Id="rId7" Type="http://schemas.openxmlformats.org/officeDocument/2006/relationships/hyperlink" Target="mailto:sandro.camanini@sebine.it" TargetMode="External"/><Relationship Id="rId2" Type="http://schemas.openxmlformats.org/officeDocument/2006/relationships/hyperlink" Target="http://www.sebine.it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rino.martinelli@sebine.it" TargetMode="External"/><Relationship Id="rId5" Type="http://schemas.openxmlformats.org/officeDocument/2006/relationships/hyperlink" Target="mailto:dario.gervasoni@sebine.it" TargetMode="External"/><Relationship Id="rId4" Type="http://schemas.openxmlformats.org/officeDocument/2006/relationships/hyperlink" Target="mailto:renato.spandre@sebine.it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sebine.it/index.php?view=article&amp;catid=2:produzione&amp;id=4:ciclo-produttivo&amp;format=pdf&amp;option=com_content&amp;Itemid=5&amp;lang=en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olo 1"/>
          <p:cNvSpPr>
            <a:spLocks noGrp="1"/>
          </p:cNvSpPr>
          <p:nvPr>
            <p:ph type="ctrTitle"/>
          </p:nvPr>
        </p:nvSpPr>
        <p:spPr bwMode="auto">
          <a:xfrm>
            <a:off x="250825" y="333375"/>
            <a:ext cx="6049963" cy="14398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dirty="0" smtClean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50825" y="1916113"/>
            <a:ext cx="6985000" cy="4033837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/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9075" y="-104775"/>
            <a:ext cx="9582150" cy="706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250825" y="333375"/>
            <a:ext cx="6049963" cy="143986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PRODUCTION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7638A-CB62-4D9B-B981-844AAED9837F}" type="slidenum">
              <a:rPr lang="it-IT"/>
              <a:pPr>
                <a:defRPr/>
              </a:pPr>
              <a:t>10</a:t>
            </a:fld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439863" y="1196975"/>
            <a:ext cx="370840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lang="it-IT" sz="2000" b="1" i="0" u="none" strike="noStrike" kern="1200" baseline="0" dirty="0">
                <a:solidFill>
                  <a:srgbClr val="4F81BD">
                    <a:lumMod val="50000"/>
                  </a:srgbClr>
                </a:solidFill>
                <a:latin typeface="Trebuchet MS" pitchFamily="34" charset="0"/>
                <a:ea typeface="+mj-ea"/>
                <a:cs typeface="+mj-cs"/>
              </a:defRPr>
            </a:pPr>
            <a:r>
              <a:rPr lang="it-IT" sz="2000" b="1" dirty="0" err="1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rPr>
              <a:t>Products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rPr>
              <a:t> </a:t>
            </a:r>
            <a:r>
              <a:rPr lang="it-IT" sz="2000" b="1" dirty="0" err="1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rPr>
              <a:t>images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rPr>
              <a:t> and </a:t>
            </a:r>
            <a:r>
              <a:rPr lang="it-IT" sz="2000" b="1" dirty="0" err="1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  <a:ea typeface="+mj-ea"/>
                <a:cs typeface="+mj-cs"/>
              </a:rPr>
              <a:t>chessels</a:t>
            </a:r>
            <a:endParaRPr lang="it-IT" sz="2000" b="1" dirty="0">
              <a:solidFill>
                <a:schemeClr val="accent1">
                  <a:lumMod val="50000"/>
                </a:schemeClr>
              </a:solidFill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29705" name="Picture 9" descr="\\SNT01\Users\fabrizio\PS\images\foto\IMG_450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2011371"/>
            <a:ext cx="2016224" cy="1345621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9706" name="Picture 10" descr="\\SNT01\Users\fabrizio\PS\images\foto\IMG_450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573016"/>
            <a:ext cx="2003786" cy="133732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9707" name="Picture 11" descr="\\SNT01\Users\fabrizio\PS\images\foto\IMG_451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1" y="5085184"/>
            <a:ext cx="2016223" cy="134562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9708" name="Picture 12" descr="\\SNT01\Users\fabrizio\PS\images\foto\IMG_45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1988840"/>
            <a:ext cx="2049983" cy="136815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9709" name="Picture 13" descr="\\SNT01\Users\fabrizio\PS\images\foto\IMG_452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3573016"/>
            <a:ext cx="2016224" cy="1345621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9710" name="Picture 14" descr="\\SNT01\Users\fabrizio\PS\images\foto\IMG_453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7" y="5085184"/>
            <a:ext cx="2016224" cy="1345621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9711" name="Picture 15" descr="\\SNT01\Users\fabrizio\PS\images\foto\IMG_456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86312" y="2636912"/>
            <a:ext cx="2049984" cy="136815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9712" name="Picture 16" descr="\\SNT01\Users\fabrizio\PS\images\foto\SCAN14_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6312" y="4221088"/>
            <a:ext cx="2039278" cy="1368152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-36513" y="-100013"/>
            <a:ext cx="6769101" cy="1441451"/>
          </a:xfr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PRODUCTION EQUIPMENTS</a:t>
            </a:r>
            <a:endParaRPr lang="it-IT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6AE9D0-D46E-4036-9EBF-AD7A0F4B574C}" type="slidenum">
              <a:rPr lang="it-IT"/>
              <a:pPr>
                <a:defRPr/>
              </a:pPr>
              <a:t>11</a:t>
            </a:fld>
            <a:endParaRPr lang="it-IT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9837" y="3933056"/>
            <a:ext cx="3744912" cy="156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tangolo 9"/>
          <p:cNvSpPr/>
          <p:nvPr/>
        </p:nvSpPr>
        <p:spPr>
          <a:xfrm>
            <a:off x="250825" y="1268413"/>
            <a:ext cx="7058025" cy="10779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Production equipments of various sizes allow for a big production capacity and high flexibility as required by the customers.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All the production equipments are highly automated and they use very advanced technology for the handling of the production.</a:t>
            </a:r>
            <a:endParaRPr lang="it-IT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323850" y="2492375"/>
            <a:ext cx="6172200" cy="5761038"/>
          </a:xfrm>
          <a:prstGeom prst="rect">
            <a:avLst/>
          </a:prstGeom>
          <a:noFill/>
        </p:spPr>
        <p:txBody>
          <a:bodyPr/>
          <a:lstStyle/>
          <a:p>
            <a:pPr marL="180975" indent="-952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3 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aluminium die-casting plant 180 T/320 T </a:t>
            </a:r>
            <a:endParaRPr lang="it-IT" sz="14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marL="180975" indent="-952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4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11 </a:t>
            </a: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aluminium 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die-casting plant 400 T/550 </a:t>
            </a: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T</a:t>
            </a:r>
          </a:p>
          <a:p>
            <a:pPr marL="180975" indent="-952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1 aluminium die-casting plant 630T </a:t>
            </a:r>
            <a:endParaRPr lang="it-IT" sz="14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marL="180975" indent="-952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4 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aluminium die-casting plant </a:t>
            </a: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700T/ 750T</a:t>
            </a:r>
          </a:p>
          <a:p>
            <a:pPr marL="180975" indent="-952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4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1 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aluminium die-casting plant 950 </a:t>
            </a: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T</a:t>
            </a:r>
            <a:endParaRPr lang="it-IT" sz="14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marL="180975" indent="-952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sz="10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marL="180975" indent="-952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4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zama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die-casting plant</a:t>
            </a: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150Ton a 320Ton</a:t>
            </a:r>
          </a:p>
          <a:p>
            <a:pPr marL="180975" indent="-952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sz="10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marL="180975" indent="-952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4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22 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trimming machines to remove risers</a:t>
            </a:r>
          </a:p>
          <a:p>
            <a:pPr marL="180975" indent="-952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       and to clean the castings</a:t>
            </a:r>
          </a:p>
          <a:p>
            <a:pPr marL="180975" indent="-952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sz="10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marL="180975" indent="-952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2</a:t>
            </a:r>
            <a:r>
              <a:rPr lang="it-IT" sz="14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1200 kg/h melting furnace </a:t>
            </a:r>
            <a:endParaRPr lang="it-IT" sz="14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marL="180975" indent="-952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1</a:t>
            </a:r>
            <a:r>
              <a:rPr lang="it-IT" sz="14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   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500 kg/h melting furnace</a:t>
            </a: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</a:p>
          <a:p>
            <a:pPr marL="180975" indent="-952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2</a:t>
            </a:r>
            <a:r>
              <a:rPr lang="it-IT" sz="14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 </a:t>
            </a: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2000 kg/h </a:t>
            </a:r>
            <a:r>
              <a:rPr lang="it-IT" sz="14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melting</a:t>
            </a: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4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furnace</a:t>
            </a:r>
            <a:endParaRPr lang="it-IT" sz="14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marL="180975" indent="-952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sz="10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marL="180975" indent="-952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Workshop and maintenance Department</a:t>
            </a:r>
            <a:endParaRPr lang="it-IT" sz="14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marL="180975" indent="-952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sz="10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marL="180975" indent="-952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GILARDONI radioscopy room</a:t>
            </a:r>
            <a:endParaRPr lang="it-IT" sz="14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marL="180975" indent="-952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sz="9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marL="180975" indent="-952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SPECTROLAB </a:t>
            </a:r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laboratory</a:t>
            </a:r>
            <a:endParaRPr lang="en-GB" sz="14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EF1FE-32FC-4E40-9DFC-2761ABCD4585}" type="slidenum">
              <a:rPr lang="it-IT"/>
              <a:pPr>
                <a:defRPr/>
              </a:pPr>
              <a:t>12</a:t>
            </a:fld>
            <a:endParaRPr lang="it-IT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 t="66139"/>
          <a:stretch>
            <a:fillRect/>
          </a:stretch>
        </p:blipFill>
        <p:spPr bwMode="auto">
          <a:xfrm>
            <a:off x="2339975" y="4221163"/>
            <a:ext cx="2808288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7"/>
          <p:cNvSpPr/>
          <p:nvPr/>
        </p:nvSpPr>
        <p:spPr>
          <a:xfrm>
            <a:off x="323850" y="1196975"/>
            <a:ext cx="6696075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PRESSOFUSIONI SEBINE can supply the finished or semi-finished items thanks to its own machining department.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95288" y="2205038"/>
            <a:ext cx="6858000" cy="2517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6700" indent="-180975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6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12 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transfer machines for die casting machining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</a:p>
          <a:p>
            <a:pPr marL="266700" indent="-180975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sz="16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marL="266700" indent="-180975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6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7</a:t>
            </a:r>
            <a:r>
              <a:rPr lang="it-IT" sz="16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high speed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center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CNC 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for </a:t>
            </a:r>
            <a:r>
              <a:rPr lang="en-GB" sz="16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workpieces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</a:p>
          <a:p>
            <a:pPr marL="266700" indent="-180975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sz="16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marL="266700" indent="-180975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Cleaning Dept. with no. 2 sieves, no. 1 belt sandblasting machine and no. 1 tunnel sandblasting machine</a:t>
            </a:r>
          </a:p>
          <a:p>
            <a:pPr marL="266700" indent="-180975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sz="16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marL="266700" indent="-180975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Pressure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tightness test machines for gas fitting testing</a:t>
            </a:r>
            <a:endParaRPr lang="en-GB" sz="16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marL="609600" indent="-609600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it-IT" b="1" dirty="0">
              <a:solidFill>
                <a:srgbClr val="0000FF"/>
              </a:solidFill>
              <a:latin typeface="Trebuchet MS" pitchFamily="34" charset="0"/>
            </a:endParaRPr>
          </a:p>
          <a:p>
            <a:pPr marL="609600" indent="-609600"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it-IT" b="1" dirty="0">
              <a:solidFill>
                <a:srgbClr val="0000FF"/>
              </a:solidFill>
              <a:latin typeface="Trebuchet MS" pitchFamily="34" charset="0"/>
            </a:endParaRPr>
          </a:p>
        </p:txBody>
      </p:sp>
      <p:sp>
        <p:nvSpPr>
          <p:cNvPr id="9" name="Titolo 4"/>
          <p:cNvSpPr>
            <a:spLocks noGrp="1"/>
          </p:cNvSpPr>
          <p:nvPr>
            <p:ph type="ctrTitle"/>
          </p:nvPr>
        </p:nvSpPr>
        <p:spPr>
          <a:xfrm>
            <a:off x="-36513" y="-100013"/>
            <a:ext cx="6769101" cy="1441451"/>
          </a:xfr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PRODUCTION EQUIPMENTS</a:t>
            </a:r>
            <a:endParaRPr lang="it-IT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A037DB-9401-4F22-A7ED-6BF821C31B57}" type="slidenum">
              <a:rPr lang="it-IT"/>
              <a:pPr>
                <a:defRPr/>
              </a:pPr>
              <a:t>13</a:t>
            </a:fld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250825" y="1341438"/>
            <a:ext cx="3673475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marL="361950" indent="-180975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it-IT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Tridimensional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module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die design + die casting simulator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marL="361950" indent="-180975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1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Metrological Room with 2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tridimensional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control machines </a:t>
            </a:r>
            <a:endParaRPr lang="en-GB" dirty="0" smtClean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marL="361950" indent="-180975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GB" dirty="0" err="1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Tridimensional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scanner</a:t>
            </a:r>
          </a:p>
          <a:p>
            <a:pPr marL="361950" indent="-180975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1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Circle measuring machine</a:t>
            </a:r>
          </a:p>
          <a:p>
            <a:pPr marL="361950" indent="-180975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1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Profilometer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: surface metrology measuring tool</a:t>
            </a:r>
            <a:endParaRPr lang="it-IT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/>
          <a:srcRect r="32565"/>
          <a:stretch>
            <a:fillRect/>
          </a:stretch>
        </p:blipFill>
        <p:spPr bwMode="auto">
          <a:xfrm>
            <a:off x="4067175" y="2776538"/>
            <a:ext cx="3529013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olo 4"/>
          <p:cNvSpPr>
            <a:spLocks noGrp="1"/>
          </p:cNvSpPr>
          <p:nvPr>
            <p:ph type="ctrTitle"/>
          </p:nvPr>
        </p:nvSpPr>
        <p:spPr>
          <a:xfrm>
            <a:off x="-36513" y="-100013"/>
            <a:ext cx="6769101" cy="1441451"/>
          </a:xfr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PRODUCTION EQUIPMENTS</a:t>
            </a:r>
            <a:endParaRPr lang="it-IT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468313" y="1484313"/>
            <a:ext cx="4184650" cy="508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Quality department special equipment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250825" y="0"/>
            <a:ext cx="6049963" cy="1439863"/>
          </a:xfr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TOOLS WORKSHOP </a:t>
            </a:r>
            <a:endParaRPr lang="it-IT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88C62-6C86-4231-AA78-4A3F2E482E1B}" type="slidenum">
              <a:rPr lang="it-IT"/>
              <a:pPr>
                <a:defRPr/>
              </a:pPr>
              <a:t>14</a:t>
            </a:fld>
            <a:endParaRPr lang="it-IT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005263"/>
            <a:ext cx="6094412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tangolo 8"/>
          <p:cNvSpPr/>
          <p:nvPr/>
        </p:nvSpPr>
        <p:spPr>
          <a:xfrm>
            <a:off x="323850" y="1844675"/>
            <a:ext cx="6408738" cy="19399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The tools workshop is equipped with die casting flow simulator in order to optimize the design and the lifetime of the tolls.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The Technical Department can design and make the production tools.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250825" y="-26988"/>
            <a:ext cx="6049963" cy="1439863"/>
          </a:xfr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it-IT" b="1" dirty="0" smtClean="0">
                <a:solidFill>
                  <a:schemeClr val="accent1">
                    <a:lumMod val="50000"/>
                  </a:schemeClr>
                </a:solidFill>
              </a:rPr>
              <a:t>CERTIFICATIONS</a:t>
            </a:r>
            <a:endParaRPr lang="it-IT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1DFC08-2EBB-49ED-AB88-C130D327BE32}" type="slidenum">
              <a:rPr lang="it-IT"/>
              <a:pPr>
                <a:defRPr/>
              </a:pPr>
              <a:t>15</a:t>
            </a:fld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250825" y="4344260"/>
            <a:ext cx="36731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In 1998 PRESSOFUSIONI SEBINE obtained the ISO 9002 certification from the DET NORSKE VERITAS authorities with the switchover to the ISO 9001:2000 in March 2003. In 2011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Sebine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obtained certification of norms ISO TS 16949:2009 by DET NORSKE VERITAS (1029440-2011-AQ-ITA-IATF). 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50825" y="5917981"/>
            <a:ext cx="3524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The company has been authorized to use the NF and IMQ marks for the gas sector since many years.</a:t>
            </a:r>
            <a:endParaRPr lang="it-IT" sz="12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128" y="4161145"/>
            <a:ext cx="1571588" cy="2220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4897" y="4161145"/>
            <a:ext cx="1570606" cy="2220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06" y="1070412"/>
            <a:ext cx="2109659" cy="2983795"/>
          </a:xfrm>
          <a:prstGeom prst="rect">
            <a:avLst/>
          </a:prstGeom>
          <a:ln>
            <a:noFill/>
          </a:ln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592" y="1078673"/>
            <a:ext cx="2240057" cy="2983794"/>
          </a:xfrm>
          <a:prstGeom prst="rect">
            <a:avLst/>
          </a:prstGeom>
          <a:ln>
            <a:noFill/>
          </a:ln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70412"/>
            <a:ext cx="2232248" cy="298379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5A0E4C-EB3C-49A9-9392-C43988B6F940}" type="slidenum">
              <a:rPr lang="it-IT"/>
              <a:pPr>
                <a:defRPr/>
              </a:pPr>
              <a:t>16</a:t>
            </a:fld>
            <a:endParaRPr lang="it-IT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22263" y="1196975"/>
            <a:ext cx="6337300" cy="4689475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14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Phone</a:t>
            </a: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+39 0364 598878</a:t>
            </a:r>
            <a:b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</a:b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Fax +39 0364 598892</a:t>
            </a:r>
            <a:r>
              <a:rPr lang="it-IT" sz="1200" dirty="0">
                <a:solidFill>
                  <a:schemeClr val="tx1">
                    <a:tint val="75000"/>
                  </a:schemeClr>
                </a:solidFill>
                <a:latin typeface="Trebuchet MS" pitchFamily="34" charset="0"/>
              </a:rPr>
              <a:t/>
            </a:r>
            <a:br>
              <a:rPr lang="it-IT" sz="1200" dirty="0">
                <a:solidFill>
                  <a:schemeClr val="tx1">
                    <a:tint val="75000"/>
                  </a:schemeClr>
                </a:solidFill>
                <a:latin typeface="Trebuchet MS" pitchFamily="34" charset="0"/>
              </a:rPr>
            </a:b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Web site </a:t>
            </a: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  <a:hlinkClick r:id="rId2"/>
              </a:rPr>
              <a:t>www.sebine.it</a:t>
            </a: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it-IT" sz="1200" dirty="0">
              <a:solidFill>
                <a:schemeClr val="tx1">
                  <a:tint val="75000"/>
                </a:schemeClr>
              </a:solidFill>
              <a:latin typeface="Trebuchet MS" pitchFamily="34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Davide BRESCIANI	</a:t>
            </a:r>
            <a:r>
              <a:rPr lang="it-IT" sz="14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General</a:t>
            </a: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manager	    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Mail: </a:t>
            </a: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  <a:hlinkClick r:id="rId3"/>
              </a:rPr>
              <a:t>davide.bresciani@sebine.it</a:t>
            </a: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it-IT" sz="11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Renato SPANDRE	Production manager	     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Mail: </a:t>
            </a: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  <a:hlinkClick r:id="rId4"/>
              </a:rPr>
              <a:t>renato.spandre@sebine.it</a:t>
            </a:r>
            <a:endParaRPr lang="it-IT" sz="14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it-IT" sz="11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Dario GERVASONI	Manager export	     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Mail: </a:t>
            </a: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  <a:hlinkClick r:id="rId5"/>
              </a:rPr>
              <a:t>dario.gervasoni@sebine.it</a:t>
            </a:r>
            <a:endParaRPr lang="it-IT" sz="14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it-IT" sz="11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Andrea COTTI COMETTI       Commercial manager	     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Mail: </a:t>
            </a: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  <a:hlinkClick r:id="rId6"/>
              </a:rPr>
              <a:t>andrea.cotticometti@sebine.it</a:t>
            </a:r>
            <a:endParaRPr lang="it-IT" sz="14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it-IT" sz="11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Sandro CAMANINI	</a:t>
            </a:r>
            <a:r>
              <a:rPr lang="it-IT" sz="14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Quality</a:t>
            </a: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manager 	     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Mail: </a:t>
            </a: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  <a:hlinkClick r:id="rId7"/>
              </a:rPr>
              <a:t>sandro.camanini@sebine.it</a:t>
            </a:r>
            <a:endParaRPr lang="it-IT" sz="14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it-IT" sz="11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Luca TEMPINI      </a:t>
            </a:r>
            <a:r>
              <a:rPr lang="it-IT" sz="14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Logistic</a:t>
            </a: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manager export     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Mail: </a:t>
            </a: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  <a:hlinkClick r:id="rId8"/>
              </a:rPr>
              <a:t>luca.tempini@sebine.it</a:t>
            </a: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</a:p>
        </p:txBody>
      </p:sp>
      <p:sp>
        <p:nvSpPr>
          <p:cNvPr id="11" name="Titolo 4"/>
          <p:cNvSpPr>
            <a:spLocks noGrp="1"/>
          </p:cNvSpPr>
          <p:nvPr>
            <p:ph type="ctrTitle"/>
          </p:nvPr>
        </p:nvSpPr>
        <p:spPr>
          <a:xfrm>
            <a:off x="250825" y="-26988"/>
            <a:ext cx="6049963" cy="1439863"/>
          </a:xfr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it-IT" b="1" dirty="0" smtClean="0">
                <a:solidFill>
                  <a:schemeClr val="accent1">
                    <a:lumMod val="50000"/>
                  </a:schemeClr>
                </a:solidFill>
              </a:rPr>
              <a:t>CONTACT PERSONS</a:t>
            </a:r>
            <a:endParaRPr lang="it-IT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CD5BDF-B4AF-44C5-9A3B-637EF8429C1C}" type="slidenum">
              <a:rPr lang="it-IT"/>
              <a:pPr>
                <a:defRPr/>
              </a:pPr>
              <a:t>17</a:t>
            </a:fld>
            <a:endParaRPr lang="it-IT"/>
          </a:p>
        </p:txBody>
      </p:sp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250825" y="188913"/>
            <a:ext cx="6049963" cy="1439862"/>
          </a:xfrm>
        </p:spPr>
        <p:txBody>
          <a:bodyPr/>
          <a:lstStyle/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it-IT" b="1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COMPANY’S PROFILE</a:t>
            </a:r>
            <a:r>
              <a:rPr lang="it-IT" sz="5400" b="1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/>
            </a:r>
            <a:br>
              <a:rPr lang="it-IT" sz="5400" b="1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</a:b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HISTORICAL NOTICE</a:t>
            </a:r>
            <a:r>
              <a:rPr lang="en-US" sz="1800" dirty="0" smtClean="0">
                <a:latin typeface="Trebuchet MS" pitchFamily="34" charset="0"/>
              </a:rPr>
              <a:t/>
            </a:r>
            <a:br>
              <a:rPr lang="en-US" sz="1800" dirty="0" smtClean="0">
                <a:latin typeface="Trebuchet MS" pitchFamily="34" charset="0"/>
              </a:rPr>
            </a:br>
            <a:endParaRPr lang="it-IT" dirty="0"/>
          </a:p>
        </p:txBody>
      </p:sp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>
          <a:xfrm>
            <a:off x="323850" y="3429000"/>
            <a:ext cx="7127875" cy="785813"/>
          </a:xfrm>
        </p:spPr>
        <p:txBody>
          <a:bodyPr wrap="square">
            <a:spAutoFit/>
          </a:bodyPr>
          <a:lstStyle/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In 1974 the factory was moved to </a:t>
            </a:r>
            <a:r>
              <a:rPr lang="en-US" sz="1600" dirty="0" err="1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Artogne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, in the heart of the industrial area, in order to respond to the new structural and innovative requests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.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4FEE4E-0284-4A0E-9EFE-4E020E2A1350}" type="slidenum">
              <a:rPr lang="it-IT">
                <a:solidFill>
                  <a:schemeClr val="bg1">
                    <a:lumMod val="65000"/>
                  </a:schemeClr>
                </a:solidFill>
              </a:rPr>
              <a:pPr>
                <a:defRPr/>
              </a:pPr>
              <a:t>2</a:t>
            </a:fld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3779838" y="1484313"/>
            <a:ext cx="3671887" cy="19399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Pressofusioni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Sebine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was founded in 1966, it owes its name to the location of its first factory which has established in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Pisogne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, near the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Sebino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lake. </a:t>
            </a:r>
            <a:endParaRPr lang="it-IT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323850" y="5157788"/>
            <a:ext cx="7056438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The biggest part of our production is in automotive, household appliance and general mechanical industries. For this purpose the company uses various alloys.</a:t>
            </a:r>
            <a:endParaRPr lang="it-IT" sz="40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323850" y="4292600"/>
            <a:ext cx="6840538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Our main production lines are: die-casting of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aluminium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alloy, zinc alloy and brass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moulding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.</a:t>
            </a:r>
          </a:p>
        </p:txBody>
      </p:sp>
      <p:pic>
        <p:nvPicPr>
          <p:cNvPr id="153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9575" y="1603375"/>
            <a:ext cx="3257550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BFD8-15F7-4C91-BB94-3C84DEC4650C}" type="slidenum">
              <a:rPr lang="it-IT"/>
              <a:pPr>
                <a:defRPr/>
              </a:pPr>
              <a:t>3</a:t>
            </a:fld>
            <a:endParaRPr lang="it-IT"/>
          </a:p>
        </p:txBody>
      </p:sp>
      <p:sp>
        <p:nvSpPr>
          <p:cNvPr id="10" name="Titolo 3"/>
          <p:cNvSpPr>
            <a:spLocks noGrp="1"/>
          </p:cNvSpPr>
          <p:nvPr>
            <p:ph type="ctrTitle"/>
          </p:nvPr>
        </p:nvSpPr>
        <p:spPr>
          <a:xfrm>
            <a:off x="250825" y="-100013"/>
            <a:ext cx="6049963" cy="1441451"/>
          </a:xfrm>
        </p:spPr>
        <p:txBody>
          <a:bodyPr anchor="ctr"/>
          <a:lstStyle/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it-IT" b="1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COMPANY’S PROFILE</a:t>
            </a:r>
            <a:endParaRPr lang="it-IT" b="1" dirty="0"/>
          </a:p>
        </p:txBody>
      </p:sp>
      <p:grpSp>
        <p:nvGrpSpPr>
          <p:cNvPr id="16387" name="Organization Chart 9"/>
          <p:cNvGrpSpPr>
            <a:grpSpLocks noChangeAspect="1"/>
          </p:cNvGrpSpPr>
          <p:nvPr/>
        </p:nvGrpSpPr>
        <p:grpSpPr bwMode="auto">
          <a:xfrm>
            <a:off x="177800" y="1341438"/>
            <a:ext cx="6842125" cy="3386137"/>
            <a:chOff x="183" y="1017"/>
            <a:chExt cx="2010" cy="435"/>
          </a:xfrm>
        </p:grpSpPr>
        <p:cxnSp>
          <p:nvCxnSpPr>
            <p:cNvPr id="16391" name="_s3088"/>
            <p:cNvCxnSpPr>
              <a:cxnSpLocks noChangeShapeType="1"/>
              <a:stCxn id="17" idx="0"/>
              <a:endCxn id="15" idx="2"/>
            </p:cNvCxnSpPr>
            <p:nvPr/>
          </p:nvCxnSpPr>
          <p:spPr bwMode="auto">
            <a:xfrm rot="16200000" flipV="1">
              <a:off x="1409" y="998"/>
              <a:ext cx="56" cy="539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6392" name="_s3086"/>
            <p:cNvCxnSpPr>
              <a:cxnSpLocks noChangeShapeType="1"/>
              <a:stCxn id="16" idx="0"/>
              <a:endCxn id="15" idx="2"/>
            </p:cNvCxnSpPr>
            <p:nvPr/>
          </p:nvCxnSpPr>
          <p:spPr bwMode="auto">
            <a:xfrm rot="5400000" flipH="1" flipV="1">
              <a:off x="885" y="1013"/>
              <a:ext cx="56" cy="508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15" name="_s3082"/>
            <p:cNvSpPr>
              <a:spLocks noChangeArrowheads="1"/>
            </p:cNvSpPr>
            <p:nvPr/>
          </p:nvSpPr>
          <p:spPr bwMode="auto">
            <a:xfrm>
              <a:off x="607" y="1017"/>
              <a:ext cx="1121" cy="222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300" dirty="0">
                <a:latin typeface="Trebuchet MS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300" dirty="0">
                <a:latin typeface="Trebuchet MS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300" dirty="0">
                <a:latin typeface="Trebuchet MS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700" dirty="0">
                <a:latin typeface="Trebuchet MS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700" dirty="0">
                <a:latin typeface="Trebuchet MS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700" dirty="0">
                <a:latin typeface="Trebuchet MS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700" dirty="0">
                <a:latin typeface="Trebuchet MS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200" dirty="0">
                  <a:latin typeface="Trebuchet MS" pitchFamily="34" charset="0"/>
                </a:rPr>
                <a:t>Ettore BRESCIANI    	</a:t>
              </a:r>
              <a:r>
                <a:rPr lang="it-IT" sz="1200" dirty="0" err="1">
                  <a:latin typeface="Trebuchet MS" pitchFamily="34" charset="0"/>
                </a:rPr>
                <a:t>President</a:t>
              </a:r>
              <a:r>
                <a:rPr lang="it-IT" sz="1200" dirty="0">
                  <a:latin typeface="Trebuchet MS" pitchFamily="34" charset="0"/>
                </a:rPr>
                <a:t> and </a:t>
              </a:r>
              <a:r>
                <a:rPr lang="it-IT" sz="1200" dirty="0" err="1">
                  <a:latin typeface="Trebuchet MS" pitchFamily="34" charset="0"/>
                </a:rPr>
                <a:t>founder</a:t>
              </a:r>
              <a:endParaRPr lang="it-IT" sz="1200" dirty="0">
                <a:latin typeface="Trebuchet MS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200" dirty="0">
                  <a:latin typeface="Trebuchet MS" pitchFamily="34" charset="0"/>
                </a:rPr>
                <a:t>Davide BRESCIANI 	</a:t>
              </a:r>
              <a:r>
                <a:rPr lang="it-IT" sz="1200" dirty="0" err="1">
                  <a:latin typeface="Trebuchet MS" pitchFamily="34" charset="0"/>
                </a:rPr>
                <a:t>Managing</a:t>
              </a:r>
              <a:r>
                <a:rPr lang="it-IT" sz="1200" dirty="0">
                  <a:latin typeface="Trebuchet MS" pitchFamily="34" charset="0"/>
                </a:rPr>
                <a:t> </a:t>
              </a:r>
              <a:r>
                <a:rPr lang="it-IT" sz="1200" dirty="0" err="1">
                  <a:latin typeface="Trebuchet MS" pitchFamily="34" charset="0"/>
                </a:rPr>
                <a:t>director</a:t>
              </a:r>
              <a:endParaRPr lang="it-IT" sz="1200" dirty="0">
                <a:latin typeface="Trebuchet MS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200" dirty="0">
                <a:latin typeface="Trebuchet MS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200" b="1" dirty="0">
                  <a:latin typeface="Trebuchet MS" pitchFamily="34" charset="0"/>
                </a:rPr>
                <a:t>ACTIVTY: </a:t>
              </a:r>
              <a:r>
                <a:rPr lang="en-US" sz="1200" b="1" dirty="0">
                  <a:latin typeface="+mn-lt"/>
                </a:rPr>
                <a:t>manufactures of non-ferrous metal die-casting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latin typeface="+mn-lt"/>
                </a:rPr>
                <a:t>(</a:t>
              </a:r>
              <a:r>
                <a:rPr lang="en-US" sz="1200" b="1" dirty="0" err="1">
                  <a:latin typeface="+mn-lt"/>
                </a:rPr>
                <a:t>aluminium</a:t>
              </a:r>
              <a:r>
                <a:rPr lang="en-US" sz="1200" b="1" dirty="0">
                  <a:latin typeface="+mn-lt"/>
                </a:rPr>
                <a:t> – </a:t>
              </a:r>
              <a:r>
                <a:rPr lang="en-US" sz="1200" b="1" dirty="0" err="1">
                  <a:latin typeface="+mn-lt"/>
                </a:rPr>
                <a:t>zamak</a:t>
              </a:r>
              <a:r>
                <a:rPr lang="en-US" sz="1200" b="1" dirty="0">
                  <a:latin typeface="+mn-lt"/>
                </a:rPr>
                <a:t> – brass)</a:t>
              </a:r>
              <a:endParaRPr lang="it-IT" sz="1200" b="1" dirty="0">
                <a:latin typeface="Trebuchet MS" pitchFamily="34" charset="0"/>
              </a:endParaRPr>
            </a:p>
          </p:txBody>
        </p:sp>
        <p:sp>
          <p:nvSpPr>
            <p:cNvPr id="16" name="_s3083"/>
            <p:cNvSpPr>
              <a:spLocks noChangeArrowheads="1"/>
            </p:cNvSpPr>
            <p:nvPr/>
          </p:nvSpPr>
          <p:spPr bwMode="auto">
            <a:xfrm>
              <a:off x="183" y="1295"/>
              <a:ext cx="952" cy="157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it-IT" sz="1600" b="1" dirty="0">
                  <a:latin typeface="Trebuchet MS" pitchFamily="34" charset="0"/>
                </a:rPr>
                <a:t>FONDERIE BRESCIANI srl</a:t>
              </a:r>
              <a:r>
                <a:rPr lang="it-IT" b="1" dirty="0">
                  <a:latin typeface="Times New Roman" pitchFamily="18" charset="0"/>
                </a:rPr>
                <a:t>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800" dirty="0">
                <a:latin typeface="Trebuchet MS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200" dirty="0">
                  <a:latin typeface="Trebuchet MS" pitchFamily="34" charset="0"/>
                </a:rPr>
                <a:t>Davide BRESCIANI 	</a:t>
              </a:r>
              <a:r>
                <a:rPr lang="it-IT" sz="1200" dirty="0" err="1">
                  <a:latin typeface="Trebuchet MS" pitchFamily="34" charset="0"/>
                </a:rPr>
                <a:t>President</a:t>
              </a:r>
              <a:r>
                <a:rPr lang="it-IT" sz="1200" dirty="0">
                  <a:latin typeface="Trebuchet MS" pitchFamily="34" charset="0"/>
                </a:rPr>
                <a:t>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200" dirty="0">
                <a:latin typeface="Trebuchet MS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200" b="1" dirty="0">
                  <a:latin typeface="Trebuchet MS" pitchFamily="34" charset="0"/>
                </a:rPr>
                <a:t>ACTIVITY: </a:t>
              </a:r>
              <a:r>
                <a:rPr lang="it-IT" sz="1200" b="1" dirty="0" err="1">
                  <a:latin typeface="Trebuchet MS" pitchFamily="34" charset="0"/>
                </a:rPr>
                <a:t>aluminum</a:t>
              </a:r>
              <a:r>
                <a:rPr lang="it-IT" sz="1200" b="1" dirty="0">
                  <a:latin typeface="Trebuchet MS" pitchFamily="34" charset="0"/>
                </a:rPr>
                <a:t> </a:t>
              </a:r>
              <a:r>
                <a:rPr lang="it-IT" sz="1200" b="1" dirty="0" err="1">
                  <a:latin typeface="Trebuchet MS" pitchFamily="34" charset="0"/>
                </a:rPr>
                <a:t>die-casting</a:t>
              </a:r>
              <a:endParaRPr lang="it-IT" sz="1200" b="1" dirty="0">
                <a:latin typeface="Trebuchet MS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700" b="1" dirty="0">
                <a:latin typeface="Trebuchet MS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700" b="1" dirty="0">
                <a:latin typeface="Trebuchet MS" pitchFamily="34" charset="0"/>
              </a:endParaRPr>
            </a:p>
          </p:txBody>
        </p:sp>
        <p:sp>
          <p:nvSpPr>
            <p:cNvPr id="17" name="_s3085"/>
            <p:cNvSpPr>
              <a:spLocks noChangeArrowheads="1"/>
            </p:cNvSpPr>
            <p:nvPr/>
          </p:nvSpPr>
          <p:spPr bwMode="auto">
            <a:xfrm>
              <a:off x="1220" y="1295"/>
              <a:ext cx="973" cy="157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latin typeface="Trebuchet MS" pitchFamily="34" charset="0"/>
                </a:rPr>
                <a:t>BRESCIANI ETTORE</a:t>
              </a:r>
            </a:p>
            <a:p>
              <a:pPr algn="ctr" fontAlgn="auto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latin typeface="Trebuchet MS" pitchFamily="34" charset="0"/>
                </a:rPr>
                <a:t>“</a:t>
              </a:r>
              <a:r>
                <a:rPr lang="en-US" sz="1400" b="1" dirty="0" err="1">
                  <a:latin typeface="Trebuchet MS" pitchFamily="34" charset="0"/>
                </a:rPr>
                <a:t>Lavorazioni</a:t>
              </a:r>
              <a:r>
                <a:rPr lang="en-US" sz="1400" b="1" dirty="0">
                  <a:latin typeface="Trebuchet MS" pitchFamily="34" charset="0"/>
                </a:rPr>
                <a:t> Meccaniche”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latin typeface="Trebuchet MS" pitchFamily="34" charset="0"/>
                </a:rPr>
                <a:t>Individual enterprise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00" dirty="0">
                <a:latin typeface="Trebuchet MS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latin typeface="Trebuchet MS" pitchFamily="34" charset="0"/>
                </a:rPr>
                <a:t>ACTIVITY: mechanical machining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latin typeface="Trebuchet MS" pitchFamily="34" charset="0"/>
                </a:rPr>
                <a:t>on die-casting products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00" b="1" dirty="0">
                <a:latin typeface="Trebuchet MS" pitchFamily="34" charset="0"/>
              </a:endParaRPr>
            </a:p>
          </p:txBody>
        </p:sp>
      </p:grpSp>
      <p:pic>
        <p:nvPicPr>
          <p:cNvPr id="16388" name="Picture 26" descr="logo-ver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6388" y="1366838"/>
            <a:ext cx="10779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552" y="4781550"/>
            <a:ext cx="2376487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48801" y="4781183"/>
            <a:ext cx="2376487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A87C43-986B-4FB8-AB98-AD74A7B0AFB4}" type="slidenum">
              <a:rPr lang="it-IT"/>
              <a:pPr>
                <a:defRPr/>
              </a:pPr>
              <a:t>4</a:t>
            </a:fld>
            <a:endParaRPr lang="it-IT"/>
          </a:p>
        </p:txBody>
      </p:sp>
      <p:grpSp>
        <p:nvGrpSpPr>
          <p:cNvPr id="17410" name="Organization Chart 7"/>
          <p:cNvGrpSpPr>
            <a:grpSpLocks noChangeAspect="1"/>
          </p:cNvGrpSpPr>
          <p:nvPr/>
        </p:nvGrpSpPr>
        <p:grpSpPr bwMode="auto">
          <a:xfrm>
            <a:off x="323850" y="1485900"/>
            <a:ext cx="6194425" cy="4533900"/>
            <a:chOff x="340" y="971"/>
            <a:chExt cx="1884" cy="582"/>
          </a:xfrm>
        </p:grpSpPr>
        <p:cxnSp>
          <p:nvCxnSpPr>
            <p:cNvPr id="17413" name="_s25614"/>
            <p:cNvCxnSpPr>
              <a:cxnSpLocks noChangeShapeType="1"/>
              <a:stCxn id="10" idx="0"/>
              <a:endCxn id="8" idx="2"/>
            </p:cNvCxnSpPr>
            <p:nvPr/>
          </p:nvCxnSpPr>
          <p:spPr bwMode="auto">
            <a:xfrm rot="16200000" flipV="1">
              <a:off x="1492" y="983"/>
              <a:ext cx="61" cy="526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7414" name="_s25612"/>
            <p:cNvCxnSpPr>
              <a:cxnSpLocks noChangeShapeType="1"/>
              <a:stCxn id="9" idx="0"/>
              <a:endCxn id="8" idx="2"/>
            </p:cNvCxnSpPr>
            <p:nvPr/>
          </p:nvCxnSpPr>
          <p:spPr bwMode="auto">
            <a:xfrm rot="5400000" flipH="1" flipV="1">
              <a:off x="989" y="1005"/>
              <a:ext cx="61" cy="482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8" name="_s25608"/>
            <p:cNvSpPr>
              <a:spLocks noChangeArrowheads="1"/>
            </p:cNvSpPr>
            <p:nvPr/>
          </p:nvSpPr>
          <p:spPr bwMode="auto">
            <a:xfrm>
              <a:off x="822" y="971"/>
              <a:ext cx="876" cy="244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it-IT" sz="700" dirty="0">
                <a:latin typeface="Trebuchet MS" pitchFamily="34" charset="0"/>
              </a:endParaRPr>
            </a:p>
            <a:p>
              <a:endParaRPr lang="it-IT" sz="700" dirty="0">
                <a:latin typeface="Trebuchet MS" pitchFamily="34" charset="0"/>
              </a:endParaRPr>
            </a:p>
            <a:p>
              <a:endParaRPr lang="it-IT" sz="700" dirty="0">
                <a:latin typeface="Trebuchet MS" pitchFamily="34" charset="0"/>
              </a:endParaRPr>
            </a:p>
            <a:p>
              <a:endParaRPr lang="it-IT" sz="700" dirty="0">
                <a:latin typeface="Trebuchet MS" pitchFamily="34" charset="0"/>
              </a:endParaRPr>
            </a:p>
            <a:p>
              <a:endParaRPr lang="it-IT" sz="700" dirty="0">
                <a:latin typeface="Trebuchet MS" pitchFamily="34" charset="0"/>
              </a:endParaRPr>
            </a:p>
            <a:p>
              <a:r>
                <a:rPr lang="it-IT" sz="1300" dirty="0">
                  <a:latin typeface="Trebuchet MS" pitchFamily="34" charset="0"/>
                </a:rPr>
                <a:t>QUALITY DEPARTMENT   	        </a:t>
              </a:r>
              <a:r>
                <a:rPr lang="it-IT" sz="1300" dirty="0" smtClean="0">
                  <a:latin typeface="Trebuchet MS" pitchFamily="34" charset="0"/>
                </a:rPr>
                <a:t>8</a:t>
              </a:r>
              <a:endParaRPr lang="it-IT" sz="1300" dirty="0">
                <a:latin typeface="Trebuchet MS" pitchFamily="34" charset="0"/>
              </a:endParaRPr>
            </a:p>
            <a:p>
              <a:r>
                <a:rPr lang="it-IT" sz="1300" dirty="0">
                  <a:latin typeface="Trebuchet MS" pitchFamily="34" charset="0"/>
                </a:rPr>
                <a:t>TECHNICAL DEPARTMENT        4</a:t>
              </a:r>
            </a:p>
            <a:p>
              <a:r>
                <a:rPr lang="it-IT" sz="1300" dirty="0">
                  <a:latin typeface="Trebuchet MS" pitchFamily="34" charset="0"/>
                </a:rPr>
                <a:t>SALES AND ADMINISTRATION    9</a:t>
              </a:r>
            </a:p>
            <a:p>
              <a:r>
                <a:rPr lang="it-IT" sz="1300" dirty="0">
                  <a:latin typeface="Trebuchet MS" pitchFamily="34" charset="0"/>
                </a:rPr>
                <a:t>PRODUCTION  	      </a:t>
              </a:r>
              <a:r>
                <a:rPr lang="it-IT" sz="1300" dirty="0" smtClean="0">
                  <a:latin typeface="Trebuchet MS" pitchFamily="34" charset="0"/>
                </a:rPr>
                <a:t> 94</a:t>
              </a:r>
              <a:endParaRPr lang="it-IT" sz="1300" dirty="0">
                <a:latin typeface="Trebuchet MS" pitchFamily="34" charset="0"/>
              </a:endParaRPr>
            </a:p>
            <a:p>
              <a:r>
                <a:rPr lang="it-IT" sz="1300" b="1" dirty="0">
                  <a:latin typeface="Trebuchet MS" pitchFamily="34" charset="0"/>
                </a:rPr>
                <a:t>TOTAL 		     </a:t>
              </a:r>
              <a:r>
                <a:rPr lang="it-IT" sz="1300" b="1" dirty="0" smtClean="0">
                  <a:latin typeface="Trebuchet MS" pitchFamily="34" charset="0"/>
                </a:rPr>
                <a:t>115</a:t>
              </a:r>
              <a:endParaRPr lang="it-IT" sz="1300" b="1" dirty="0">
                <a:latin typeface="Trebuchet MS" pitchFamily="34" charset="0"/>
              </a:endParaRPr>
            </a:p>
          </p:txBody>
        </p:sp>
        <p:sp>
          <p:nvSpPr>
            <p:cNvPr id="9" name="_s25609"/>
            <p:cNvSpPr>
              <a:spLocks noChangeArrowheads="1"/>
            </p:cNvSpPr>
            <p:nvPr/>
          </p:nvSpPr>
          <p:spPr bwMode="auto">
            <a:xfrm>
              <a:off x="340" y="1276"/>
              <a:ext cx="876" cy="277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it-IT" sz="1500" b="1" dirty="0">
                  <a:latin typeface="Trebuchet MS" pitchFamily="34" charset="0"/>
                </a:rPr>
                <a:t>FONDERIE BRESCIANI srl</a:t>
              </a:r>
              <a:endParaRPr lang="it-IT" sz="1500" dirty="0">
                <a:latin typeface="Trebuchet MS" pitchFamily="34" charset="0"/>
              </a:endParaRPr>
            </a:p>
            <a:p>
              <a:pPr algn="ctr"/>
              <a:endParaRPr lang="it-IT" sz="1000" dirty="0">
                <a:latin typeface="Times New Roman" pitchFamily="18" charset="0"/>
              </a:endParaRPr>
            </a:p>
            <a:p>
              <a:pPr algn="ctr"/>
              <a:r>
                <a:rPr lang="it-IT" sz="1300" dirty="0">
                  <a:latin typeface="Trebuchet MS" pitchFamily="34" charset="0"/>
                </a:rPr>
                <a:t>QUALITY DEPARTMENT	        1</a:t>
              </a:r>
            </a:p>
            <a:p>
              <a:pPr algn="ctr"/>
              <a:r>
                <a:rPr lang="it-IT" sz="1300" dirty="0">
                  <a:latin typeface="Trebuchet MS" pitchFamily="34" charset="0"/>
                </a:rPr>
                <a:t>TECHNICAL DEPARTMENT        </a:t>
              </a:r>
              <a:r>
                <a:rPr lang="it-IT" sz="1300" dirty="0" smtClean="0">
                  <a:latin typeface="Trebuchet MS" pitchFamily="34" charset="0"/>
                </a:rPr>
                <a:t>2</a:t>
              </a:r>
              <a:endParaRPr lang="it-IT" sz="1300" dirty="0">
                <a:latin typeface="Trebuchet MS" pitchFamily="34" charset="0"/>
              </a:endParaRPr>
            </a:p>
            <a:p>
              <a:pPr algn="ctr"/>
              <a:r>
                <a:rPr lang="it-IT" sz="1300" dirty="0">
                  <a:latin typeface="Trebuchet MS" pitchFamily="34" charset="0"/>
                </a:rPr>
                <a:t>SALES AND ADMINISTRATION    0</a:t>
              </a:r>
            </a:p>
            <a:p>
              <a:pPr algn="ctr"/>
              <a:r>
                <a:rPr lang="it-IT" sz="1300" dirty="0">
                  <a:latin typeface="Trebuchet MS" pitchFamily="34" charset="0"/>
                </a:rPr>
                <a:t>PRODUCTION    	      </a:t>
              </a:r>
              <a:r>
                <a:rPr lang="it-IT" sz="1300" dirty="0" smtClean="0">
                  <a:latin typeface="Trebuchet MS" pitchFamily="34" charset="0"/>
                </a:rPr>
                <a:t>24</a:t>
              </a:r>
              <a:endParaRPr lang="it-IT" sz="1300" dirty="0">
                <a:latin typeface="Trebuchet MS" pitchFamily="34" charset="0"/>
              </a:endParaRPr>
            </a:p>
            <a:p>
              <a:pPr algn="ctr"/>
              <a:r>
                <a:rPr lang="it-IT" sz="1300" b="1" dirty="0">
                  <a:latin typeface="Trebuchet MS" pitchFamily="34" charset="0"/>
                </a:rPr>
                <a:t>TOTAL 		      </a:t>
              </a:r>
              <a:r>
                <a:rPr lang="it-IT" sz="1300" b="1" dirty="0" smtClean="0">
                  <a:latin typeface="Trebuchet MS" pitchFamily="34" charset="0"/>
                </a:rPr>
                <a:t>27</a:t>
              </a:r>
              <a:endParaRPr lang="it-IT" sz="1300" b="1" dirty="0">
                <a:latin typeface="Trebuchet MS" pitchFamily="34" charset="0"/>
              </a:endParaRPr>
            </a:p>
            <a:p>
              <a:pPr algn="ctr"/>
              <a:endParaRPr lang="it-IT" sz="700" dirty="0">
                <a:latin typeface="Trebuchet MS" pitchFamily="34" charset="0"/>
              </a:endParaRPr>
            </a:p>
          </p:txBody>
        </p:sp>
        <p:sp>
          <p:nvSpPr>
            <p:cNvPr id="10" name="_s25611"/>
            <p:cNvSpPr>
              <a:spLocks noChangeArrowheads="1"/>
            </p:cNvSpPr>
            <p:nvPr/>
          </p:nvSpPr>
          <p:spPr bwMode="auto">
            <a:xfrm>
              <a:off x="1348" y="1276"/>
              <a:ext cx="876" cy="277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it-IT" sz="1500" b="1" dirty="0">
                  <a:latin typeface="Trebuchet MS" pitchFamily="34" charset="0"/>
                </a:rPr>
                <a:t>BRESCIANI ETTORE</a:t>
              </a:r>
              <a:br>
                <a:rPr lang="it-IT" sz="1500" b="1" dirty="0">
                  <a:latin typeface="Trebuchet MS" pitchFamily="34" charset="0"/>
                </a:rPr>
              </a:br>
              <a:r>
                <a:rPr lang="it-IT" sz="1500" dirty="0">
                  <a:latin typeface="Trebuchet MS" pitchFamily="34" charset="0"/>
                </a:rPr>
                <a:t> </a:t>
              </a:r>
            </a:p>
            <a:p>
              <a:pPr algn="ctr"/>
              <a:r>
                <a:rPr lang="it-IT" sz="1300" dirty="0">
                  <a:latin typeface="Trebuchet MS" pitchFamily="34" charset="0"/>
                </a:rPr>
                <a:t>QUALITY DEPARTMENT            1</a:t>
              </a:r>
            </a:p>
            <a:p>
              <a:pPr algn="ctr"/>
              <a:r>
                <a:rPr lang="it-IT" sz="1300" dirty="0">
                  <a:latin typeface="Trebuchet MS" pitchFamily="34" charset="0"/>
                </a:rPr>
                <a:t>TECHNICAL DEPARTMENT        2</a:t>
              </a:r>
            </a:p>
            <a:p>
              <a:pPr algn="ctr"/>
              <a:r>
                <a:rPr lang="it-IT" sz="1300" dirty="0">
                  <a:latin typeface="Trebuchet MS" pitchFamily="34" charset="0"/>
                </a:rPr>
                <a:t>SALES AND ADMINISTRATION    1</a:t>
              </a:r>
            </a:p>
            <a:p>
              <a:pPr algn="ctr"/>
              <a:r>
                <a:rPr lang="it-IT" sz="1300" dirty="0">
                  <a:latin typeface="Trebuchet MS" pitchFamily="34" charset="0"/>
                </a:rPr>
                <a:t>PRODUCTION  	       </a:t>
              </a:r>
              <a:r>
                <a:rPr lang="it-IT" sz="1300" dirty="0" smtClean="0">
                  <a:latin typeface="Trebuchet MS" pitchFamily="34" charset="0"/>
                </a:rPr>
                <a:t>25</a:t>
              </a:r>
              <a:endParaRPr lang="it-IT" sz="1300" dirty="0">
                <a:latin typeface="Trebuchet MS" pitchFamily="34" charset="0"/>
              </a:endParaRPr>
            </a:p>
            <a:p>
              <a:pPr algn="ctr"/>
              <a:r>
                <a:rPr lang="it-IT" sz="1300" b="1" dirty="0">
                  <a:latin typeface="Trebuchet MS" pitchFamily="34" charset="0"/>
                </a:rPr>
                <a:t>TOTAL 		       </a:t>
              </a:r>
              <a:r>
                <a:rPr lang="it-IT" sz="1300" b="1" dirty="0" smtClean="0">
                  <a:latin typeface="Trebuchet MS" pitchFamily="34" charset="0"/>
                </a:rPr>
                <a:t>29</a:t>
              </a:r>
              <a:endParaRPr lang="it-IT" sz="1300" b="1" dirty="0">
                <a:latin typeface="Trebuchet MS" pitchFamily="34" charset="0"/>
              </a:endParaRPr>
            </a:p>
            <a:p>
              <a:pPr algn="ctr"/>
              <a:endParaRPr lang="it-IT" sz="1200" dirty="0">
                <a:latin typeface="Trebuchet MS" pitchFamily="34" charset="0"/>
              </a:endParaRPr>
            </a:p>
          </p:txBody>
        </p:sp>
      </p:grpSp>
      <p:pic>
        <p:nvPicPr>
          <p:cNvPr id="17411" name="Picture 24" descr="logo-ver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8129" y="1504134"/>
            <a:ext cx="10779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olo 3"/>
          <p:cNvSpPr>
            <a:spLocks noGrp="1"/>
          </p:cNvSpPr>
          <p:nvPr>
            <p:ph type="ctrTitle"/>
          </p:nvPr>
        </p:nvSpPr>
        <p:spPr>
          <a:xfrm>
            <a:off x="250825" y="-100013"/>
            <a:ext cx="6049963" cy="1441451"/>
          </a:xfrm>
        </p:spPr>
        <p:txBody>
          <a:bodyPr anchor="ctr"/>
          <a:lstStyle/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it-IT" b="1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STAFF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3938" y="3933825"/>
            <a:ext cx="329882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A0AD2-73D9-4504-82A7-C6F80005BC9B}" type="slidenum">
              <a:rPr lang="it-IT"/>
              <a:pPr>
                <a:defRPr/>
              </a:pPr>
              <a:t>5</a:t>
            </a:fld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323850" y="1123950"/>
            <a:ext cx="6696075" cy="410573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Plant (1) 22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Fornaci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Street – built in 1974: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covered area approx 6.550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mq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, total area approx 10.000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mq</a:t>
            </a:r>
            <a:endParaRPr lang="en-US" sz="14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lvl="1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Plant (2)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Artigiani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Street – built in 1997: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covered area approx 3.200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mq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, total area approx 5.000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mq</a:t>
            </a:r>
            <a:endParaRPr lang="en-US" sz="14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lvl="1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Plant (3) 9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Artigiani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Street 9 (FONDERIE BRESCIANI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srl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):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covered area approx 1.200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mq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, total area approx 2.400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mq</a:t>
            </a:r>
            <a:endParaRPr lang="en-US" sz="14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lvl="1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Plant (4) 19,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Artigiani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Street built in 2000  (BRESCIANI ETTORE):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covered area approx 1.850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mq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, total area approx 3.200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mq</a:t>
            </a:r>
            <a:endParaRPr lang="en-US" sz="14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 smtClean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Plant (5)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built in Leopardi Street used for storehouse: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covered area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approx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3.200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mq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. total area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approx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5.000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mq</a:t>
            </a:r>
            <a:endParaRPr lang="en-US" sz="14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Plant 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(6)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in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Piancamuno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,  built in 2002: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covered area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approx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2.000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mq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, total area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ca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4.200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mq</a:t>
            </a:r>
            <a:endParaRPr lang="en-US" sz="14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Total covered area approx 18.000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mq</a:t>
            </a:r>
            <a:endParaRPr lang="en-US" sz="14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Total area approx 30.000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mq</a:t>
            </a:r>
            <a:endParaRPr lang="en-US" sz="14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lvl="1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</a:p>
        </p:txBody>
      </p:sp>
      <p:sp>
        <p:nvSpPr>
          <p:cNvPr id="8" name="Titolo 3"/>
          <p:cNvSpPr>
            <a:spLocks noGrp="1"/>
          </p:cNvSpPr>
          <p:nvPr>
            <p:ph type="ctrTitle"/>
          </p:nvPr>
        </p:nvSpPr>
        <p:spPr>
          <a:xfrm>
            <a:off x="250825" y="-100013"/>
            <a:ext cx="6049963" cy="1441451"/>
          </a:xfrm>
        </p:spPr>
        <p:txBody>
          <a:bodyPr anchor="ctr"/>
          <a:lstStyle/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it-IT" b="1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PLANTS</a:t>
            </a:r>
            <a:endParaRPr lang="it-IT" b="1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941168"/>
            <a:ext cx="3203848" cy="1287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A2048-EA80-4DB3-8E5C-9098741A534C}" type="slidenum">
              <a:rPr lang="it-IT"/>
              <a:pPr>
                <a:defRPr/>
              </a:pPr>
              <a:t>6</a:t>
            </a:fld>
            <a:endParaRPr lang="it-IT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4284663" y="981075"/>
            <a:ext cx="3167062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Thanks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to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the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vertical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production system, Pressofusioni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Sebine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is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able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to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perform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all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the processing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phases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in-house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,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beginning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from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the design work and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die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creation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,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all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the way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to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piece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conformity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control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.</a:t>
            </a:r>
            <a:b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</a:b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/>
            </a:r>
            <a:b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</a:b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In 1998, the company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obtained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ISO 9002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certification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from DET NORSKE VERITAS,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passing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on to ISO 9001:2000 in March 2003 – certificate 03810-98-AQ-MIL-SINCERT. </a:t>
            </a:r>
            <a:r>
              <a:rPr lang="en-US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In 2011 </a:t>
            </a:r>
            <a:r>
              <a:rPr lang="en-US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Sebine</a:t>
            </a:r>
            <a:r>
              <a:rPr lang="en-US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obtained certification of norms ISO TS 16949:2009 by DET NORSKE VERITAS (</a:t>
            </a:r>
            <a:r>
              <a:rPr lang="en-US" sz="125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102940-2011-AQ-ITA-IATF</a:t>
            </a:r>
            <a:r>
              <a:rPr lang="en-US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). In </a:t>
            </a:r>
            <a:r>
              <a:rPr lang="en-US" sz="125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2015 </a:t>
            </a:r>
            <a:r>
              <a:rPr lang="en-US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Sebine</a:t>
            </a:r>
            <a:r>
              <a:rPr lang="en-US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is on the road to obtain certification ISO 14001.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/>
            </a:r>
            <a:b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</a:b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/>
            </a:r>
            <a:b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</a:b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An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attentive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policy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aimed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at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continuous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improvement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has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permitted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the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rationalisation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of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the production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processes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,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new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product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development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and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broadening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the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product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line.</a:t>
            </a:r>
          </a:p>
        </p:txBody>
      </p:sp>
      <p:pic>
        <p:nvPicPr>
          <p:cNvPr id="19459" name="Picture 2" descr="PDF">
            <a:hlinkClick r:id="rId2" tooltip="PDF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25" y="-2058988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3" descr="http://www.sebine.it/images/stories/PS/Graficien/workflo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2575" y="1268413"/>
            <a:ext cx="4002088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olo 3"/>
          <p:cNvSpPr>
            <a:spLocks noGrp="1"/>
          </p:cNvSpPr>
          <p:nvPr>
            <p:ph type="ctrTitle"/>
          </p:nvPr>
        </p:nvSpPr>
        <p:spPr>
          <a:xfrm>
            <a:off x="250825" y="-171450"/>
            <a:ext cx="6049963" cy="1439863"/>
          </a:xfrm>
        </p:spPr>
        <p:txBody>
          <a:bodyPr anchor="ctr"/>
          <a:lstStyle/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it-IT" b="1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PRODUCTION CYCLE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250825" y="5200650"/>
            <a:ext cx="8424863" cy="14922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The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main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objectives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reached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are:</a:t>
            </a:r>
            <a:b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</a:b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- The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broadening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of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the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products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immediately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available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from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the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warehouse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/>
            </a:r>
            <a:b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</a:b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- The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possibility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of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delivering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small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lots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/>
            </a:r>
            <a:b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</a:b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- A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new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DIE-CASTING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Department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with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4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presses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ranging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from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380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to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850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Tons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.</a:t>
            </a:r>
            <a:b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</a:b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- 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Increased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production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capacity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for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number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of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pieces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and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average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pressed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part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weight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/>
            </a:r>
            <a:b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</a:b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- 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Enlargement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of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the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finished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product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warehouse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and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tooling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deposit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areas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/>
            </a:r>
            <a:b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</a:b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- 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Improved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specific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control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and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testing</a:t>
            </a:r>
            <a:r>
              <a:rPr lang="it-IT" sz="1250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it-IT" sz="1250" dirty="0" err="1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equipment</a:t>
            </a:r>
            <a:endParaRPr lang="it-IT" sz="125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E72BD9-CCA4-41A3-847E-7CA395488DD5}" type="slidenum">
              <a:rPr lang="it-IT"/>
              <a:pPr>
                <a:defRPr/>
              </a:pPr>
              <a:t>7</a:t>
            </a:fld>
            <a:endParaRPr lang="it-IT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33375" y="611188"/>
            <a:ext cx="6172200" cy="11811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it-IT" sz="2400" dirty="0"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11" name="Titolo 3"/>
          <p:cNvSpPr>
            <a:spLocks noGrp="1"/>
          </p:cNvSpPr>
          <p:nvPr>
            <p:ph type="ctrTitle"/>
          </p:nvPr>
        </p:nvSpPr>
        <p:spPr>
          <a:xfrm>
            <a:off x="0" y="-100013"/>
            <a:ext cx="6804025" cy="1441451"/>
          </a:xfrm>
        </p:spPr>
        <p:txBody>
          <a:bodyPr anchor="ctr"/>
          <a:lstStyle/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MAIN MATERIAL USED  (kg.)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914775"/>
            <a:ext cx="291465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graphicFrame>
        <p:nvGraphicFramePr>
          <p:cNvPr id="12" name="Gra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6052085"/>
              </p:ext>
            </p:extLst>
          </p:nvPr>
        </p:nvGraphicFramePr>
        <p:xfrm>
          <a:off x="539552" y="998451"/>
          <a:ext cx="7272808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1F5D73-8040-45AF-8862-8C56CAF52199}" type="slidenum">
              <a:rPr lang="it-IT"/>
              <a:pPr>
                <a:defRPr/>
              </a:pPr>
              <a:t>8</a:t>
            </a:fld>
            <a:endParaRPr lang="it-IT"/>
          </a:p>
        </p:txBody>
      </p:sp>
      <p:sp>
        <p:nvSpPr>
          <p:cNvPr id="9" name="Titolo 3"/>
          <p:cNvSpPr>
            <a:spLocks noGrp="1"/>
          </p:cNvSpPr>
          <p:nvPr>
            <p:ph type="ctrTitle"/>
          </p:nvPr>
        </p:nvSpPr>
        <p:spPr>
          <a:xfrm>
            <a:off x="0" y="-100013"/>
            <a:ext cx="6804025" cy="1441451"/>
          </a:xfrm>
        </p:spPr>
        <p:txBody>
          <a:bodyPr anchor="ctr"/>
          <a:lstStyle/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ACTIVITY FIELD</a:t>
            </a:r>
          </a:p>
        </p:txBody>
      </p:sp>
      <p:graphicFrame>
        <p:nvGraphicFramePr>
          <p:cNvPr id="5" name="Gra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8468114"/>
              </p:ext>
            </p:extLst>
          </p:nvPr>
        </p:nvGraphicFramePr>
        <p:xfrm>
          <a:off x="251520" y="1052736"/>
          <a:ext cx="7439917" cy="580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323528" y="616530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YEAR 2016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87CD2D-3645-47BC-A369-BAC68D90F0F6}" type="slidenum">
              <a:rPr lang="it-IT"/>
              <a:pPr>
                <a:defRPr/>
              </a:pPr>
              <a:t>9</a:t>
            </a:fld>
            <a:endParaRPr lang="it-IT"/>
          </a:p>
        </p:txBody>
      </p:sp>
      <p:sp>
        <p:nvSpPr>
          <p:cNvPr id="13" name="Titolo 3"/>
          <p:cNvSpPr>
            <a:spLocks noGrp="1"/>
          </p:cNvSpPr>
          <p:nvPr>
            <p:ph type="ctrTitle"/>
          </p:nvPr>
        </p:nvSpPr>
        <p:spPr>
          <a:xfrm>
            <a:off x="0" y="-100013"/>
            <a:ext cx="6804025" cy="1441451"/>
          </a:xfrm>
        </p:spPr>
        <p:txBody>
          <a:bodyPr anchor="ctr"/>
          <a:lstStyle/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TURNOVER</a:t>
            </a:r>
          </a:p>
        </p:txBody>
      </p:sp>
      <p:graphicFrame>
        <p:nvGraphicFramePr>
          <p:cNvPr id="10" name="Gra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0884509"/>
              </p:ext>
            </p:extLst>
          </p:nvPr>
        </p:nvGraphicFramePr>
        <p:xfrm>
          <a:off x="107504" y="908720"/>
          <a:ext cx="7124700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330849"/>
              </p:ext>
            </p:extLst>
          </p:nvPr>
        </p:nvGraphicFramePr>
        <p:xfrm>
          <a:off x="755576" y="4437108"/>
          <a:ext cx="5400600" cy="20882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6104"/>
                <a:gridCol w="1197191"/>
                <a:gridCol w="914269"/>
                <a:gridCol w="1344924"/>
                <a:gridCol w="1008112"/>
              </a:tblGrid>
              <a:tr h="232026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err="1">
                          <a:effectLst/>
                          <a:latin typeface="+mn-lt"/>
                        </a:rPr>
                        <a:t>Year</a:t>
                      </a:r>
                      <a:r>
                        <a:rPr lang="it-IT" sz="1200" u="none" strike="noStrike" dirty="0">
                          <a:effectLst/>
                          <a:latin typeface="+mn-lt"/>
                        </a:rPr>
                        <a:t> 2000</a:t>
                      </a:r>
                      <a:endParaRPr lang="it-IT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+mn-lt"/>
                        </a:rPr>
                        <a:t>€ 23.258.207</a:t>
                      </a:r>
                      <a:endParaRPr lang="it-IT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+mn-lt"/>
                        </a:rPr>
                        <a:t>Year 2009</a:t>
                      </a:r>
                      <a:endParaRPr lang="it-IT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  <a:latin typeface="+mn-lt"/>
                        </a:rPr>
                        <a:t>€ 29.653.085</a:t>
                      </a:r>
                      <a:endParaRPr lang="it-IT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</a:tr>
              <a:tr h="232026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+mn-lt"/>
                        </a:rPr>
                        <a:t>Year 2001</a:t>
                      </a:r>
                      <a:endParaRPr lang="it-IT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+mn-lt"/>
                        </a:rPr>
                        <a:t>€ 22.850.513</a:t>
                      </a:r>
                      <a:endParaRPr lang="it-IT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err="1">
                          <a:effectLst/>
                          <a:latin typeface="+mn-lt"/>
                        </a:rPr>
                        <a:t>Year</a:t>
                      </a:r>
                      <a:r>
                        <a:rPr lang="it-IT" sz="1200" u="none" strike="noStrike" dirty="0">
                          <a:effectLst/>
                          <a:latin typeface="+mn-lt"/>
                        </a:rPr>
                        <a:t> 2010</a:t>
                      </a:r>
                      <a:endParaRPr lang="it-IT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+mn-lt"/>
                        </a:rPr>
                        <a:t>€ 36.628.939</a:t>
                      </a:r>
                      <a:endParaRPr lang="it-IT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</a:tr>
              <a:tr h="232026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+mn-lt"/>
                        </a:rPr>
                        <a:t>Year 2002</a:t>
                      </a:r>
                      <a:endParaRPr lang="it-IT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+mn-lt"/>
                        </a:rPr>
                        <a:t>€ 26.086.883</a:t>
                      </a:r>
                      <a:endParaRPr lang="it-IT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 err="1">
                          <a:effectLst/>
                          <a:latin typeface="+mn-lt"/>
                        </a:rPr>
                        <a:t>Year</a:t>
                      </a:r>
                      <a:r>
                        <a:rPr lang="it-IT" sz="1200" u="none" strike="noStrike" dirty="0">
                          <a:effectLst/>
                          <a:latin typeface="+mn-lt"/>
                        </a:rPr>
                        <a:t> 2011</a:t>
                      </a:r>
                      <a:endParaRPr lang="it-IT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+mn-lt"/>
                        </a:rPr>
                        <a:t>€ 38.063.567</a:t>
                      </a:r>
                      <a:endParaRPr lang="it-IT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</a:tr>
              <a:tr h="232026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+mn-lt"/>
                        </a:rPr>
                        <a:t>Year 2003</a:t>
                      </a:r>
                      <a:endParaRPr lang="it-IT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+mn-lt"/>
                        </a:rPr>
                        <a:t>€ 27.616.600</a:t>
                      </a:r>
                      <a:endParaRPr lang="it-IT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+mn-lt"/>
                        </a:rPr>
                        <a:t>Year 2012</a:t>
                      </a:r>
                      <a:endParaRPr lang="it-IT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+mn-lt"/>
                        </a:rPr>
                        <a:t>€ 39.778.819</a:t>
                      </a:r>
                      <a:endParaRPr lang="it-IT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</a:tr>
              <a:tr h="232026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+mn-lt"/>
                        </a:rPr>
                        <a:t>Year 2004</a:t>
                      </a:r>
                      <a:endParaRPr lang="it-IT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+mn-lt"/>
                        </a:rPr>
                        <a:t>€ 29.841.158</a:t>
                      </a:r>
                      <a:endParaRPr lang="it-IT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+mn-lt"/>
                        </a:rPr>
                        <a:t>Year 2013</a:t>
                      </a:r>
                      <a:endParaRPr lang="it-IT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+mn-lt"/>
                        </a:rPr>
                        <a:t>€ 44.299.427</a:t>
                      </a:r>
                      <a:endParaRPr lang="it-IT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</a:tr>
              <a:tr h="232026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+mn-lt"/>
                        </a:rPr>
                        <a:t>Year 2005</a:t>
                      </a:r>
                      <a:endParaRPr lang="it-IT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+mn-lt"/>
                        </a:rPr>
                        <a:t>€ 31.264.236</a:t>
                      </a:r>
                      <a:endParaRPr lang="it-IT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+mn-lt"/>
                        </a:rPr>
                        <a:t>Year 2014</a:t>
                      </a:r>
                      <a:endParaRPr lang="it-IT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+mn-lt"/>
                        </a:rPr>
                        <a:t>€ 48.116.005</a:t>
                      </a:r>
                      <a:endParaRPr lang="it-IT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</a:tr>
              <a:tr h="232026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+mn-lt"/>
                        </a:rPr>
                        <a:t>Year 2006</a:t>
                      </a:r>
                      <a:endParaRPr lang="it-IT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+mn-lt"/>
                        </a:rPr>
                        <a:t>€ 36.520.082</a:t>
                      </a:r>
                      <a:endParaRPr lang="it-IT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+mn-lt"/>
                        </a:rPr>
                        <a:t>Year 2015</a:t>
                      </a:r>
                      <a:endParaRPr lang="it-IT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+mn-lt"/>
                        </a:rPr>
                        <a:t>€ 48.483.463</a:t>
                      </a:r>
                      <a:endParaRPr lang="it-IT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</a:tr>
              <a:tr h="232026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+mn-lt"/>
                        </a:rPr>
                        <a:t>Year 2007</a:t>
                      </a:r>
                      <a:endParaRPr lang="it-IT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+mn-lt"/>
                        </a:rPr>
                        <a:t>€ 40.211.096</a:t>
                      </a:r>
                      <a:endParaRPr lang="it-IT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+mn-lt"/>
                        </a:rPr>
                        <a:t>Year 2016</a:t>
                      </a:r>
                      <a:endParaRPr lang="it-IT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+mn-lt"/>
                        </a:rPr>
                        <a:t>€ 51.882.875</a:t>
                      </a:r>
                      <a:endParaRPr lang="it-IT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</a:tr>
              <a:tr h="232026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+mn-lt"/>
                        </a:rPr>
                        <a:t>Year 2008</a:t>
                      </a:r>
                      <a:endParaRPr lang="it-IT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+mn-lt"/>
                        </a:rPr>
                        <a:t>€ 42.663.074</a:t>
                      </a:r>
                      <a:endParaRPr lang="it-IT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+mn-lt"/>
                        </a:rPr>
                        <a:t>Year 2017 forecast</a:t>
                      </a:r>
                      <a:endParaRPr lang="it-IT" sz="120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  <a:latin typeface="+mn-lt"/>
                        </a:rPr>
                        <a:t>€ 53.000.000</a:t>
                      </a:r>
                      <a:endParaRPr lang="it-IT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814</Words>
  <Application>Microsoft Office PowerPoint</Application>
  <PresentationFormat>Presentazione su schermo (4:3)</PresentationFormat>
  <Paragraphs>226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18" baseType="lpstr">
      <vt:lpstr>Tema di Office</vt:lpstr>
      <vt:lpstr>Presentazione standard di PowerPoint</vt:lpstr>
      <vt:lpstr>COMPANY’S PROFILE HISTORICAL NOTICE </vt:lpstr>
      <vt:lpstr>COMPANY’S PROFILE</vt:lpstr>
      <vt:lpstr>STAFF</vt:lpstr>
      <vt:lpstr>PLANTS</vt:lpstr>
      <vt:lpstr>PRODUCTION CYCLE</vt:lpstr>
      <vt:lpstr>MAIN MATERIAL USED  (kg.)</vt:lpstr>
      <vt:lpstr>ACTIVITY FIELD</vt:lpstr>
      <vt:lpstr>TURNOVER</vt:lpstr>
      <vt:lpstr>PRODUCTION</vt:lpstr>
      <vt:lpstr>PRODUCTION EQUIPMENTS</vt:lpstr>
      <vt:lpstr>PRODUCTION EQUIPMENTS</vt:lpstr>
      <vt:lpstr>PRODUCTION EQUIPMENTS</vt:lpstr>
      <vt:lpstr> TOOLS WORKSHOP </vt:lpstr>
      <vt:lpstr>CERTIFICATIONS</vt:lpstr>
      <vt:lpstr>CONTACT PERSONS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fabrizio rizzi</dc:creator>
  <cp:lastModifiedBy>UtControlloRete</cp:lastModifiedBy>
  <cp:revision>64</cp:revision>
  <dcterms:created xsi:type="dcterms:W3CDTF">2011-12-15T08:28:34Z</dcterms:created>
  <dcterms:modified xsi:type="dcterms:W3CDTF">2017-02-01T07:25:10Z</dcterms:modified>
</cp:coreProperties>
</file>