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y Grotesk Grand" panose="020B0604020202020204" charset="0"/>
      <p:regular r:id="rId14"/>
    </p:embeddedFont>
    <p:embeddedFont>
      <p:font typeface="Garet" panose="020B0604020202020204" charset="0"/>
      <p:regular r:id="rId15"/>
    </p:embeddedFont>
    <p:embeddedFont>
      <p:font typeface="Garet Bold" panose="020B0604020202020204" charset="0"/>
      <p:regular r:id="rId16"/>
    </p:embeddedFont>
    <p:embeddedFont>
      <p:font typeface="Garet Italics" panose="020B0604020202020204" charset="0"/>
      <p:regular r:id="rId17"/>
    </p:embeddedFont>
    <p:embeddedFont>
      <p:font typeface="Horizo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1" autoAdjust="0"/>
  </p:normalViewPr>
  <p:slideViewPr>
    <p:cSldViewPr>
      <p:cViewPr varScale="1">
        <p:scale>
          <a:sx n="70" d="100"/>
          <a:sy n="70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51" b="-9151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6154811" y="8767751"/>
            <a:ext cx="6066557" cy="634718"/>
            <a:chOff x="0" y="0"/>
            <a:chExt cx="1597776" cy="1671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97776" cy="167169"/>
            </a:xfrm>
            <a:custGeom>
              <a:avLst/>
              <a:gdLst/>
              <a:ahLst/>
              <a:cxnLst/>
              <a:rect l="l" t="t" r="r" b="b"/>
              <a:pathLst>
                <a:path w="1597776" h="167169">
                  <a:moveTo>
                    <a:pt x="83584" y="0"/>
                  </a:moveTo>
                  <a:lnTo>
                    <a:pt x="1514192" y="0"/>
                  </a:lnTo>
                  <a:cubicBezTo>
                    <a:pt x="1536360" y="0"/>
                    <a:pt x="1557620" y="8806"/>
                    <a:pt x="1573295" y="24481"/>
                  </a:cubicBezTo>
                  <a:cubicBezTo>
                    <a:pt x="1588970" y="40156"/>
                    <a:pt x="1597776" y="61416"/>
                    <a:pt x="1597776" y="83584"/>
                  </a:cubicBezTo>
                  <a:lnTo>
                    <a:pt x="1597776" y="83584"/>
                  </a:lnTo>
                  <a:cubicBezTo>
                    <a:pt x="1597776" y="129747"/>
                    <a:pt x="1560354" y="167169"/>
                    <a:pt x="1514192" y="167169"/>
                  </a:cubicBezTo>
                  <a:lnTo>
                    <a:pt x="83584" y="167169"/>
                  </a:lnTo>
                  <a:cubicBezTo>
                    <a:pt x="37422" y="167169"/>
                    <a:pt x="0" y="129747"/>
                    <a:pt x="0" y="83584"/>
                  </a:cubicBezTo>
                  <a:lnTo>
                    <a:pt x="0" y="83584"/>
                  </a:lnTo>
                  <a:cubicBezTo>
                    <a:pt x="0" y="37422"/>
                    <a:pt x="37422" y="0"/>
                    <a:pt x="835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97776" cy="214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20225" y="3819845"/>
            <a:ext cx="14047550" cy="172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1"/>
              </a:lnSpc>
            </a:pPr>
            <a:r>
              <a:rPr lang="en-US" sz="9465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Frühwein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61505" y="5461971"/>
            <a:ext cx="8364990" cy="71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6"/>
              </a:lnSpc>
            </a:pPr>
            <a:r>
              <a:rPr lang="en-US" sz="4161" spc="753">
                <a:solidFill>
                  <a:srgbClr val="FFFFFF"/>
                </a:solidFill>
                <a:latin typeface="Cy Grotesk Grand"/>
                <a:ea typeface="Cy Grotesk Grand"/>
                <a:cs typeface="Cy Grotesk Grand"/>
                <a:sym typeface="Cy Grotesk Grand"/>
              </a:rPr>
              <a:t>MECHANIK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57738" y="8905077"/>
            <a:ext cx="5572523" cy="33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069" spc="374" dirty="0">
                <a:solidFill>
                  <a:srgbClr val="FFFFFF"/>
                </a:solidFill>
                <a:latin typeface="Cy Grotesk Grand"/>
                <a:ea typeface="Cy Grotesk Grand"/>
                <a:cs typeface="Cy Grotesk Grand"/>
                <a:sym typeface="Cy Grotesk Grand"/>
              </a:rPr>
              <a:t>MÜNSTER / Hessen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9684427" y="0"/>
            <a:ext cx="8603573" cy="10287000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3"/>
              <a:stretch>
                <a:fillRect t="-2872" b="-287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AutoShape 5"/>
          <p:cNvSpPr/>
          <p:nvPr/>
        </p:nvSpPr>
        <p:spPr>
          <a:xfrm>
            <a:off x="1588131" y="9219406"/>
            <a:ext cx="14703509" cy="0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588131" y="2847503"/>
            <a:ext cx="460012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Montage im Reinraum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8131" y="4651758"/>
            <a:ext cx="522084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ISO Klasse 7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88131" y="6944724"/>
            <a:ext cx="417147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Helium Dichtheitsprüfung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74491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10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997741" y="7856354"/>
            <a:ext cx="7725794" cy="2166114"/>
            <a:chOff x="0" y="0"/>
            <a:chExt cx="2034777" cy="5704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34777" cy="570499"/>
            </a:xfrm>
            <a:custGeom>
              <a:avLst/>
              <a:gdLst/>
              <a:ahLst/>
              <a:cxnLst/>
              <a:rect l="l" t="t" r="r" b="b"/>
              <a:pathLst>
                <a:path w="2034777" h="570499">
                  <a:moveTo>
                    <a:pt x="0" y="0"/>
                  </a:moveTo>
                  <a:lnTo>
                    <a:pt x="2034777" y="0"/>
                  </a:lnTo>
                  <a:lnTo>
                    <a:pt x="2034777" y="570499"/>
                  </a:lnTo>
                  <a:lnTo>
                    <a:pt x="0" y="570499"/>
                  </a:lnTo>
                  <a:close/>
                </a:path>
              </a:pathLst>
            </a:custGeom>
            <a:solidFill>
              <a:srgbClr val="444E5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34777" cy="618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371518" y="8369817"/>
            <a:ext cx="6978239" cy="97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540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Reinraum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88131" y="5257417"/>
            <a:ext cx="663516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auch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erweiterbar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auf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eine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höhere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Klasse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855834" y="3292246"/>
            <a:ext cx="6904741" cy="5141081"/>
            <a:chOff x="0" y="0"/>
            <a:chExt cx="1818533" cy="13540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18533" cy="1354029"/>
            </a:xfrm>
            <a:custGeom>
              <a:avLst/>
              <a:gdLst/>
              <a:ahLst/>
              <a:cxnLst/>
              <a:rect l="l" t="t" r="r" b="b"/>
              <a:pathLst>
                <a:path w="1818533" h="1354029">
                  <a:moveTo>
                    <a:pt x="0" y="0"/>
                  </a:moveTo>
                  <a:lnTo>
                    <a:pt x="1818533" y="0"/>
                  </a:lnTo>
                  <a:lnTo>
                    <a:pt x="1818533" y="1354029"/>
                  </a:lnTo>
                  <a:lnTo>
                    <a:pt x="0" y="1354029"/>
                  </a:lnTo>
                  <a:close/>
                </a:path>
              </a:pathLst>
            </a:custGeom>
            <a:solidFill>
              <a:srgbClr val="50692F">
                <a:alpha val="24706"/>
              </a:srgbClr>
            </a:solidFill>
            <a:ln w="19050" cap="sq">
              <a:solidFill>
                <a:srgbClr val="0D0D0D">
                  <a:alpha val="2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818533" cy="1401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45060" y="3292246"/>
            <a:ext cx="6887105" cy="5141081"/>
            <a:chOff x="0" y="0"/>
            <a:chExt cx="1813888" cy="13540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13888" cy="1354029"/>
            </a:xfrm>
            <a:custGeom>
              <a:avLst/>
              <a:gdLst/>
              <a:ahLst/>
              <a:cxnLst/>
              <a:rect l="l" t="t" r="r" b="b"/>
              <a:pathLst>
                <a:path w="1813888" h="1354029">
                  <a:moveTo>
                    <a:pt x="0" y="0"/>
                  </a:moveTo>
                  <a:lnTo>
                    <a:pt x="1813888" y="0"/>
                  </a:lnTo>
                  <a:lnTo>
                    <a:pt x="1813888" y="1354029"/>
                  </a:lnTo>
                  <a:lnTo>
                    <a:pt x="0" y="1354029"/>
                  </a:lnTo>
                  <a:close/>
                </a:path>
              </a:pathLst>
            </a:custGeom>
            <a:solidFill>
              <a:srgbClr val="50692F">
                <a:alpha val="24706"/>
              </a:srgbClr>
            </a:solidFill>
            <a:ln w="19050" cap="sq">
              <a:solidFill>
                <a:srgbClr val="0D0D0D">
                  <a:alpha val="2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13888" cy="1401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028700" y="9219406"/>
            <a:ext cx="15262940" cy="0"/>
          </a:xfrm>
          <a:prstGeom prst="line">
            <a:avLst/>
          </a:prstGeom>
          <a:ln w="19050" cap="flat">
            <a:solidFill>
              <a:srgbClr val="444E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2614911" y="3946411"/>
            <a:ext cx="5596138" cy="350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Nachhaltigkeit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als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Bestandteil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unserer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Identität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2799"/>
              </a:lnSpc>
            </a:pP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2799"/>
              </a:lnSpc>
            </a:pP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Unser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Fokus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Klima- und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Umweltschutz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faire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Arbeitsbedingungen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verantwortungsvolle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Unternehmensführung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2799"/>
              </a:lnSpc>
            </a:pP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90544" y="3946411"/>
            <a:ext cx="5596138" cy="393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Unser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Ziel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:</a:t>
            </a:r>
          </a:p>
          <a:p>
            <a:pPr algn="l">
              <a:lnSpc>
                <a:spcPts val="2799"/>
              </a:lnSpc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</a:t>
            </a:r>
            <a:r>
              <a:rPr lang="en-US" sz="1999" u="none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inen</a:t>
            </a:r>
            <a:r>
              <a:rPr lang="en-US" sz="1999" u="none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u="none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me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ssbaren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Beitrag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leisten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zu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:</a:t>
            </a: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einer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sauberen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Umwelt</a:t>
            </a: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sozialer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Gerechtigkeit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einem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ressourcenschonenden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Planeten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2799"/>
              </a:lnSpc>
            </a:pP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2799"/>
              </a:lnSpc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Ohne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Abstriche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bei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:</a:t>
            </a: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Qualität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Innovationskraft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2799"/>
              </a:lnSpc>
            </a:pP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78462" y="1165471"/>
            <a:ext cx="12731075" cy="12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Nachhaltigkeit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74491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" b="-30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4343400" y="8496300"/>
            <a:ext cx="9237589" cy="634718"/>
            <a:chOff x="0" y="0"/>
            <a:chExt cx="1597776" cy="1671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97776" cy="167169"/>
            </a:xfrm>
            <a:custGeom>
              <a:avLst/>
              <a:gdLst/>
              <a:ahLst/>
              <a:cxnLst/>
              <a:rect l="l" t="t" r="r" b="b"/>
              <a:pathLst>
                <a:path w="1597776" h="167169">
                  <a:moveTo>
                    <a:pt x="83584" y="0"/>
                  </a:moveTo>
                  <a:lnTo>
                    <a:pt x="1514192" y="0"/>
                  </a:lnTo>
                  <a:cubicBezTo>
                    <a:pt x="1536360" y="0"/>
                    <a:pt x="1557620" y="8806"/>
                    <a:pt x="1573295" y="24481"/>
                  </a:cubicBezTo>
                  <a:cubicBezTo>
                    <a:pt x="1588970" y="40156"/>
                    <a:pt x="1597776" y="61416"/>
                    <a:pt x="1597776" y="83584"/>
                  </a:cubicBezTo>
                  <a:lnTo>
                    <a:pt x="1597776" y="83584"/>
                  </a:lnTo>
                  <a:cubicBezTo>
                    <a:pt x="1597776" y="129747"/>
                    <a:pt x="1560354" y="167169"/>
                    <a:pt x="1514192" y="167169"/>
                  </a:cubicBezTo>
                  <a:lnTo>
                    <a:pt x="83584" y="167169"/>
                  </a:lnTo>
                  <a:cubicBezTo>
                    <a:pt x="37422" y="167169"/>
                    <a:pt x="0" y="129747"/>
                    <a:pt x="0" y="83584"/>
                  </a:cubicBezTo>
                  <a:lnTo>
                    <a:pt x="0" y="83584"/>
                  </a:lnTo>
                  <a:cubicBezTo>
                    <a:pt x="0" y="37422"/>
                    <a:pt x="37422" y="0"/>
                    <a:pt x="835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97776" cy="214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681334" y="3892550"/>
            <a:ext cx="6925331" cy="235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Vielen Dank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6327" y="8633626"/>
            <a:ext cx="8729862" cy="703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069" spc="374" dirty="0">
                <a:solidFill>
                  <a:srgbClr val="FFFFFF"/>
                </a:solidFill>
                <a:latin typeface="Cy Grotesk Grand"/>
                <a:ea typeface="Cy Grotesk Grand"/>
                <a:cs typeface="Cy Grotesk Grand"/>
                <a:sym typeface="Cy Grotesk Grand"/>
              </a:rPr>
              <a:t>FRÜHWEIN MECHANIK GmbH &amp; Co. KG</a:t>
            </a:r>
          </a:p>
          <a:p>
            <a:pPr algn="ctr">
              <a:lnSpc>
                <a:spcPts val="2897"/>
              </a:lnSpc>
            </a:pPr>
            <a:endParaRPr lang="en-US" sz="2069" spc="374" dirty="0">
              <a:solidFill>
                <a:srgbClr val="FFFFFF"/>
              </a:solidFill>
              <a:latin typeface="Cy Grotesk Grand"/>
              <a:ea typeface="Cy Grotesk Grand"/>
              <a:cs typeface="Cy Grotesk Grand"/>
              <a:sym typeface="Cy Grotesk Gr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-164904" y="-226743"/>
            <a:ext cx="8403928" cy="10915629"/>
          </a:xfrm>
          <a:custGeom>
            <a:avLst/>
            <a:gdLst/>
            <a:ahLst/>
            <a:cxnLst/>
            <a:rect l="l" t="t" r="r" b="b"/>
            <a:pathLst>
              <a:path w="8403928" h="10915629">
                <a:moveTo>
                  <a:pt x="0" y="0"/>
                </a:moveTo>
                <a:lnTo>
                  <a:pt x="8403928" y="0"/>
                </a:lnTo>
                <a:lnTo>
                  <a:pt x="8403928" y="10915629"/>
                </a:lnTo>
                <a:lnTo>
                  <a:pt x="0" y="109156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92" r="-47592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6020247" y="-2480360"/>
            <a:ext cx="15247719" cy="1524771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8695375" y="9219406"/>
            <a:ext cx="759626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9449016" y="7526997"/>
            <a:ext cx="707279" cy="716232"/>
          </a:xfrm>
          <a:custGeom>
            <a:avLst/>
            <a:gdLst/>
            <a:ahLst/>
            <a:cxnLst/>
            <a:rect l="l" t="t" r="r" b="b"/>
            <a:pathLst>
              <a:path w="707279" h="716232">
                <a:moveTo>
                  <a:pt x="0" y="0"/>
                </a:moveTo>
                <a:lnTo>
                  <a:pt x="707279" y="0"/>
                </a:lnTo>
                <a:lnTo>
                  <a:pt x="707279" y="716232"/>
                </a:lnTo>
                <a:lnTo>
                  <a:pt x="0" y="716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14821578" y="7703353"/>
            <a:ext cx="570543" cy="539876"/>
          </a:xfrm>
          <a:custGeom>
            <a:avLst/>
            <a:gdLst/>
            <a:ahLst/>
            <a:cxnLst/>
            <a:rect l="l" t="t" r="r" b="b"/>
            <a:pathLst>
              <a:path w="570543" h="539876">
                <a:moveTo>
                  <a:pt x="0" y="0"/>
                </a:moveTo>
                <a:lnTo>
                  <a:pt x="570543" y="0"/>
                </a:lnTo>
                <a:lnTo>
                  <a:pt x="570543" y="539876"/>
                </a:lnTo>
                <a:lnTo>
                  <a:pt x="0" y="539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12053141" y="7603418"/>
            <a:ext cx="871785" cy="563391"/>
          </a:xfrm>
          <a:custGeom>
            <a:avLst/>
            <a:gdLst/>
            <a:ahLst/>
            <a:cxnLst/>
            <a:rect l="l" t="t" r="r" b="b"/>
            <a:pathLst>
              <a:path w="871785" h="563391">
                <a:moveTo>
                  <a:pt x="0" y="0"/>
                </a:moveTo>
                <a:lnTo>
                  <a:pt x="871785" y="0"/>
                </a:lnTo>
                <a:lnTo>
                  <a:pt x="871785" y="563391"/>
                </a:lnTo>
                <a:lnTo>
                  <a:pt x="0" y="563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8591630" y="1324672"/>
            <a:ext cx="9435279" cy="108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0"/>
              </a:lnSpc>
            </a:pPr>
            <a:r>
              <a:rPr lang="en-US" sz="6300" dirty="0" err="1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Über</a:t>
            </a:r>
            <a:r>
              <a:rPr lang="en-US" sz="6300" dirty="0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 </a:t>
            </a:r>
            <a:r>
              <a:rPr lang="en-US" sz="6300" dirty="0" err="1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uns</a:t>
            </a:r>
            <a:endParaRPr lang="en-US" sz="6300" dirty="0">
              <a:solidFill>
                <a:srgbClr val="444E55"/>
              </a:solidFill>
              <a:latin typeface="Horizon"/>
              <a:ea typeface="Horizon"/>
              <a:cs typeface="Horizon"/>
              <a:sym typeface="Horizo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774491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82988" y="3152096"/>
            <a:ext cx="8079116" cy="3754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6" lvl="1" indent="-215898" algn="l">
              <a:lnSpc>
                <a:spcPts val="3659"/>
              </a:lnSpc>
              <a:buFont typeface="Arial"/>
              <a:buChar char="•"/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Mittelständiges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Unternehmen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seit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über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50 Jahren</a:t>
            </a:r>
          </a:p>
          <a:p>
            <a:pPr marL="431796" lvl="1" indent="-215898" algn="l">
              <a:lnSpc>
                <a:spcPts val="3659"/>
              </a:lnSpc>
              <a:buFont typeface="Arial"/>
              <a:buChar char="•"/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Lohnfertigung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mechanischer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Bauteile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und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Baugruppen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>
              <a:lnSpc>
                <a:spcPts val="3659"/>
              </a:lnSpc>
              <a:buFont typeface="Arial"/>
              <a:buChar char="•"/>
            </a:pP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Reinraum der ISO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Klasse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7 </a:t>
            </a:r>
          </a:p>
          <a:p>
            <a:pPr marL="431796" lvl="1" indent="-215898">
              <a:lnSpc>
                <a:spcPts val="3659"/>
              </a:lnSpc>
              <a:buFont typeface="Arial"/>
              <a:buChar char="•"/>
            </a:pP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Alles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aus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einer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Hand</a:t>
            </a:r>
          </a:p>
          <a:p>
            <a:pPr marL="431796" lvl="1" indent="-215898">
              <a:lnSpc>
                <a:spcPts val="3659"/>
              </a:lnSpc>
              <a:buFont typeface="Arial"/>
              <a:buChar char="•"/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Zerspanung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verschiedenster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Werkstoffe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>
              <a:lnSpc>
                <a:spcPts val="3659"/>
              </a:lnSpc>
              <a:buFont typeface="Arial"/>
              <a:buChar char="•"/>
            </a:pP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Einzel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- und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Serienteile</a:t>
            </a: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marL="431796" lvl="1" indent="-215898" algn="l">
              <a:lnSpc>
                <a:spcPts val="3659"/>
              </a:lnSpc>
              <a:buFont typeface="Arial"/>
              <a:buChar char="•"/>
            </a:pP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DIN ISO 9001-Zertifizierung </a:t>
            </a:r>
          </a:p>
          <a:p>
            <a:pPr marL="431796" lvl="1" indent="-215898">
              <a:lnSpc>
                <a:spcPts val="3659"/>
              </a:lnSpc>
              <a:buFont typeface="Arial"/>
              <a:buChar char="•"/>
            </a:pPr>
            <a:r>
              <a:rPr lang="en-US" sz="1999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moderner </a:t>
            </a:r>
            <a:r>
              <a:rPr lang="en-US" sz="1999" dirty="0" err="1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Maschinenpark</a:t>
            </a:r>
            <a:endParaRPr lang="en-US" sz="1999" dirty="0">
              <a:solidFill>
                <a:srgbClr val="545454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64021" y="8407747"/>
            <a:ext cx="1717354" cy="45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4"/>
              </a:lnSpc>
            </a:pPr>
            <a:r>
              <a:rPr lang="en-US" sz="1754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Mechanische </a:t>
            </a:r>
          </a:p>
          <a:p>
            <a:pPr algn="l">
              <a:lnSpc>
                <a:spcPts val="1754"/>
              </a:lnSpc>
            </a:pPr>
            <a:r>
              <a:rPr lang="en-US" sz="1754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Fertigung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24661" y="8463053"/>
            <a:ext cx="2019446" cy="23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4"/>
              </a:lnSpc>
            </a:pPr>
            <a:r>
              <a:rPr lang="en-US" sz="1754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Dienstleistungen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51730" y="8490917"/>
            <a:ext cx="2414796" cy="47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54"/>
              </a:lnSpc>
            </a:pPr>
            <a:r>
              <a:rPr lang="en-US" sz="1754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Montage / </a:t>
            </a:r>
          </a:p>
          <a:p>
            <a:pPr algn="l">
              <a:lnSpc>
                <a:spcPts val="1754"/>
              </a:lnSpc>
            </a:pPr>
            <a:r>
              <a:rPr lang="en-US" sz="1754" dirty="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Reinraum Montage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0537577" y="7901824"/>
            <a:ext cx="1134282" cy="0"/>
          </a:xfrm>
          <a:prstGeom prst="line">
            <a:avLst/>
          </a:prstGeom>
          <a:ln w="38100" cap="flat">
            <a:solidFill>
              <a:srgbClr val="000000">
                <a:alpha val="42745"/>
              </a:srgbClr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" name="AutoShape 20"/>
          <p:cNvSpPr/>
          <p:nvPr/>
        </p:nvSpPr>
        <p:spPr>
          <a:xfrm>
            <a:off x="13309270" y="7901824"/>
            <a:ext cx="1134282" cy="0"/>
          </a:xfrm>
          <a:prstGeom prst="line">
            <a:avLst/>
          </a:prstGeom>
          <a:ln w="38100" cap="flat">
            <a:solidFill>
              <a:srgbClr val="000000">
                <a:alpha val="42745"/>
              </a:srgbClr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243305" y="2935175"/>
            <a:ext cx="4947163" cy="6019119"/>
            <a:chOff x="0" y="0"/>
            <a:chExt cx="1302956" cy="1585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2957" cy="1585282"/>
            </a:xfrm>
            <a:custGeom>
              <a:avLst/>
              <a:gdLst/>
              <a:ahLst/>
              <a:cxnLst/>
              <a:rect l="l" t="t" r="r" b="b"/>
              <a:pathLst>
                <a:path w="1302957" h="1585282">
                  <a:moveTo>
                    <a:pt x="0" y="0"/>
                  </a:moveTo>
                  <a:lnTo>
                    <a:pt x="1302957" y="0"/>
                  </a:lnTo>
                  <a:lnTo>
                    <a:pt x="1302957" y="1585282"/>
                  </a:lnTo>
                  <a:lnTo>
                    <a:pt x="0" y="1585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02956" cy="163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410613" y="5202297"/>
            <a:ext cx="4632179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 flipV="1">
            <a:off x="1028700" y="9219406"/>
            <a:ext cx="1526294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4787449" y="1168252"/>
            <a:ext cx="8713103" cy="12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Geschichte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61505" y="648814"/>
            <a:ext cx="8364990" cy="71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6"/>
              </a:lnSpc>
            </a:pPr>
            <a:r>
              <a:rPr lang="en-US" sz="4161" spc="753">
                <a:solidFill>
                  <a:srgbClr val="FFFFFF"/>
                </a:solidFill>
                <a:latin typeface="Cy Grotesk Grand"/>
                <a:ea typeface="Cy Grotesk Grand"/>
                <a:cs typeface="Cy Grotesk Grand"/>
                <a:sym typeface="Cy Grotesk Grand"/>
              </a:rPr>
              <a:t>UNTERNEHMENS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6948" y="3177213"/>
            <a:ext cx="463584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spc="6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1961 - 1976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1289" y="3942105"/>
            <a:ext cx="4947163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spc="6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Johann Frühwein mechanische Werkstatt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0613" y="5411847"/>
            <a:ext cx="4548135" cy="159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Alles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begann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in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einer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Garage mit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einer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Leit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- und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Zugspindeldrehmaschine</a:t>
            </a:r>
            <a:endParaRPr lang="en-US" sz="176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endParaRPr lang="en-US" sz="176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Erste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Erweiterung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ctr">
              <a:lnSpc>
                <a:spcPts val="2469"/>
              </a:lnSpc>
            </a:pP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Bau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einer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Produktionshalle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74491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03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661918" y="2935175"/>
            <a:ext cx="4947163" cy="6019119"/>
            <a:chOff x="0" y="0"/>
            <a:chExt cx="1302956" cy="15852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02957" cy="1585282"/>
            </a:xfrm>
            <a:custGeom>
              <a:avLst/>
              <a:gdLst/>
              <a:ahLst/>
              <a:cxnLst/>
              <a:rect l="l" t="t" r="r" b="b"/>
              <a:pathLst>
                <a:path w="1302957" h="1585282">
                  <a:moveTo>
                    <a:pt x="0" y="0"/>
                  </a:moveTo>
                  <a:lnTo>
                    <a:pt x="1302957" y="0"/>
                  </a:lnTo>
                  <a:lnTo>
                    <a:pt x="1302957" y="1585282"/>
                  </a:lnTo>
                  <a:lnTo>
                    <a:pt x="0" y="1585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302956" cy="163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6845113" y="5202297"/>
            <a:ext cx="4616225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6841460" y="3177213"/>
            <a:ext cx="461987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spc="6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1976 - 2012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61918" y="3942105"/>
            <a:ext cx="4947163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spc="6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Siegfried Frühwein </a:t>
            </a:r>
          </a:p>
          <a:p>
            <a:pPr algn="ctr">
              <a:lnSpc>
                <a:spcPts val="3220"/>
              </a:lnSpc>
            </a:pPr>
            <a:r>
              <a:rPr lang="en-US" sz="2300" b="1" spc="6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mechanische Fertigung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61918" y="5411847"/>
            <a:ext cx="4947163" cy="35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Bau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zwei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weiterer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Produktionshallen</a:t>
            </a:r>
            <a:endParaRPr lang="en-US" sz="176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endParaRPr lang="en-US" sz="176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Montage von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Baugruppen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ctr">
              <a:lnSpc>
                <a:spcPts val="2469"/>
              </a:lnSpc>
            </a:pPr>
            <a:endParaRPr lang="en-US" sz="176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Einstieg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in die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Vakuumtechnik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ctr">
              <a:lnSpc>
                <a:spcPts val="2469"/>
              </a:lnSpc>
            </a:pPr>
            <a:endParaRPr lang="en-US" sz="176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1992 -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Einführung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ISO 9001</a:t>
            </a:r>
          </a:p>
          <a:p>
            <a:pPr algn="ctr">
              <a:lnSpc>
                <a:spcPts val="2469"/>
              </a:lnSpc>
            </a:pP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1995 – </a:t>
            </a: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Zertifizierung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DIN ISO 9001</a:t>
            </a:r>
          </a:p>
          <a:p>
            <a:pPr algn="ctr">
              <a:lnSpc>
                <a:spcPts val="2469"/>
              </a:lnSpc>
            </a:pPr>
            <a:endParaRPr lang="en-US" sz="176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r>
              <a:rPr lang="en-US" sz="1763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Einsatz</a:t>
            </a:r>
            <a:r>
              <a:rPr lang="en-US" sz="176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3D-Messmaschine</a:t>
            </a:r>
          </a:p>
          <a:p>
            <a:pPr algn="ctr">
              <a:lnSpc>
                <a:spcPts val="2469"/>
              </a:lnSpc>
            </a:pPr>
            <a:endParaRPr lang="en-US" sz="1763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2075806" y="2935175"/>
            <a:ext cx="4947163" cy="6019119"/>
            <a:chOff x="0" y="0"/>
            <a:chExt cx="1302956" cy="158528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02957" cy="1585282"/>
            </a:xfrm>
            <a:custGeom>
              <a:avLst/>
              <a:gdLst/>
              <a:ahLst/>
              <a:cxnLst/>
              <a:rect l="l" t="t" r="r" b="b"/>
              <a:pathLst>
                <a:path w="1302957" h="1585282">
                  <a:moveTo>
                    <a:pt x="0" y="0"/>
                  </a:moveTo>
                  <a:lnTo>
                    <a:pt x="1302957" y="0"/>
                  </a:lnTo>
                  <a:lnTo>
                    <a:pt x="1302957" y="1585282"/>
                  </a:lnTo>
                  <a:lnTo>
                    <a:pt x="0" y="1585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302956" cy="163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12269951" y="5202297"/>
            <a:ext cx="460597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Box 25"/>
          <p:cNvSpPr txBox="1"/>
          <p:nvPr/>
        </p:nvSpPr>
        <p:spPr>
          <a:xfrm>
            <a:off x="12266306" y="3177213"/>
            <a:ext cx="460961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spc="6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2012 - HEUTE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97532" y="3977665"/>
            <a:ext cx="4947163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spc="6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Frühwein Mechanik </a:t>
            </a:r>
          </a:p>
          <a:p>
            <a:pPr algn="ctr">
              <a:lnSpc>
                <a:spcPts val="3220"/>
              </a:lnSpc>
            </a:pPr>
            <a:r>
              <a:rPr lang="en-US" sz="2300" b="1" spc="6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GmbH &amp; Co. KG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97532" y="5411847"/>
            <a:ext cx="4925437" cy="3346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76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Familienunternehmen </a:t>
            </a:r>
          </a:p>
          <a:p>
            <a:pPr algn="ctr">
              <a:lnSpc>
                <a:spcPts val="2469"/>
              </a:lnSpc>
            </a:pPr>
            <a:r>
              <a:rPr lang="en-US" sz="176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in der 3. Generation</a:t>
            </a:r>
          </a:p>
          <a:p>
            <a:pPr algn="ctr">
              <a:lnSpc>
                <a:spcPts val="2469"/>
              </a:lnSpc>
            </a:pPr>
            <a:endParaRPr lang="en-US" sz="176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r>
              <a:rPr lang="en-US" sz="176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Erweiterung des Maschinenparks </a:t>
            </a:r>
          </a:p>
          <a:p>
            <a:pPr algn="ctr">
              <a:lnSpc>
                <a:spcPts val="2469"/>
              </a:lnSpc>
            </a:pPr>
            <a:r>
              <a:rPr lang="en-US" sz="176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mit Automation</a:t>
            </a:r>
          </a:p>
          <a:p>
            <a:pPr algn="ctr">
              <a:lnSpc>
                <a:spcPts val="2469"/>
              </a:lnSpc>
            </a:pPr>
            <a:endParaRPr lang="en-US" sz="176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r>
              <a:rPr lang="en-US" sz="176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Erneuerung des ERP-Systems </a:t>
            </a:r>
          </a:p>
          <a:p>
            <a:pPr algn="ctr">
              <a:lnSpc>
                <a:spcPts val="2469"/>
              </a:lnSpc>
            </a:pPr>
            <a:endParaRPr lang="en-US" sz="176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r>
              <a:rPr lang="en-US" sz="176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Bau eines Reinraums</a:t>
            </a:r>
          </a:p>
          <a:p>
            <a:pPr algn="ctr">
              <a:lnSpc>
                <a:spcPts val="2469"/>
              </a:lnSpc>
            </a:pPr>
            <a:endParaRPr lang="en-US" sz="1763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2469"/>
              </a:lnSpc>
            </a:pPr>
            <a:r>
              <a:rPr lang="en-US" sz="176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Erweiterung der CAD/CAM Abteilung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74491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04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817826" y="0"/>
            <a:ext cx="11470174" cy="10600180"/>
            <a:chOff x="0" y="0"/>
            <a:chExt cx="1777030" cy="16422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77030" cy="1642245"/>
            </a:xfrm>
            <a:custGeom>
              <a:avLst/>
              <a:gdLst/>
              <a:ahLst/>
              <a:cxnLst/>
              <a:rect l="l" t="t" r="r" b="b"/>
              <a:pathLst>
                <a:path w="1777030" h="1642245">
                  <a:moveTo>
                    <a:pt x="0" y="0"/>
                  </a:moveTo>
                  <a:lnTo>
                    <a:pt x="1777030" y="0"/>
                  </a:lnTo>
                  <a:lnTo>
                    <a:pt x="1777030" y="1642245"/>
                  </a:lnTo>
                  <a:lnTo>
                    <a:pt x="0" y="1642245"/>
                  </a:lnTo>
                  <a:close/>
                </a:path>
              </a:pathLst>
            </a:custGeom>
            <a:blipFill>
              <a:blip r:embed="rId2"/>
              <a:stretch>
                <a:fillRect t="-17783" b="-1778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17826" y="2826335"/>
            <a:ext cx="10247719" cy="3460163"/>
            <a:chOff x="0" y="0"/>
            <a:chExt cx="2698988" cy="11418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8988" cy="1141813"/>
            </a:xfrm>
            <a:custGeom>
              <a:avLst/>
              <a:gdLst/>
              <a:ahLst/>
              <a:cxnLst/>
              <a:rect l="l" t="t" r="r" b="b"/>
              <a:pathLst>
                <a:path w="2698988" h="1141813">
                  <a:moveTo>
                    <a:pt x="0" y="0"/>
                  </a:moveTo>
                  <a:lnTo>
                    <a:pt x="2698988" y="0"/>
                  </a:lnTo>
                  <a:lnTo>
                    <a:pt x="2698988" y="1141813"/>
                  </a:lnTo>
                  <a:lnTo>
                    <a:pt x="0" y="1141813"/>
                  </a:lnTo>
                  <a:close/>
                </a:path>
              </a:pathLst>
            </a:custGeom>
            <a:solidFill>
              <a:srgbClr val="444E5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98988" cy="1189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7914449" y="9267825"/>
            <a:ext cx="764432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7591540" y="4243236"/>
            <a:ext cx="9113681" cy="10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9"/>
              </a:lnSpc>
            </a:pPr>
            <a:r>
              <a:rPr lang="en-US" sz="6999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Kunden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1540" y="3414595"/>
            <a:ext cx="9182951" cy="71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6"/>
              </a:lnSpc>
            </a:pPr>
            <a:r>
              <a:rPr lang="en-US" sz="4161" spc="753">
                <a:solidFill>
                  <a:srgbClr val="FFFFFF"/>
                </a:solidFill>
                <a:latin typeface="Cy Grotesk Grand"/>
                <a:ea typeface="Cy Grotesk Grand"/>
                <a:cs typeface="Cy Grotesk Grand"/>
                <a:sym typeface="Cy Grotesk Grand"/>
              </a:rPr>
              <a:t>BRANCHEN UNSERER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89681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9392" y="715413"/>
            <a:ext cx="5274544" cy="8960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Vakuumtechnik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Sondermaschinenbau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Halbleiterindustrie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Optik</a:t>
            </a: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Solar</a:t>
            </a: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Medizin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Hydraulik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Textil</a:t>
            </a: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Apparate</a:t>
            </a: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- und </a:t>
            </a: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Armaturenbau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27" b="-1537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4100376" y="3761046"/>
            <a:ext cx="3288317" cy="328831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82682" y="3761046"/>
            <a:ext cx="3288317" cy="328831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17389" y="3880652"/>
            <a:ext cx="3030789" cy="30307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4356" b="-3429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99695" y="3880652"/>
            <a:ext cx="3030789" cy="303078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7829" b="-256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1028700" y="9219406"/>
            <a:ext cx="1526294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817747" y="1671896"/>
            <a:ext cx="14652505" cy="12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Geschäftsführung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27483" y="7441375"/>
            <a:ext cx="363410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6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PATRICIA VOGT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09789" y="7441375"/>
            <a:ext cx="363410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6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JOACHIM HAUS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774491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-193754" y="-102870"/>
            <a:ext cx="11470174" cy="10600180"/>
            <a:chOff x="0" y="0"/>
            <a:chExt cx="1777030" cy="16422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77030" cy="1642245"/>
            </a:xfrm>
            <a:custGeom>
              <a:avLst/>
              <a:gdLst/>
              <a:ahLst/>
              <a:cxnLst/>
              <a:rect l="l" t="t" r="r" b="b"/>
              <a:pathLst>
                <a:path w="1777030" h="1642245">
                  <a:moveTo>
                    <a:pt x="0" y="0"/>
                  </a:moveTo>
                  <a:lnTo>
                    <a:pt x="1777030" y="0"/>
                  </a:lnTo>
                  <a:lnTo>
                    <a:pt x="1777030" y="1642245"/>
                  </a:lnTo>
                  <a:lnTo>
                    <a:pt x="0" y="1642245"/>
                  </a:lnTo>
                  <a:close/>
                </a:path>
              </a:pathLst>
            </a:custGeom>
            <a:blipFill>
              <a:blip r:embed="rId3"/>
              <a:stretch>
                <a:fillRect t="-17783" b="-1778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953531"/>
            <a:ext cx="10247719" cy="3332969"/>
            <a:chOff x="0" y="0"/>
            <a:chExt cx="2698988" cy="11418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8988" cy="1141813"/>
            </a:xfrm>
            <a:custGeom>
              <a:avLst/>
              <a:gdLst/>
              <a:ahLst/>
              <a:cxnLst/>
              <a:rect l="l" t="t" r="r" b="b"/>
              <a:pathLst>
                <a:path w="2698988" h="1141813">
                  <a:moveTo>
                    <a:pt x="0" y="0"/>
                  </a:moveTo>
                  <a:lnTo>
                    <a:pt x="2698988" y="0"/>
                  </a:lnTo>
                  <a:lnTo>
                    <a:pt x="2698988" y="1141813"/>
                  </a:lnTo>
                  <a:lnTo>
                    <a:pt x="0" y="1141813"/>
                  </a:lnTo>
                  <a:close/>
                </a:path>
              </a:pathLst>
            </a:custGeom>
            <a:solidFill>
              <a:srgbClr val="444E5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98988" cy="1189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2858381" y="9219406"/>
            <a:ext cx="764432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802414" y="4370433"/>
            <a:ext cx="9113681" cy="108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9"/>
              </a:lnSpc>
            </a:pPr>
            <a:r>
              <a:rPr lang="en-US" sz="6999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Leitbild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02414" y="3541792"/>
            <a:ext cx="6489210" cy="71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6"/>
              </a:lnSpc>
            </a:pPr>
            <a:r>
              <a:rPr lang="en-US" sz="4161" spc="753">
                <a:solidFill>
                  <a:srgbClr val="FFFFFF"/>
                </a:solidFill>
                <a:latin typeface="Cy Grotesk Grand"/>
                <a:ea typeface="Cy Grotesk Grand"/>
                <a:cs typeface="Cy Grotesk Grand"/>
                <a:sym typeface="Cy Grotesk Grand"/>
              </a:rPr>
              <a:t>UNSER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14037" y="1280221"/>
            <a:ext cx="5025910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737373"/>
                </a:solidFill>
                <a:latin typeface="Garet Bold"/>
                <a:ea typeface="Garet Bold"/>
                <a:cs typeface="Garet Bold"/>
                <a:sym typeface="Garet Bold"/>
              </a:rPr>
              <a:t>Wir stehen für Qualität und Perfektion - alles aus einer Hand.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14037" y="7287568"/>
            <a:ext cx="5025910" cy="214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i="1" dirty="0" err="1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Wir</a:t>
            </a:r>
            <a:r>
              <a:rPr lang="en-US" sz="1999" i="1" dirty="0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1999" i="1" dirty="0" err="1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denken</a:t>
            </a:r>
            <a:r>
              <a:rPr lang="en-US" sz="1999" i="1" dirty="0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1999" i="1" dirty="0" err="1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nachhaltig</a:t>
            </a:r>
            <a:r>
              <a:rPr lang="en-US" sz="1999" i="1" dirty="0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 - </a:t>
            </a:r>
            <a:r>
              <a:rPr lang="en-US" sz="1999" i="1" dirty="0" err="1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wir</a:t>
            </a:r>
            <a:r>
              <a:rPr lang="en-US" sz="1999" i="1" dirty="0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1999" i="1" dirty="0" err="1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handeln</a:t>
            </a:r>
            <a:r>
              <a:rPr lang="en-US" sz="1999" i="1" dirty="0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1999" i="1" dirty="0" err="1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verantwortungsvoll</a:t>
            </a:r>
            <a:r>
              <a:rPr lang="en-US" sz="1999" i="1" dirty="0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. </a:t>
            </a:r>
          </a:p>
          <a:p>
            <a:pPr algn="l">
              <a:lnSpc>
                <a:spcPts val="2799"/>
              </a:lnSpc>
            </a:pPr>
            <a:endParaRPr lang="en-US" sz="1999" i="1" dirty="0">
              <a:solidFill>
                <a:srgbClr val="737373"/>
              </a:solidFill>
              <a:latin typeface="Garet Italics"/>
              <a:ea typeface="Garet Italics"/>
              <a:cs typeface="Garet Italics"/>
              <a:sym typeface="Garet Italics"/>
            </a:endParaRPr>
          </a:p>
          <a:p>
            <a:pPr algn="l">
              <a:lnSpc>
                <a:spcPts val="2799"/>
              </a:lnSpc>
            </a:pPr>
            <a:r>
              <a:rPr lang="en-US" sz="1999" dirty="0" err="1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Nach</a:t>
            </a:r>
            <a:r>
              <a:rPr lang="en-US" sz="1999" dirty="0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 dem Motto: </a:t>
            </a:r>
            <a:r>
              <a:rPr lang="en-US" sz="1999" dirty="0" err="1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Biodiversität</a:t>
            </a:r>
            <a:r>
              <a:rPr lang="en-US" sz="1999" dirty="0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schützen</a:t>
            </a:r>
            <a:r>
              <a:rPr lang="en-US" sz="1999" dirty="0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1999" dirty="0" err="1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Ressourcen</a:t>
            </a:r>
            <a:r>
              <a:rPr lang="en-US" sz="1999" dirty="0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schonen</a:t>
            </a:r>
            <a:r>
              <a:rPr lang="en-US" sz="1999" dirty="0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 und </a:t>
            </a:r>
            <a:r>
              <a:rPr lang="en-US" sz="1999" dirty="0" err="1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Mitarbeitende</a:t>
            </a:r>
            <a:r>
              <a:rPr lang="en-US" sz="1999" dirty="0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stärken</a:t>
            </a:r>
            <a:r>
              <a:rPr lang="en-US" sz="1999" dirty="0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14037" y="3426767"/>
            <a:ext cx="203398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Qualität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14037" y="6474768"/>
            <a:ext cx="281306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Verantwortung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06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14037" y="4239567"/>
            <a:ext cx="502591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i="1">
                <a:solidFill>
                  <a:srgbClr val="737373"/>
                </a:solidFill>
                <a:latin typeface="Garet Italics"/>
                <a:ea typeface="Garet Italics"/>
                <a:cs typeface="Garet Italics"/>
                <a:sym typeface="Garet Italics"/>
              </a:rPr>
              <a:t>Wir leben Qualität - wir liefern Qualität. </a:t>
            </a:r>
          </a:p>
          <a:p>
            <a:pPr algn="l">
              <a:lnSpc>
                <a:spcPts val="2799"/>
              </a:lnSpc>
            </a:pPr>
            <a:endParaRPr lang="en-US" sz="1999" i="1">
              <a:solidFill>
                <a:srgbClr val="737373"/>
              </a:solidFill>
              <a:latin typeface="Garet Italics"/>
              <a:ea typeface="Garet Italics"/>
              <a:cs typeface="Garet Italics"/>
              <a:sym typeface="Garet Italics"/>
            </a:endParaR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737373"/>
                </a:solidFill>
                <a:latin typeface="Garet"/>
                <a:ea typeface="Garet"/>
                <a:cs typeface="Garet"/>
                <a:sym typeface="Garet"/>
              </a:rPr>
              <a:t>Seit über 30 Jahren arbeiten wir stetig an unserem Qualitätsmanagement.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684427" y="0"/>
            <a:ext cx="8603573" cy="10287000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2"/>
              <a:stretch>
                <a:fillRect t="-2872" b="-287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4091" y="9503654"/>
            <a:ext cx="14703509" cy="0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914400" y="957034"/>
            <a:ext cx="9374557" cy="361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898" lvl="1" algn="l">
              <a:lnSpc>
                <a:spcPts val="2799"/>
              </a:lnSpc>
            </a:pPr>
            <a:r>
              <a:rPr lang="en-US" sz="2400" dirty="0" err="1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Perfekte</a:t>
            </a:r>
            <a:r>
              <a:rPr lang="en-US" sz="2400" dirty="0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Komplettlösung</a:t>
            </a:r>
            <a:r>
              <a:rPr lang="en-US" sz="2400" dirty="0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 – </a:t>
            </a:r>
            <a:r>
              <a:rPr lang="en-US" sz="2400" dirty="0" err="1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alles</a:t>
            </a:r>
            <a:r>
              <a:rPr lang="en-US" sz="2400" dirty="0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aus</a:t>
            </a:r>
            <a:r>
              <a:rPr lang="en-US" sz="2400" dirty="0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einer</a:t>
            </a:r>
            <a:r>
              <a:rPr lang="en-US" sz="2400" dirty="0">
                <a:solidFill>
                  <a:srgbClr val="444E55"/>
                </a:solidFill>
                <a:latin typeface="Garet Bold" panose="020B0604020202020204" charset="0"/>
                <a:ea typeface="Garet"/>
                <a:cs typeface="Garet"/>
                <a:sym typeface="Garet"/>
              </a:rPr>
              <a:t> Hand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9645" y="1654365"/>
            <a:ext cx="288296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Produktion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8947" y="7107926"/>
            <a:ext cx="7674203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Montage von </a:t>
            </a: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komplexen</a:t>
            </a: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Baugruppen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042752" y="8954719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dirty="0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07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39521" y="7670557"/>
            <a:ext cx="7725794" cy="2166114"/>
            <a:chOff x="0" y="0"/>
            <a:chExt cx="2034777" cy="57049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34777" cy="570499"/>
            </a:xfrm>
            <a:custGeom>
              <a:avLst/>
              <a:gdLst/>
              <a:ahLst/>
              <a:cxnLst/>
              <a:rect l="l" t="t" r="r" b="b"/>
              <a:pathLst>
                <a:path w="2034777" h="570499">
                  <a:moveTo>
                    <a:pt x="0" y="0"/>
                  </a:moveTo>
                  <a:lnTo>
                    <a:pt x="2034777" y="0"/>
                  </a:lnTo>
                  <a:lnTo>
                    <a:pt x="2034777" y="570499"/>
                  </a:lnTo>
                  <a:lnTo>
                    <a:pt x="0" y="570499"/>
                  </a:lnTo>
                  <a:close/>
                </a:path>
              </a:pathLst>
            </a:custGeom>
            <a:solidFill>
              <a:srgbClr val="444E5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34777" cy="618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450237" y="7782963"/>
            <a:ext cx="6978239" cy="192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5400" dirty="0" err="1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Wir</a:t>
            </a:r>
            <a:r>
              <a:rPr lang="en-US" sz="5400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 </a:t>
            </a:r>
          </a:p>
          <a:p>
            <a:pPr algn="l">
              <a:lnSpc>
                <a:spcPts val="7560"/>
              </a:lnSpc>
            </a:pPr>
            <a:r>
              <a:rPr lang="en-US" sz="5400" dirty="0" err="1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Bieten</a:t>
            </a:r>
            <a:endParaRPr lang="en-US" sz="5400" dirty="0">
              <a:solidFill>
                <a:srgbClr val="FFFFFF"/>
              </a:solidFill>
              <a:latin typeface="Horizon"/>
              <a:ea typeface="Horizon"/>
              <a:cs typeface="Horizon"/>
              <a:sym typeface="Horizo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38947" y="2903449"/>
            <a:ext cx="844798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diverse </a:t>
            </a: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Dienstleistungen</a:t>
            </a: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7752" y="3456858"/>
            <a:ext cx="8188483" cy="3218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Oberflächenveredelung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Wärmebehandlungen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Glasperlstrahlen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Polieren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Reinigungsverfahren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Schweißtechniken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/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Löten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Schleifen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Erodieren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Tieflochbohren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Lasern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, etc.</a:t>
            </a:r>
          </a:p>
          <a:p>
            <a:pPr algn="l">
              <a:lnSpc>
                <a:spcPts val="2799"/>
              </a:lnSpc>
            </a:pP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⟶ teils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im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eigenen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Haus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oder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in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Kooperation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mit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leistungsstarken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und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langjährigen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Partnern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3DCDECAE-F0DE-3796-9EF0-81CB8D1ECC7E}"/>
              </a:ext>
            </a:extLst>
          </p:cNvPr>
          <p:cNvSpPr txBox="1"/>
          <p:nvPr/>
        </p:nvSpPr>
        <p:spPr>
          <a:xfrm>
            <a:off x="1138947" y="7897086"/>
            <a:ext cx="7674203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Montage </a:t>
            </a: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im</a:t>
            </a: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 Reinraum 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CF43F27-860D-405E-855E-247560236276}"/>
              </a:ext>
            </a:extLst>
          </p:cNvPr>
          <p:cNvSpPr txBox="1"/>
          <p:nvPr/>
        </p:nvSpPr>
        <p:spPr>
          <a:xfrm>
            <a:off x="1139645" y="2099889"/>
            <a:ext cx="9528355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000" spc="67" dirty="0" err="1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Fertigung</a:t>
            </a:r>
            <a:r>
              <a:rPr lang="en-US" sz="2000" b="1" spc="67" dirty="0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 </a:t>
            </a:r>
            <a:r>
              <a:rPr lang="en-US" sz="2000" spc="67" dirty="0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von </a:t>
            </a:r>
            <a:r>
              <a:rPr lang="en-US" sz="2000" spc="67" dirty="0" err="1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Bauteilen</a:t>
            </a:r>
            <a:r>
              <a:rPr lang="en-US" sz="2000" spc="67" dirty="0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 </a:t>
            </a:r>
            <a:r>
              <a:rPr lang="en-US" sz="2000" spc="67" dirty="0" err="1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aus</a:t>
            </a:r>
            <a:r>
              <a:rPr lang="en-US" sz="2000" spc="67" dirty="0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 </a:t>
            </a:r>
            <a:r>
              <a:rPr lang="en-US" sz="2000" spc="67" dirty="0" err="1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allen</a:t>
            </a:r>
            <a:r>
              <a:rPr lang="en-US" sz="2000" spc="67" dirty="0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 </a:t>
            </a:r>
            <a:r>
              <a:rPr lang="en-US" sz="2000" spc="67" dirty="0" err="1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zerspanbaren</a:t>
            </a:r>
            <a:r>
              <a:rPr lang="en-US" sz="2000" spc="67" dirty="0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 </a:t>
            </a:r>
            <a:r>
              <a:rPr lang="en-US" sz="2000" spc="67" dirty="0" err="1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Materialien</a:t>
            </a:r>
            <a:endParaRPr lang="en-US" sz="2000" spc="67" dirty="0">
              <a:solidFill>
                <a:srgbClr val="444E55"/>
              </a:solidFill>
              <a:latin typeface="Garet" panose="020B0604020202020204" charset="0"/>
              <a:ea typeface="Garet Bold"/>
              <a:cs typeface="Garet Bold"/>
              <a:sym typeface="Garet Bold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331E9262-B805-7066-6A57-F9FB3014C918}"/>
              </a:ext>
            </a:extLst>
          </p:cNvPr>
          <p:cNvSpPr txBox="1"/>
          <p:nvPr/>
        </p:nvSpPr>
        <p:spPr>
          <a:xfrm>
            <a:off x="1142464" y="8686246"/>
            <a:ext cx="7175226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Zeichnungserstellung</a:t>
            </a: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 gem. </a:t>
            </a: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Musterteilen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330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pPr marL="215898" lvl="1" algn="l">
              <a:lnSpc>
                <a:spcPts val="2799"/>
              </a:lnSpc>
            </a:pPr>
            <a:endParaRPr lang="en-US" sz="1800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85564" y="-333044"/>
            <a:ext cx="8603573" cy="10894816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3"/>
              <a:stretch>
                <a:fillRect t="-2872" b="-287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AutoShape 5"/>
          <p:cNvSpPr/>
          <p:nvPr/>
        </p:nvSpPr>
        <p:spPr>
          <a:xfrm>
            <a:off x="1554717" y="9162256"/>
            <a:ext cx="14703509" cy="0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554717" y="964808"/>
            <a:ext cx="5989083" cy="1958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Drehmaschinen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2000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CNC-</a:t>
            </a:r>
            <a:r>
              <a:rPr lang="en-US" sz="2000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Drehmaschinen</a:t>
            </a:r>
            <a:endParaRPr lang="en-US" sz="2000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>
              <a:lnSpc>
                <a:spcPts val="2799"/>
              </a:lnSpc>
              <a:buFont typeface="Arial"/>
              <a:buChar char="•"/>
            </a:pPr>
            <a:r>
              <a:rPr lang="en-US" sz="2000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konventionelle</a:t>
            </a:r>
            <a:r>
              <a:rPr lang="en-US" sz="2000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Drehmaschinen</a:t>
            </a:r>
            <a:endParaRPr lang="en-US" sz="2000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>
              <a:lnSpc>
                <a:spcPts val="2799"/>
              </a:lnSpc>
              <a:buFont typeface="Arial"/>
              <a:buChar char="•"/>
            </a:pPr>
            <a:r>
              <a:rPr lang="en-US" sz="2000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Ø 560 mm – max 2000 mm </a:t>
            </a:r>
            <a:r>
              <a:rPr lang="en-US" sz="2000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Länge</a:t>
            </a:r>
            <a:endParaRPr lang="en-US" sz="2000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499"/>
              </a:lnSpc>
            </a:pP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19459" y="5027416"/>
            <a:ext cx="7113635" cy="268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Bearbeitungszentren</a:t>
            </a: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 teils mit Automation </a:t>
            </a: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CNC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Bearbeitungszentren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marL="888996" lvl="2" indent="-215898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3-Achsen </a:t>
            </a:r>
          </a:p>
          <a:p>
            <a:pPr marL="888996" lvl="2" indent="-215898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5-Achsen</a:t>
            </a:r>
          </a:p>
          <a:p>
            <a:pPr marL="888996" lvl="2" indent="-215898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6-Achsen</a:t>
            </a:r>
          </a:p>
          <a:p>
            <a:pPr marL="558798" lvl="1" indent="-34290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bis 4200 mm 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Länge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774491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08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997741" y="7856354"/>
            <a:ext cx="7725794" cy="2166114"/>
            <a:chOff x="0" y="0"/>
            <a:chExt cx="2034777" cy="570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4777" cy="570499"/>
            </a:xfrm>
            <a:custGeom>
              <a:avLst/>
              <a:gdLst/>
              <a:ahLst/>
              <a:cxnLst/>
              <a:rect l="l" t="t" r="r" b="b"/>
              <a:pathLst>
                <a:path w="2034777" h="570499">
                  <a:moveTo>
                    <a:pt x="0" y="0"/>
                  </a:moveTo>
                  <a:lnTo>
                    <a:pt x="2034777" y="0"/>
                  </a:lnTo>
                  <a:lnTo>
                    <a:pt x="2034777" y="570499"/>
                  </a:lnTo>
                  <a:lnTo>
                    <a:pt x="0" y="570499"/>
                  </a:lnTo>
                  <a:close/>
                </a:path>
              </a:pathLst>
            </a:custGeom>
            <a:solidFill>
              <a:srgbClr val="444E5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034777" cy="618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371518" y="7908449"/>
            <a:ext cx="6978239" cy="192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540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Maschinenpark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86634" y="3403159"/>
            <a:ext cx="6476438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 dirty="0" err="1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Dreh-Fräszentrum</a:t>
            </a: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 mit Automation</a:t>
            </a:r>
          </a:p>
          <a:p>
            <a:pPr marL="342900" indent="-342900" algn="l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b="1" spc="67" dirty="0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000" spc="67" dirty="0">
                <a:solidFill>
                  <a:srgbClr val="444E55"/>
                </a:solidFill>
                <a:latin typeface="Garet" panose="020B0604020202020204" charset="0"/>
                <a:ea typeface="Garet Bold"/>
                <a:cs typeface="Garet Bold"/>
                <a:sym typeface="Garet Bold"/>
              </a:rPr>
              <a:t>Rd. 400 x 1100 mm</a:t>
            </a:r>
            <a:endParaRPr lang="en-US" sz="2499" b="1" spc="67" dirty="0">
              <a:solidFill>
                <a:srgbClr val="444E55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9684427" y="0"/>
            <a:ext cx="8603573" cy="10287000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3"/>
              <a:stretch>
                <a:fillRect t="-2872" b="-287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AutoShape 5"/>
          <p:cNvSpPr/>
          <p:nvPr/>
        </p:nvSpPr>
        <p:spPr>
          <a:xfrm>
            <a:off x="1588131" y="9219406"/>
            <a:ext cx="14703509" cy="0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588131" y="2780426"/>
            <a:ext cx="6635161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3D–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Koordinatenmessmaschine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3D–</a:t>
            </a: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Fertigungsmesssystem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Längenmessgerät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Höhenmessgeräte</a:t>
            </a:r>
            <a:endParaRPr lang="en-US" sz="1999" dirty="0">
              <a:solidFill>
                <a:srgbClr val="444E55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88131" y="2094524"/>
            <a:ext cx="314122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Messmaschinen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5061" y="4603298"/>
            <a:ext cx="402837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Helium Dichtheitsprüfung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74491" y="8839994"/>
            <a:ext cx="96961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44E55"/>
                </a:solidFill>
                <a:latin typeface="Horizon"/>
                <a:ea typeface="Horizon"/>
                <a:cs typeface="Horizon"/>
                <a:sym typeface="Horizon"/>
              </a:rPr>
              <a:t>09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997741" y="7856354"/>
            <a:ext cx="7725794" cy="2166114"/>
            <a:chOff x="0" y="0"/>
            <a:chExt cx="2034777" cy="5704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34777" cy="570499"/>
            </a:xfrm>
            <a:custGeom>
              <a:avLst/>
              <a:gdLst/>
              <a:ahLst/>
              <a:cxnLst/>
              <a:rect l="l" t="t" r="r" b="b"/>
              <a:pathLst>
                <a:path w="2034777" h="570499">
                  <a:moveTo>
                    <a:pt x="0" y="0"/>
                  </a:moveTo>
                  <a:lnTo>
                    <a:pt x="2034777" y="0"/>
                  </a:lnTo>
                  <a:lnTo>
                    <a:pt x="2034777" y="570499"/>
                  </a:lnTo>
                  <a:lnTo>
                    <a:pt x="0" y="570499"/>
                  </a:lnTo>
                  <a:close/>
                </a:path>
              </a:pathLst>
            </a:custGeom>
            <a:solidFill>
              <a:srgbClr val="444E5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34777" cy="618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60221" y="8000247"/>
            <a:ext cx="7200833" cy="1725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Qualitäts</a:t>
            </a:r>
          </a:p>
          <a:p>
            <a:pPr algn="l">
              <a:lnSpc>
                <a:spcPts val="6720"/>
              </a:lnSpc>
            </a:pPr>
            <a:r>
              <a:rPr lang="en-US" sz="480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management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5061" y="5730423"/>
            <a:ext cx="663516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 err="1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Vakuumprüfung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bis 10</a:t>
            </a:r>
            <a:r>
              <a:rPr lang="en-US" sz="1999" baseline="30000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-10</a:t>
            </a:r>
            <a:r>
              <a:rPr lang="en-US" sz="1999" dirty="0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 mbar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5061" y="6848445"/>
            <a:ext cx="402837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67">
                <a:solidFill>
                  <a:srgbClr val="444E55"/>
                </a:solidFill>
                <a:latin typeface="Garet Bold"/>
                <a:ea typeface="Garet Bold"/>
                <a:cs typeface="Garet Bold"/>
                <a:sym typeface="Garet Bold"/>
              </a:rPr>
              <a:t>Zertifizierungen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5061" y="7537420"/>
            <a:ext cx="6635161" cy="68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interne und externe Audits</a:t>
            </a:r>
          </a:p>
          <a:p>
            <a:pPr marL="431796" lvl="1" indent="-215898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44E55"/>
                </a:solidFill>
                <a:latin typeface="Garet"/>
                <a:ea typeface="Garet"/>
                <a:cs typeface="Garet"/>
                <a:sym typeface="Garet"/>
              </a:rPr>
              <a:t>regelmäßige Weiterbildungen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Benutzerdefiniert</PresentationFormat>
  <Paragraphs>163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Horizon</vt:lpstr>
      <vt:lpstr>Calibri</vt:lpstr>
      <vt:lpstr>Garet</vt:lpstr>
      <vt:lpstr>Cy Grotesk Grand</vt:lpstr>
      <vt:lpstr>Garet Italics</vt:lpstr>
      <vt:lpstr>Garet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Unternehmenspräsentation</dc:title>
  <dc:creator>Patricia Vogt</dc:creator>
  <cp:lastModifiedBy>Patricia Vogt</cp:lastModifiedBy>
  <cp:revision>27</cp:revision>
  <dcterms:created xsi:type="dcterms:W3CDTF">2006-08-16T00:00:00Z</dcterms:created>
  <dcterms:modified xsi:type="dcterms:W3CDTF">2026-03-16T09:17:24Z</dcterms:modified>
  <dc:identifier>DAGnUFCQwT8</dc:identifier>
</cp:coreProperties>
</file>