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0" r:id="rId2"/>
    <p:sldId id="256" r:id="rId3"/>
    <p:sldId id="257" r:id="rId4"/>
    <p:sldId id="264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8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8A0B7-6D9A-4ED8-96F5-82CEEA88F475}" type="datetimeFigureOut">
              <a:rPr lang="it-IT" smtClean="0"/>
              <a:t>20/07/2026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AB5DD-3E1A-4C6B-A022-4AE43DBC747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663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AB5DD-3E1A-4C6B-A022-4AE43DBC7478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4626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892" y="79512"/>
            <a:ext cx="10058400" cy="669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53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16" y="74999"/>
            <a:ext cx="10058400" cy="6705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2278" y="996737"/>
            <a:ext cx="107826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lang="it-IT" sz="2400" b="1" dirty="0"/>
              <a:t>DAL DISEGNO AL COMPONENTE </a:t>
            </a:r>
            <a:r>
              <a:rPr lang="it-IT" sz="2400" b="1" dirty="0" smtClean="0"/>
              <a:t>FINITO </a:t>
            </a:r>
            <a:r>
              <a:rPr lang="it-IT" sz="2400" b="1" dirty="0"/>
              <a:t>CON LA PRECISIONE CHE FA LA </a:t>
            </a:r>
            <a:r>
              <a:rPr lang="it-IT" sz="2400" b="1" dirty="0" smtClean="0"/>
              <a:t>DIFFERENZA</a:t>
            </a:r>
            <a:endParaRPr sz="2400" dirty="0">
              <a:latin typeface="Arial Rounded MT Bold" panose="020F0704030504030204" pitchFamily="34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2479452" y="3362237"/>
            <a:ext cx="1704313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lang="it-IT" sz="2200" dirty="0" smtClean="0">
                <a:latin typeface="Arial Rounded MT Bold" panose="020F0704030504030204" pitchFamily="34" charset="0"/>
              </a:rPr>
              <a:t>CHI SIAMO</a:t>
            </a:r>
            <a:endParaRPr sz="2200" dirty="0">
              <a:latin typeface="Arial Rounded MT Bold" panose="020F0704030504030204" pitchFamily="34" charset="0"/>
            </a:endParaRPr>
          </a:p>
        </p:txBody>
      </p:sp>
      <p:sp>
        <p:nvSpPr>
          <p:cNvPr id="9" name="Rounded Rectangle 2"/>
          <p:cNvSpPr/>
          <p:nvPr/>
        </p:nvSpPr>
        <p:spPr>
          <a:xfrm>
            <a:off x="853453" y="3810047"/>
            <a:ext cx="4956312" cy="2754895"/>
          </a:xfrm>
          <a:prstGeom prst="roundRect">
            <a:avLst/>
          </a:prstGeom>
          <a:solidFill>
            <a:srgbClr val="F5F5F5"/>
          </a:solidFill>
          <a:ln>
            <a:solidFill>
              <a:srgbClr val="0066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/>
            </a:pPr>
            <a:r>
              <a:rPr 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</a:t>
            </a:r>
            <a:r>
              <a:rPr lang="it-IT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semplice officina </a:t>
            </a:r>
            <a:r>
              <a:rPr 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meccanica</a:t>
            </a: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defRPr sz="2000"/>
            </a:pPr>
            <a:endParaRPr lang="it-IT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2000"/>
            </a:pP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partner 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produttivo per costruttori di macchine e impianti che cercano un fornitore capace di realizzare componenti complessi, rispettare le scadenze e mantenere elevati standard qualitativi</a:t>
            </a: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defRPr sz="2000"/>
            </a:pPr>
            <a:endParaRPr lang="it-IT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 sz="2000"/>
            </a:pP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ciclo produttivo completo e lavorazioni CNC, alesatura, dentatura, rettifica, saldatura e assemblaggio, trasformiamo il vostro disegno in un componente pronto per essere installato</a:t>
            </a:r>
            <a:r>
              <a:rPr lang="it-IT" sz="1400" dirty="0">
                <a:solidFill>
                  <a:schemeClr val="tx1"/>
                </a:solidFill>
              </a:rPr>
              <a:t>.</a:t>
            </a: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7210575" y="3340467"/>
            <a:ext cx="3189271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sz="2200" dirty="0">
                <a:latin typeface="Arial Rounded MT Bold" panose="020F0704030504030204" pitchFamily="34" charset="0"/>
              </a:rPr>
              <a:t>PERCHÉ SCEGLIERCI</a:t>
            </a:r>
          </a:p>
        </p:txBody>
      </p:sp>
      <p:sp>
        <p:nvSpPr>
          <p:cNvPr id="11" name="Rounded Rectangle 2"/>
          <p:cNvSpPr/>
          <p:nvPr/>
        </p:nvSpPr>
        <p:spPr>
          <a:xfrm>
            <a:off x="6403442" y="3810047"/>
            <a:ext cx="4956312" cy="2799860"/>
          </a:xfrm>
          <a:prstGeom prst="roundRect">
            <a:avLst/>
          </a:prstGeom>
          <a:solidFill>
            <a:srgbClr val="F5F5F5"/>
          </a:solidFill>
          <a:ln>
            <a:solidFill>
              <a:srgbClr val="0066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oltre 50 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anni di esperienza 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addetti 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componenti 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fino a 4.000 × 2.000 mm 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tornitura 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Ø1.100 × 5.500 mm 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</a:t>
            </a: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9001 </a:t>
            </a:r>
            <a:r>
              <a:rPr lang="it-IT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ISO 14001 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prototipi a piccole serie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Consegne puntuali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lang="it-IT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Supporto tecnico nella fase di industrializzazione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439" y="-697493"/>
            <a:ext cx="4327688" cy="2885125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1045348" y="1555544"/>
            <a:ext cx="10058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PARTNER AFFIDABILE PER LE LAVORAZIONI MECCANICHE DI </a:t>
            </a:r>
            <a:r>
              <a:rPr lang="it-IT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PRECISIONE</a:t>
            </a:r>
          </a:p>
          <a:p>
            <a:pPr algn="ctr"/>
            <a:endParaRPr lang="it-IT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Affianchiamo i costruttori di macchine e impianti nella realizzazione di componenti meccanici complessi, anche di grandi dimensioni, offrendo qualità certificata, elevata capacità produttiva, flessibilità e consegne affidabili.</a:t>
            </a:r>
            <a:endParaRPr lang="it-IT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45" y="0"/>
            <a:ext cx="10640291" cy="6858000"/>
          </a:xfrm>
          <a:prstGeom prst="rect">
            <a:avLst/>
          </a:prstGeom>
        </p:spPr>
      </p:pic>
      <p:sp>
        <p:nvSpPr>
          <p:cNvPr id="7" name="TextBox 1"/>
          <p:cNvSpPr txBox="1"/>
          <p:nvPr/>
        </p:nvSpPr>
        <p:spPr>
          <a:xfrm>
            <a:off x="6477679" y="1157867"/>
            <a:ext cx="447501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dirty="0">
                <a:latin typeface="Arial Rounded MT Bold" panose="020F0704030504030204" pitchFamily="34" charset="0"/>
              </a:rPr>
              <a:t>CAPACITÀ PRODUTTIVE</a:t>
            </a:r>
          </a:p>
        </p:txBody>
      </p:sp>
      <p:sp>
        <p:nvSpPr>
          <p:cNvPr id="8" name="Rounded Rectangle 2"/>
          <p:cNvSpPr/>
          <p:nvPr/>
        </p:nvSpPr>
        <p:spPr>
          <a:xfrm>
            <a:off x="6872741" y="1753135"/>
            <a:ext cx="3835016" cy="2059709"/>
          </a:xfrm>
          <a:prstGeom prst="roundRect">
            <a:avLst/>
          </a:prstGeom>
          <a:solidFill>
            <a:srgbClr val="F5F5F5"/>
          </a:solidFill>
          <a:ln>
            <a:solidFill>
              <a:srgbClr val="0066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000"/>
            </a:pPr>
            <a:r>
              <a:rPr dirty="0" smtClean="0">
                <a:solidFill>
                  <a:schemeClr val="tx1"/>
                </a:solidFill>
              </a:rPr>
              <a:t> </a:t>
            </a:r>
            <a:r>
              <a:rPr lang="it-IT" dirty="0" smtClean="0">
                <a:solidFill>
                  <a:schemeClr val="tx1"/>
                </a:solidFill>
              </a:rPr>
              <a:t>• Tornitura </a:t>
            </a:r>
            <a:r>
              <a:rPr lang="it-IT" dirty="0">
                <a:solidFill>
                  <a:schemeClr val="tx1"/>
                </a:solidFill>
              </a:rPr>
              <a:t>Ø1100x5500</a:t>
            </a:r>
          </a:p>
          <a:p>
            <a:pPr>
              <a:defRPr sz="2000"/>
            </a:pPr>
            <a:r>
              <a:rPr lang="it-IT" dirty="0">
                <a:solidFill>
                  <a:schemeClr val="tx1"/>
                </a:solidFill>
              </a:rPr>
              <a:t>• </a:t>
            </a:r>
            <a:r>
              <a:rPr lang="it-IT" dirty="0" smtClean="0">
                <a:solidFill>
                  <a:schemeClr val="tx1"/>
                </a:solidFill>
              </a:rPr>
              <a:t>Fresatura/alesatura</a:t>
            </a:r>
            <a:r>
              <a:rPr dirty="0" smtClean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4000x2000</a:t>
            </a:r>
          </a:p>
          <a:p>
            <a:pPr>
              <a:defRPr sz="2000"/>
            </a:pPr>
            <a:r>
              <a:rPr dirty="0">
                <a:solidFill>
                  <a:schemeClr val="tx1"/>
                </a:solidFill>
              </a:rPr>
              <a:t>• Dentatura Ø1070</a:t>
            </a:r>
          </a:p>
          <a:p>
            <a:pPr>
              <a:defRPr sz="2000"/>
            </a:pPr>
            <a:r>
              <a:rPr dirty="0">
                <a:solidFill>
                  <a:schemeClr val="tx1"/>
                </a:solidFill>
              </a:rPr>
              <a:t>• Rettifica 3000</a:t>
            </a:r>
          </a:p>
          <a:p>
            <a:pPr>
              <a:defRPr sz="2000"/>
            </a:pPr>
            <a:r>
              <a:rPr dirty="0">
                <a:solidFill>
                  <a:schemeClr val="tx1"/>
                </a:solidFill>
              </a:rPr>
              <a:t>• Assemblaggio</a:t>
            </a:r>
          </a:p>
          <a:p>
            <a:pPr>
              <a:defRPr sz="2000"/>
            </a:pPr>
            <a:r>
              <a:rPr dirty="0">
                <a:solidFill>
                  <a:schemeClr val="tx1"/>
                </a:solidFill>
              </a:rPr>
              <a:t>• CAD/CAM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2365870" y="2854296"/>
            <a:ext cx="297831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dirty="0">
                <a:latin typeface="Arial Rounded MT Bold" panose="020F0704030504030204" pitchFamily="34" charset="0"/>
              </a:rPr>
              <a:t>PARCO MACCHINE</a:t>
            </a:r>
          </a:p>
        </p:txBody>
      </p:sp>
      <p:sp>
        <p:nvSpPr>
          <p:cNvPr id="10" name="Rounded Rectangle 2"/>
          <p:cNvSpPr/>
          <p:nvPr/>
        </p:nvSpPr>
        <p:spPr>
          <a:xfrm>
            <a:off x="2012373" y="3454621"/>
            <a:ext cx="3685309" cy="2200101"/>
          </a:xfrm>
          <a:prstGeom prst="roundRect">
            <a:avLst/>
          </a:prstGeom>
          <a:solidFill>
            <a:srgbClr val="F5F5F5"/>
          </a:solidFill>
          <a:ln>
            <a:solidFill>
              <a:srgbClr val="0066B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000"/>
            </a:pPr>
            <a:r>
              <a:rPr lang="it-IT" dirty="0" smtClean="0">
                <a:solidFill>
                  <a:schemeClr val="tx1"/>
                </a:solidFill>
              </a:rPr>
              <a:t>• </a:t>
            </a:r>
            <a:r>
              <a:rPr lang="it-IT" dirty="0">
                <a:solidFill>
                  <a:schemeClr val="tx1"/>
                </a:solidFill>
              </a:rPr>
              <a:t>4 </a:t>
            </a:r>
            <a:r>
              <a:rPr lang="it-IT" dirty="0" smtClean="0">
                <a:solidFill>
                  <a:schemeClr val="tx1"/>
                </a:solidFill>
              </a:rPr>
              <a:t>torni CNC </a:t>
            </a:r>
          </a:p>
          <a:p>
            <a:pPr>
              <a:defRPr sz="2000"/>
            </a:pPr>
            <a:r>
              <a:rPr dirty="0" smtClean="0">
                <a:solidFill>
                  <a:schemeClr val="tx1"/>
                </a:solidFill>
              </a:rPr>
              <a:t>• </a:t>
            </a:r>
            <a:r>
              <a:rPr dirty="0">
                <a:solidFill>
                  <a:schemeClr val="tx1"/>
                </a:solidFill>
              </a:rPr>
              <a:t>3 </a:t>
            </a:r>
            <a:r>
              <a:rPr lang="it-IT" dirty="0" smtClean="0">
                <a:solidFill>
                  <a:schemeClr val="tx1"/>
                </a:solidFill>
              </a:rPr>
              <a:t>centri di lavoro </a:t>
            </a:r>
            <a:r>
              <a:rPr dirty="0" smtClean="0">
                <a:solidFill>
                  <a:schemeClr val="tx1"/>
                </a:solidFill>
              </a:rPr>
              <a:t>CNC </a:t>
            </a:r>
            <a:endParaRPr lang="it-IT" dirty="0" smtClean="0">
              <a:solidFill>
                <a:schemeClr val="tx1"/>
              </a:solidFill>
            </a:endParaRPr>
          </a:p>
          <a:p>
            <a:pPr>
              <a:defRPr sz="2000"/>
            </a:pPr>
            <a:r>
              <a:rPr dirty="0" smtClean="0">
                <a:solidFill>
                  <a:schemeClr val="tx1"/>
                </a:solidFill>
              </a:rPr>
              <a:t>• </a:t>
            </a:r>
            <a:r>
              <a:rPr dirty="0">
                <a:solidFill>
                  <a:schemeClr val="tx1"/>
                </a:solidFill>
              </a:rPr>
              <a:t>Alesatrice</a:t>
            </a:r>
          </a:p>
          <a:p>
            <a:pPr>
              <a:defRPr sz="2000"/>
            </a:pPr>
            <a:r>
              <a:rPr dirty="0">
                <a:solidFill>
                  <a:schemeClr val="tx1"/>
                </a:solidFill>
              </a:rPr>
              <a:t>• Macchine tradizionali</a:t>
            </a:r>
          </a:p>
          <a:p>
            <a:pPr>
              <a:defRPr sz="2000"/>
            </a:pPr>
            <a:r>
              <a:rPr dirty="0">
                <a:solidFill>
                  <a:schemeClr val="tx1"/>
                </a:solidFill>
              </a:rPr>
              <a:t>• Assemblaggio</a:t>
            </a:r>
          </a:p>
          <a:p>
            <a:pPr>
              <a:defRPr sz="2000"/>
            </a:pPr>
            <a:r>
              <a:rPr dirty="0">
                <a:solidFill>
                  <a:schemeClr val="tx1"/>
                </a:solidFill>
              </a:rPr>
              <a:t>• Investimenti tecnologici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150" y="548067"/>
            <a:ext cx="2949300" cy="19662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238" y="4181402"/>
            <a:ext cx="2884022" cy="23080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45" y="0"/>
            <a:ext cx="10640291" cy="68580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70" y="1415747"/>
            <a:ext cx="11662659" cy="4773582"/>
          </a:xfrm>
          <a:prstGeom prst="rect">
            <a:avLst/>
          </a:prstGeom>
        </p:spPr>
      </p:pic>
      <p:sp>
        <p:nvSpPr>
          <p:cNvPr id="11" name="TextBox 1"/>
          <p:cNvSpPr txBox="1"/>
          <p:nvPr/>
        </p:nvSpPr>
        <p:spPr>
          <a:xfrm>
            <a:off x="3094039" y="485466"/>
            <a:ext cx="5737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dirty="0" smtClean="0">
                <a:latin typeface="Arial Rounded MT Bold" panose="020F0704030504030204" pitchFamily="34" charset="0"/>
              </a:rPr>
              <a:t>C</a:t>
            </a:r>
            <a:r>
              <a:rPr lang="it-IT" dirty="0" smtClean="0">
                <a:latin typeface="Arial Rounded MT Bold" panose="020F0704030504030204" pitchFamily="34" charset="0"/>
              </a:rPr>
              <a:t>OMPETENZE </a:t>
            </a:r>
            <a:r>
              <a:rPr dirty="0" smtClean="0">
                <a:latin typeface="Arial Rounded MT Bold" panose="020F0704030504030204" pitchFamily="34" charset="0"/>
              </a:rPr>
              <a:t>PRODUTTIVE</a:t>
            </a:r>
            <a:endParaRPr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718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45" y="-1711"/>
            <a:ext cx="10640291" cy="6858000"/>
          </a:xfrm>
          <a:prstGeom prst="rect">
            <a:avLst/>
          </a:prstGeom>
        </p:spPr>
      </p:pic>
      <p:sp>
        <p:nvSpPr>
          <p:cNvPr id="21" name="TextBox 1"/>
          <p:cNvSpPr txBox="1"/>
          <p:nvPr/>
        </p:nvSpPr>
        <p:spPr>
          <a:xfrm>
            <a:off x="1974474" y="263678"/>
            <a:ext cx="3058979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sz="2600" dirty="0">
                <a:latin typeface="Arial Rounded MT Bold" panose="020F0704030504030204" pitchFamily="34" charset="0"/>
              </a:rPr>
              <a:t>SETTORI SERVITI</a:t>
            </a:r>
          </a:p>
        </p:txBody>
      </p:sp>
      <p:sp>
        <p:nvSpPr>
          <p:cNvPr id="22" name="Rounded Rectangle 2"/>
          <p:cNvSpPr/>
          <p:nvPr/>
        </p:nvSpPr>
        <p:spPr>
          <a:xfrm>
            <a:off x="1708125" y="835704"/>
            <a:ext cx="3600000" cy="1800000"/>
          </a:xfrm>
          <a:prstGeom prst="roundRect">
            <a:avLst/>
          </a:prstGeom>
          <a:solidFill>
            <a:srgbClr val="F5F5F5"/>
          </a:solidFill>
          <a:ln>
            <a:solidFill>
              <a:srgbClr val="007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lang="it-IT" sz="1600" dirty="0">
                <a:solidFill>
                  <a:schemeClr val="tx1"/>
                </a:solidFill>
              </a:rPr>
              <a:t>• Automotive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Packaging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Automazione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Energia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</a:t>
            </a:r>
            <a:r>
              <a:rPr lang="it-IT" sz="1600" dirty="0" err="1">
                <a:solidFill>
                  <a:schemeClr val="tx1"/>
                </a:solidFill>
              </a:rPr>
              <a:t>Food</a:t>
            </a:r>
            <a:r>
              <a:rPr lang="it-IT" sz="1600" dirty="0">
                <a:solidFill>
                  <a:schemeClr val="tx1"/>
                </a:solidFill>
              </a:rPr>
              <a:t> &amp; </a:t>
            </a:r>
            <a:r>
              <a:rPr lang="it-IT" sz="1600" dirty="0" err="1">
                <a:solidFill>
                  <a:schemeClr val="tx1"/>
                </a:solidFill>
              </a:rPr>
              <a:t>Pharma</a:t>
            </a:r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7464645" y="263678"/>
            <a:ext cx="27773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sz="2600" dirty="0" smtClean="0">
                <a:latin typeface="Arial Rounded MT Bold" panose="020F0704030504030204" pitchFamily="34" charset="0"/>
              </a:rPr>
              <a:t>QUALITÀ</a:t>
            </a:r>
            <a:endParaRPr sz="2600" dirty="0">
              <a:latin typeface="Arial Rounded MT Bold" panose="020F0704030504030204" pitchFamily="34" charset="0"/>
            </a:endParaRPr>
          </a:p>
        </p:txBody>
      </p:sp>
      <p:sp>
        <p:nvSpPr>
          <p:cNvPr id="24" name="Rounded Rectangle 2"/>
          <p:cNvSpPr/>
          <p:nvPr/>
        </p:nvSpPr>
        <p:spPr>
          <a:xfrm>
            <a:off x="7024271" y="817676"/>
            <a:ext cx="3600000" cy="1800000"/>
          </a:xfrm>
          <a:prstGeom prst="roundRect">
            <a:avLst/>
          </a:prstGeom>
          <a:solidFill>
            <a:srgbClr val="F5F5F5"/>
          </a:solidFill>
          <a:ln>
            <a:solidFill>
              <a:srgbClr val="007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lang="it-IT" sz="1600" dirty="0">
                <a:solidFill>
                  <a:schemeClr val="tx1"/>
                </a:solidFill>
              </a:rPr>
              <a:t>• ISO 9001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ISO 14001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Controllo qualità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Tracciabilità</a:t>
            </a:r>
          </a:p>
        </p:txBody>
      </p:sp>
      <p:sp>
        <p:nvSpPr>
          <p:cNvPr id="25" name="TextBox 1"/>
          <p:cNvSpPr txBox="1"/>
          <p:nvPr/>
        </p:nvSpPr>
        <p:spPr>
          <a:xfrm>
            <a:off x="2050680" y="2924619"/>
            <a:ext cx="2906565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lang="it-IT" sz="2600" dirty="0" smtClean="0">
                <a:latin typeface="Arial Rounded MT Bold" panose="020F0704030504030204" pitchFamily="34" charset="0"/>
              </a:rPr>
              <a:t>PUNTI DI FORZA</a:t>
            </a:r>
            <a:endParaRPr sz="2600" dirty="0">
              <a:latin typeface="Arial Rounded MT Bold" panose="020F0704030504030204" pitchFamily="34" charset="0"/>
            </a:endParaRPr>
          </a:p>
        </p:txBody>
      </p:sp>
      <p:sp>
        <p:nvSpPr>
          <p:cNvPr id="26" name="Rounded Rectangle 2"/>
          <p:cNvSpPr/>
          <p:nvPr/>
        </p:nvSpPr>
        <p:spPr>
          <a:xfrm>
            <a:off x="1708125" y="3417062"/>
            <a:ext cx="3600000" cy="1800000"/>
          </a:xfrm>
          <a:prstGeom prst="roundRect">
            <a:avLst/>
          </a:prstGeom>
          <a:solidFill>
            <a:srgbClr val="F5F5F5"/>
          </a:solidFill>
          <a:ln>
            <a:solidFill>
              <a:srgbClr val="007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lang="it-IT" sz="1600" dirty="0" smtClean="0">
                <a:solidFill>
                  <a:schemeClr val="tx1"/>
                </a:solidFill>
              </a:rPr>
              <a:t>• </a:t>
            </a:r>
            <a:r>
              <a:rPr lang="it-IT" sz="1600" dirty="0">
                <a:solidFill>
                  <a:schemeClr val="tx1"/>
                </a:solidFill>
              </a:rPr>
              <a:t>Produzione interna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Componenti fino a 4000 mm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Preventivi rapidi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Consegne affidabili</a:t>
            </a:r>
          </a:p>
        </p:txBody>
      </p:sp>
      <p:sp>
        <p:nvSpPr>
          <p:cNvPr id="27" name="TextBox 1"/>
          <p:cNvSpPr txBox="1"/>
          <p:nvPr/>
        </p:nvSpPr>
        <p:spPr>
          <a:xfrm>
            <a:off x="7024271" y="2924620"/>
            <a:ext cx="3541932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rPr sz="2600" dirty="0">
                <a:latin typeface="Arial Rounded MT Bold" panose="020F0704030504030204" pitchFamily="34" charset="0"/>
              </a:rPr>
              <a:t>PARTNER EUROPEO</a:t>
            </a:r>
          </a:p>
        </p:txBody>
      </p:sp>
      <p:sp>
        <p:nvSpPr>
          <p:cNvPr id="28" name="Rounded Rectangle 2"/>
          <p:cNvSpPr/>
          <p:nvPr/>
        </p:nvSpPr>
        <p:spPr>
          <a:xfrm>
            <a:off x="6966203" y="3497666"/>
            <a:ext cx="3600000" cy="1800000"/>
          </a:xfrm>
          <a:prstGeom prst="roundRect">
            <a:avLst/>
          </a:prstGeom>
          <a:solidFill>
            <a:srgbClr val="F5F5F5"/>
          </a:solidFill>
          <a:ln>
            <a:solidFill>
              <a:srgbClr val="0078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rPr lang="it-IT" sz="1600" dirty="0">
                <a:solidFill>
                  <a:schemeClr val="tx1"/>
                </a:solidFill>
              </a:rPr>
              <a:t>• Forniture in Europa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Logistica flessibile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Supporto tecnico</a:t>
            </a:r>
            <a:br>
              <a:rPr lang="it-IT" sz="1600" dirty="0">
                <a:solidFill>
                  <a:schemeClr val="tx1"/>
                </a:solidFill>
              </a:rPr>
            </a:br>
            <a:r>
              <a:rPr lang="it-IT" sz="1600" dirty="0">
                <a:solidFill>
                  <a:schemeClr val="tx1"/>
                </a:solidFill>
              </a:rPr>
              <a:t>• Partnership durature</a:t>
            </a:r>
          </a:p>
        </p:txBody>
      </p:sp>
      <p:sp>
        <p:nvSpPr>
          <p:cNvPr id="13" name="TextBox 7"/>
          <p:cNvSpPr txBox="1"/>
          <p:nvPr/>
        </p:nvSpPr>
        <p:spPr>
          <a:xfrm>
            <a:off x="510328" y="5913081"/>
            <a:ext cx="1129187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rPr sz="1600" b="1" dirty="0">
                <a:latin typeface="Arial" panose="020B0604020202020204" pitchFamily="34" charset="0"/>
                <a:cs typeface="Arial" panose="020B0604020202020204" pitchFamily="34" charset="0"/>
              </a:rPr>
              <a:t>Let's build your next project together    |    acquisti@milanesecanegallo.it    |    commerciale@milanesecanegallo.it</a:t>
            </a:r>
          </a:p>
        </p:txBody>
      </p:sp>
    </p:spTree>
    <p:extLst>
      <p:ext uri="{BB962C8B-B14F-4D97-AF65-F5344CB8AC3E}">
        <p14:creationId xmlns:p14="http://schemas.microsoft.com/office/powerpoint/2010/main" val="3165700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234</Words>
  <Application>Microsoft Office PowerPoint</Application>
  <PresentationFormat>Widescreen</PresentationFormat>
  <Paragraphs>44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Arial Rounded MT Bold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Acquisti</dc:creator>
  <cp:keywords/>
  <dc:description>generated using python-pptx</dc:description>
  <cp:lastModifiedBy>Acquisti</cp:lastModifiedBy>
  <cp:revision>40</cp:revision>
  <dcterms:created xsi:type="dcterms:W3CDTF">2013-01-27T09:14:16Z</dcterms:created>
  <dcterms:modified xsi:type="dcterms:W3CDTF">2026-07-20T10:33:02Z</dcterms:modified>
  <cp:category/>
</cp:coreProperties>
</file>