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E11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6355080"/>
            <a:ext cx="11201400" cy="0"/>
          </a:xfrm>
          <a:prstGeom prst="line">
            <a:avLst/>
          </a:prstGeom>
          <a:noFill/>
          <a:ln w="6350">
            <a:solidFill>
              <a:srgbClr val="2B303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66928" y="641908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F98A6"/>
                </a:solidFill>
              </a:rPr>
              <a:t>Cubiq Metal Fabrication • EU subcontracting partner</a:t>
            </a:r>
            <a:endParaRPr lang="en-US" sz="7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11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interior_industrial_factory_machine_shop_batch_1.png">    </p:cNvPr>
          <p:cNvPicPr>
            <a:picLocks noChangeAspect="1"/>
          </p:cNvPicPr>
          <p:nvPr/>
        </p:nvPicPr>
        <p:blipFill>
          <a:blip r:embed="rId1"/>
          <a:srcRect l="25124" r="25124" t="0" b="0"/>
          <a:stretch/>
        </p:blipFill>
        <p:spPr>
          <a:xfrm>
            <a:off x="6126480" y="0"/>
            <a:ext cx="606247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720840" cy="6858000"/>
          </a:xfrm>
          <a:prstGeom prst="rect">
            <a:avLst/>
          </a:prstGeom>
          <a:solidFill>
            <a:srgbClr val="0E1116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12648" y="758952"/>
            <a:ext cx="640080" cy="54864"/>
          </a:xfrm>
          <a:prstGeom prst="rect">
            <a:avLst/>
          </a:prstGeom>
          <a:solidFill>
            <a:srgbClr val="F15A24"/>
          </a:solidFill>
          <a:ln w="12700">
            <a:solidFill>
              <a:srgbClr val="F15A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94360" y="1417320"/>
            <a:ext cx="5074920" cy="12984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7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Metallfertigung</a:t>
            </a:r>
            <a:endParaRPr lang="en-US" sz="3700" dirty="0"/>
          </a:p>
          <a:p>
            <a:pPr indent="0" marL="0">
              <a:buNone/>
            </a:pPr>
            <a:r>
              <a:rPr lang="en-US" sz="37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für DACH-Kunden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612648" y="2907792"/>
            <a:ext cx="5212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dirty="0">
                <a:solidFill>
                  <a:srgbClr val="C5CBD3"/>
                </a:solidFill>
              </a:rPr>
              <a:t>Schneiden • Biegen • Schweißen • Lackieren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12648" y="3730752"/>
            <a:ext cx="4983480" cy="7315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3F5F7"/>
                </a:solidFill>
              </a:rPr>
              <a:t>Zuverlässiger EU-Partner aus Rumänien für Prototypen, Kleinserien und mittlere Serien.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12648" y="4983480"/>
            <a:ext cx="3108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15A24"/>
                </a:solidFill>
              </a:rPr>
              <a:t>Für Techpilot &amp; wlw optimiert</a:t>
            </a:r>
            <a:endParaRPr lang="en-US" sz="13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Warum wir interessant sind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Positionierung für Einkäufer in Deutschland und Österreich</a:t>
            </a:r>
            <a:endParaRPr lang="en-US" sz="1050" dirty="0"/>
          </a:p>
        </p:txBody>
      </p:sp>
      <p:pic>
        <p:nvPicPr>
          <p:cNvPr id="4" name="Image 0" descr="/mnt/data/a_close_up_industrial_workshop_scene_on_a_metal_wo_batch_2.png">    </p:cNvPr>
          <p:cNvPicPr>
            <a:picLocks noChangeAspect="1"/>
          </p:cNvPicPr>
          <p:nvPr/>
        </p:nvPicPr>
        <p:blipFill>
          <a:blip r:embed="rId1"/>
          <a:srcRect l="17063" r="17063" t="0" b="0"/>
          <a:stretch/>
        </p:blipFill>
        <p:spPr>
          <a:xfrm>
            <a:off x="658368" y="1463040"/>
            <a:ext cx="4709160" cy="40233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97880" y="1417320"/>
            <a:ext cx="1920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15A24"/>
                </a:solidFill>
              </a:rPr>
              <a:t>KERNBOTSCHAFT</a:t>
            </a:r>
            <a:endParaRPr lang="en-US" sz="850" dirty="0"/>
          </a:p>
        </p:txBody>
      </p:sp>
      <p:sp>
        <p:nvSpPr>
          <p:cNvPr id="6" name="Text 3"/>
          <p:cNvSpPr/>
          <p:nvPr/>
        </p:nvSpPr>
        <p:spPr>
          <a:xfrm>
            <a:off x="5897880" y="1700784"/>
            <a:ext cx="47548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3F5F7"/>
                </a:solidFill>
              </a:rPr>
              <a:t>Kostenvorteil ohne Risiko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5925312" y="2395728"/>
            <a:ext cx="5074920" cy="1828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r>
              <a:rPr lang="en-US" sz="1580" dirty="0">
                <a:solidFill>
                  <a:srgbClr val="F3F5F7"/>
                </a:solidFill>
              </a:rPr>
              <a:t>EU-Produktion mit wettbewerbsfähiger Kostenbasis</a:t>
            </a:r>
            <a:endParaRPr lang="en-US" sz="1580" dirty="0"/>
          </a:p>
          <a:p>
            <a:r>
              <a:rPr lang="en-US" sz="1580" dirty="0">
                <a:solidFill>
                  <a:srgbClr val="F3F5F7"/>
                </a:solidFill>
              </a:rPr>
              <a:t>Komplette Teile statt nur einzelne Prozessschritte</a:t>
            </a:r>
            <a:endParaRPr lang="en-US" sz="1580" dirty="0"/>
          </a:p>
          <a:p>
            <a:r>
              <a:rPr lang="en-US" sz="1580" dirty="0">
                <a:solidFill>
                  <a:srgbClr val="F3F5F7"/>
                </a:solidFill>
              </a:rPr>
              <a:t>Schnelle Angebote auf Basis von Zeichnungen und DXF/STEP/PDF</a:t>
            </a:r>
            <a:endParaRPr lang="en-US" sz="1580" dirty="0"/>
          </a:p>
          <a:p>
            <a:r>
              <a:rPr lang="en-US" sz="1580" dirty="0">
                <a:solidFill>
                  <a:srgbClr val="F3F5F7"/>
                </a:solidFill>
              </a:rPr>
              <a:t>Exportgerechte Verpackung und Lieferung nach D/A/I</a:t>
            </a:r>
            <a:endParaRPr lang="en-US" sz="1580" dirty="0"/>
          </a:p>
        </p:txBody>
      </p:sp>
      <p:sp>
        <p:nvSpPr>
          <p:cNvPr id="8" name="Text 5"/>
          <p:cNvSpPr/>
          <p:nvPr/>
        </p:nvSpPr>
        <p:spPr>
          <a:xfrm>
            <a:off x="5943600" y="4800600"/>
            <a:ext cx="4937760" cy="5029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/>
          <a:lstStyle/>
          <a:p>
            <a:pPr indent="0" marL="0">
              <a:buNone/>
            </a:pPr>
            <a:r>
              <a:rPr lang="en-US" sz="1450" i="1" dirty="0">
                <a:solidFill>
                  <a:srgbClr val="C5CBD3"/>
                </a:solidFill>
              </a:rPr>
              <a:t>Nicht als „billiger Lieferant“ auftreten — sondern als flexibler, verlässlicher Fertigungspartner.</a:t>
            </a:r>
            <a:endParaRPr lang="en-US" sz="14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Leistungsspektrum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Ein Ansprechpartner für Metallteile und Baugruppen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21792" y="141732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15A24"/>
                </a:solidFill>
              </a:rPr>
              <a:t>01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1325880" y="1399032"/>
            <a:ext cx="21031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F3F5F7"/>
                </a:solidFill>
              </a:rPr>
              <a:t>Schneiden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3520440" y="1435608"/>
            <a:ext cx="37490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60" dirty="0">
                <a:solidFill>
                  <a:srgbClr val="C5CBD3"/>
                </a:solidFill>
              </a:rPr>
              <a:t>Laser / Plasma / Wasserstrahl nach Zeichnung</a:t>
            </a:r>
            <a:endParaRPr lang="en-US" sz="1260" dirty="0"/>
          </a:p>
        </p:txBody>
      </p:sp>
      <p:sp>
        <p:nvSpPr>
          <p:cNvPr id="7" name="Shape 5"/>
          <p:cNvSpPr/>
          <p:nvPr/>
        </p:nvSpPr>
        <p:spPr>
          <a:xfrm>
            <a:off x="621792" y="1920240"/>
            <a:ext cx="6629400" cy="9144"/>
          </a:xfrm>
          <a:prstGeom prst="rect">
            <a:avLst/>
          </a:prstGeom>
          <a:solidFill>
            <a:srgbClr val="333A45"/>
          </a:solidFill>
          <a:ln w="12700">
            <a:solidFill>
              <a:srgbClr val="333A4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21792" y="251460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15A24"/>
                </a:solidFill>
              </a:rPr>
              <a:t>02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1325880" y="2496312"/>
            <a:ext cx="21031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F3F5F7"/>
                </a:solidFill>
              </a:rPr>
              <a:t>Biegen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3520440" y="2532888"/>
            <a:ext cx="37490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60" dirty="0">
                <a:solidFill>
                  <a:srgbClr val="C5CBD3"/>
                </a:solidFill>
              </a:rPr>
              <a:t>CNC-Abkanten, Blechteile, Profile</a:t>
            </a:r>
            <a:endParaRPr lang="en-US" sz="1260" dirty="0"/>
          </a:p>
        </p:txBody>
      </p:sp>
      <p:sp>
        <p:nvSpPr>
          <p:cNvPr id="11" name="Shape 9"/>
          <p:cNvSpPr/>
          <p:nvPr/>
        </p:nvSpPr>
        <p:spPr>
          <a:xfrm>
            <a:off x="621792" y="3017520"/>
            <a:ext cx="6629400" cy="9144"/>
          </a:xfrm>
          <a:prstGeom prst="rect">
            <a:avLst/>
          </a:prstGeom>
          <a:solidFill>
            <a:srgbClr val="333A45"/>
          </a:solidFill>
          <a:ln w="12700">
            <a:solidFill>
              <a:srgbClr val="333A4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21792" y="361188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15A24"/>
                </a:solidFill>
              </a:rPr>
              <a:t>03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1325880" y="3593592"/>
            <a:ext cx="21031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F3F5F7"/>
                </a:solidFill>
              </a:rPr>
              <a:t>Schweißen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3520440" y="3630168"/>
            <a:ext cx="37490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60" dirty="0">
                <a:solidFill>
                  <a:srgbClr val="C5CBD3"/>
                </a:solidFill>
              </a:rPr>
              <a:t>MIG/MAG, WIG, Vorrichtungen, Serienwiederholung</a:t>
            </a:r>
            <a:endParaRPr lang="en-US" sz="1260" dirty="0"/>
          </a:p>
        </p:txBody>
      </p:sp>
      <p:sp>
        <p:nvSpPr>
          <p:cNvPr id="15" name="Shape 13"/>
          <p:cNvSpPr/>
          <p:nvPr/>
        </p:nvSpPr>
        <p:spPr>
          <a:xfrm>
            <a:off x="621792" y="4114800"/>
            <a:ext cx="6629400" cy="9144"/>
          </a:xfrm>
          <a:prstGeom prst="rect">
            <a:avLst/>
          </a:prstGeom>
          <a:solidFill>
            <a:srgbClr val="333A45"/>
          </a:solidFill>
          <a:ln w="12700">
            <a:solidFill>
              <a:srgbClr val="333A4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21792" y="4709160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F15A24"/>
                </a:solidFill>
              </a:rPr>
              <a:t>04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1325880" y="4690872"/>
            <a:ext cx="21031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F3F5F7"/>
                </a:solidFill>
              </a:rPr>
              <a:t>Oberfläche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3520440" y="4727448"/>
            <a:ext cx="37490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60" dirty="0">
                <a:solidFill>
                  <a:srgbClr val="C5CBD3"/>
                </a:solidFill>
              </a:rPr>
              <a:t>Lackieren / Pulverbeschichten, Schleifen, Montage</a:t>
            </a:r>
            <a:endParaRPr lang="en-US" sz="1260" dirty="0"/>
          </a:p>
        </p:txBody>
      </p:sp>
      <p:sp>
        <p:nvSpPr>
          <p:cNvPr id="19" name="Shape 17"/>
          <p:cNvSpPr/>
          <p:nvPr/>
        </p:nvSpPr>
        <p:spPr>
          <a:xfrm>
            <a:off x="621792" y="5212080"/>
            <a:ext cx="6629400" cy="9144"/>
          </a:xfrm>
          <a:prstGeom prst="rect">
            <a:avLst/>
          </a:prstGeom>
          <a:solidFill>
            <a:srgbClr val="333A45"/>
          </a:solidFill>
          <a:ln w="12700">
            <a:solidFill>
              <a:srgbClr val="333A45"/>
            </a:solidFill>
            <a:prstDash val="solid"/>
          </a:ln>
        </p:spPr>
      </p:sp>
      <p:pic>
        <p:nvPicPr>
          <p:cNvPr id="20" name="Image 0" descr="/mnt/data/a_wide_high_resolution_view_inside_a_clean_moder_batch_3.png">    </p:cNvPr>
          <p:cNvPicPr>
            <a:picLocks noChangeAspect="1"/>
          </p:cNvPicPr>
          <p:nvPr/>
        </p:nvPicPr>
        <p:blipFill>
          <a:blip r:embed="rId1"/>
          <a:srcRect l="25188" r="25188" t="0" b="0"/>
          <a:stretch/>
        </p:blipFill>
        <p:spPr>
          <a:xfrm>
            <a:off x="7635240" y="1234440"/>
            <a:ext cx="3886200" cy="4407408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Wo wir gewinnen können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Nicht nur Preis — fertige Teile, Flexibilität und Geschwindigkeit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40080" y="141732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15A24"/>
                </a:solidFill>
              </a:rPr>
              <a:t>BESTE ZIELAUFTRÄGE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658368" y="1783080"/>
            <a:ext cx="5212080" cy="20116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r>
              <a:rPr lang="en-US" sz="1550" dirty="0">
                <a:solidFill>
                  <a:srgbClr val="F3F5F7"/>
                </a:solidFill>
              </a:rPr>
              <a:t>Schweißbaugruppen und lackierte Teile</a:t>
            </a:r>
            <a:endParaRPr lang="en-US" sz="1550" dirty="0"/>
          </a:p>
          <a:p>
            <a:r>
              <a:rPr lang="en-US" sz="1550" dirty="0">
                <a:solidFill>
                  <a:srgbClr val="F3F5F7"/>
                </a:solidFill>
              </a:rPr>
              <a:t>Prototyp + danach kleine oder mittlere Serie</a:t>
            </a:r>
            <a:endParaRPr lang="en-US" sz="1550" dirty="0"/>
          </a:p>
          <a:p>
            <a:r>
              <a:rPr lang="en-US" sz="1550" dirty="0">
                <a:solidFill>
                  <a:srgbClr val="F3F5F7"/>
                </a:solidFill>
              </a:rPr>
              <a:t>Überlaufkapazität für deutsche/österreichische Fertiger</a:t>
            </a:r>
            <a:endParaRPr lang="en-US" sz="1550" dirty="0"/>
          </a:p>
          <a:p>
            <a:r>
              <a:rPr lang="en-US" sz="1550" dirty="0">
                <a:solidFill>
                  <a:srgbClr val="F3F5F7"/>
                </a:solidFill>
              </a:rPr>
              <a:t>Industriegestelle, Halter, Gehäuse, Rahmen, Abdeckungen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400800" y="141732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15A24"/>
                </a:solidFill>
              </a:rPr>
              <a:t>WENIGER ATTRAKTIV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6419088" y="1783080"/>
            <a:ext cx="4846320" cy="17373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r>
              <a:rPr lang="en-US" sz="1550" dirty="0">
                <a:solidFill>
                  <a:srgbClr val="F3F5F7"/>
                </a:solidFill>
              </a:rPr>
              <a:t>Nur einfache Laserzuschnitte ohne Weiterverarbeitung</a:t>
            </a:r>
            <a:endParaRPr lang="en-US" sz="1550" dirty="0"/>
          </a:p>
          <a:p>
            <a:r>
              <a:rPr lang="en-US" sz="1550" dirty="0">
                <a:solidFill>
                  <a:srgbClr val="F3F5F7"/>
                </a:solidFill>
              </a:rPr>
              <a:t>Einmalige Kleinstteile mit hohem administrativem Aufwand</a:t>
            </a:r>
            <a:endParaRPr lang="en-US" sz="1550" dirty="0"/>
          </a:p>
          <a:p>
            <a:r>
              <a:rPr lang="en-US" sz="1550" dirty="0">
                <a:solidFill>
                  <a:srgbClr val="F3F5F7"/>
                </a:solidFill>
              </a:rPr>
              <a:t>Aufträge ohne Zeichnung, Toleranzen oder Materialangaben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14400" y="4937760"/>
            <a:ext cx="10241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F3F5F7"/>
                </a:solidFill>
              </a:rPr>
              <a:t>Fokus: Komplettservice mit messbarem Mehrwert.</a:t>
            </a:r>
            <a:endParaRPr lang="en-US" sz="25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 läuft die Zusammenarbeit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Einkäufer brauchen Klarheit, Planbarkeit und schnelle Reaktion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2258568" y="2843784"/>
            <a:ext cx="502920" cy="347472"/>
          </a:xfrm>
          <a:prstGeom prst="chevron">
            <a:avLst/>
          </a:prstGeom>
          <a:solidFill>
            <a:srgbClr val="F15A24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453128" y="2843784"/>
            <a:ext cx="502920" cy="347472"/>
          </a:xfrm>
          <a:prstGeom prst="chevron">
            <a:avLst/>
          </a:prstGeom>
          <a:solidFill>
            <a:srgbClr val="F15A24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647688" y="2843784"/>
            <a:ext cx="502920" cy="347472"/>
          </a:xfrm>
          <a:prstGeom prst="chevron">
            <a:avLst/>
          </a:prstGeom>
          <a:solidFill>
            <a:srgbClr val="F15A24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8842248" y="2843784"/>
            <a:ext cx="502920" cy="347472"/>
          </a:xfrm>
          <a:prstGeom prst="chevron">
            <a:avLst/>
          </a:prstGeom>
          <a:solidFill>
            <a:srgbClr val="F15A24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77240" y="2148840"/>
            <a:ext cx="1417320" cy="1325880"/>
          </a:xfrm>
          <a:prstGeom prst="roundRect">
            <a:avLst>
              <a:gd name="adj" fmla="val 5517"/>
            </a:avLst>
          </a:prstGeom>
          <a:solidFill>
            <a:srgbClr val="171C24"/>
          </a:solidFill>
          <a:ln w="7620">
            <a:solidFill>
              <a:srgbClr val="3A424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86968" y="229514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F15A24"/>
                </a:solidFill>
              </a:rPr>
              <a:t>01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86968" y="265176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30" b="1" dirty="0">
                <a:solidFill>
                  <a:srgbClr val="F3F5F7"/>
                </a:solidFill>
              </a:rPr>
              <a:t>RFQ &amp; Zeichnung</a:t>
            </a:r>
            <a:endParaRPr lang="en-US" sz="1230" dirty="0"/>
          </a:p>
        </p:txBody>
      </p:sp>
      <p:sp>
        <p:nvSpPr>
          <p:cNvPr id="11" name="Text 9"/>
          <p:cNvSpPr/>
          <p:nvPr/>
        </p:nvSpPr>
        <p:spPr>
          <a:xfrm>
            <a:off x="886968" y="3035808"/>
            <a:ext cx="1207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dirty="0">
                <a:solidFill>
                  <a:srgbClr val="C5CBD3"/>
                </a:solidFill>
              </a:rPr>
              <a:t>DXF / DWG / STEP / PDF</a:t>
            </a:r>
            <a:endParaRPr lang="en-US" sz="850" dirty="0"/>
          </a:p>
        </p:txBody>
      </p:sp>
      <p:sp>
        <p:nvSpPr>
          <p:cNvPr id="12" name="Shape 10"/>
          <p:cNvSpPr/>
          <p:nvPr/>
        </p:nvSpPr>
        <p:spPr>
          <a:xfrm>
            <a:off x="2971800" y="2148840"/>
            <a:ext cx="1417320" cy="1325880"/>
          </a:xfrm>
          <a:prstGeom prst="roundRect">
            <a:avLst>
              <a:gd name="adj" fmla="val 5517"/>
            </a:avLst>
          </a:prstGeom>
          <a:solidFill>
            <a:srgbClr val="171C24"/>
          </a:solidFill>
          <a:ln w="7620">
            <a:solidFill>
              <a:srgbClr val="3A424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3081528" y="229514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F15A24"/>
                </a:solidFill>
              </a:rPr>
              <a:t>02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081528" y="265176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30" b="1" dirty="0">
                <a:solidFill>
                  <a:srgbClr val="F3F5F7"/>
                </a:solidFill>
              </a:rPr>
              <a:t>Technische Prüfung</a:t>
            </a:r>
            <a:endParaRPr lang="en-US" sz="1230" dirty="0"/>
          </a:p>
        </p:txBody>
      </p:sp>
      <p:sp>
        <p:nvSpPr>
          <p:cNvPr id="15" name="Text 13"/>
          <p:cNvSpPr/>
          <p:nvPr/>
        </p:nvSpPr>
        <p:spPr>
          <a:xfrm>
            <a:off x="3081528" y="3035808"/>
            <a:ext cx="1207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dirty="0">
                <a:solidFill>
                  <a:srgbClr val="C5CBD3"/>
                </a:solidFill>
              </a:rPr>
              <a:t>Material, Toleranzen, Oberfläche</a:t>
            </a:r>
            <a:endParaRPr lang="en-US" sz="850" dirty="0"/>
          </a:p>
        </p:txBody>
      </p:sp>
      <p:sp>
        <p:nvSpPr>
          <p:cNvPr id="16" name="Shape 14"/>
          <p:cNvSpPr/>
          <p:nvPr/>
        </p:nvSpPr>
        <p:spPr>
          <a:xfrm>
            <a:off x="5166360" y="2148840"/>
            <a:ext cx="1417320" cy="1325880"/>
          </a:xfrm>
          <a:prstGeom prst="roundRect">
            <a:avLst>
              <a:gd name="adj" fmla="val 5517"/>
            </a:avLst>
          </a:prstGeom>
          <a:solidFill>
            <a:srgbClr val="171C24"/>
          </a:solidFill>
          <a:ln w="7620">
            <a:solidFill>
              <a:srgbClr val="3A424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276088" y="229514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F15A24"/>
                </a:solidFill>
              </a:rPr>
              <a:t>03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5276088" y="265176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30" b="1" dirty="0">
                <a:solidFill>
                  <a:srgbClr val="F3F5F7"/>
                </a:solidFill>
              </a:rPr>
              <a:t>Angebot</a:t>
            </a:r>
            <a:endParaRPr lang="en-US" sz="1230" dirty="0"/>
          </a:p>
        </p:txBody>
      </p:sp>
      <p:sp>
        <p:nvSpPr>
          <p:cNvPr id="19" name="Text 17"/>
          <p:cNvSpPr/>
          <p:nvPr/>
        </p:nvSpPr>
        <p:spPr>
          <a:xfrm>
            <a:off x="5276088" y="3035808"/>
            <a:ext cx="1207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dirty="0">
                <a:solidFill>
                  <a:srgbClr val="C5CBD3"/>
                </a:solidFill>
              </a:rPr>
              <a:t>Preis, Lieferzeit, Transport</a:t>
            </a:r>
            <a:endParaRPr lang="en-US" sz="850" dirty="0"/>
          </a:p>
        </p:txBody>
      </p:sp>
      <p:sp>
        <p:nvSpPr>
          <p:cNvPr id="20" name="Shape 18"/>
          <p:cNvSpPr/>
          <p:nvPr/>
        </p:nvSpPr>
        <p:spPr>
          <a:xfrm>
            <a:off x="7360920" y="2148840"/>
            <a:ext cx="1417320" cy="1325880"/>
          </a:xfrm>
          <a:prstGeom prst="roundRect">
            <a:avLst>
              <a:gd name="adj" fmla="val 5517"/>
            </a:avLst>
          </a:prstGeom>
          <a:solidFill>
            <a:srgbClr val="171C24"/>
          </a:solidFill>
          <a:ln w="7620">
            <a:solidFill>
              <a:srgbClr val="3A424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470648" y="229514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F15A24"/>
                </a:solidFill>
              </a:rPr>
              <a:t>04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7470648" y="265176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30" b="1" dirty="0">
                <a:solidFill>
                  <a:srgbClr val="F3F5F7"/>
                </a:solidFill>
              </a:rPr>
              <a:t>Fertigung</a:t>
            </a:r>
            <a:endParaRPr lang="en-US" sz="1230" dirty="0"/>
          </a:p>
        </p:txBody>
      </p:sp>
      <p:sp>
        <p:nvSpPr>
          <p:cNvPr id="23" name="Text 21"/>
          <p:cNvSpPr/>
          <p:nvPr/>
        </p:nvSpPr>
        <p:spPr>
          <a:xfrm>
            <a:off x="7470648" y="3035808"/>
            <a:ext cx="1207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dirty="0">
                <a:solidFill>
                  <a:srgbClr val="C5CBD3"/>
                </a:solidFill>
              </a:rPr>
              <a:t>Schneiden, Biegen, Schweißen, Lackieren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9555480" y="2148840"/>
            <a:ext cx="1417320" cy="1325880"/>
          </a:xfrm>
          <a:prstGeom prst="roundRect">
            <a:avLst>
              <a:gd name="adj" fmla="val 5517"/>
            </a:avLst>
          </a:prstGeom>
          <a:solidFill>
            <a:srgbClr val="171C24"/>
          </a:solidFill>
          <a:ln w="7620">
            <a:solidFill>
              <a:srgbClr val="3A424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9665208" y="229514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F15A24"/>
                </a:solidFill>
              </a:rPr>
              <a:t>05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9665208" y="265176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30" b="1" dirty="0">
                <a:solidFill>
                  <a:srgbClr val="F3F5F7"/>
                </a:solidFill>
              </a:rPr>
              <a:t>Lieferung</a:t>
            </a:r>
            <a:endParaRPr lang="en-US" sz="1230" dirty="0"/>
          </a:p>
        </p:txBody>
      </p:sp>
      <p:sp>
        <p:nvSpPr>
          <p:cNvPr id="27" name="Text 25"/>
          <p:cNvSpPr/>
          <p:nvPr/>
        </p:nvSpPr>
        <p:spPr>
          <a:xfrm>
            <a:off x="9665208" y="3035808"/>
            <a:ext cx="12070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dirty="0">
                <a:solidFill>
                  <a:srgbClr val="C5CBD3"/>
                </a:solidFill>
              </a:rPr>
              <a:t>Verpackt für DACH / Italien</a:t>
            </a:r>
            <a:endParaRPr lang="en-US" sz="850" dirty="0"/>
          </a:p>
        </p:txBody>
      </p:sp>
      <p:sp>
        <p:nvSpPr>
          <p:cNvPr id="28" name="Text 26"/>
          <p:cNvSpPr/>
          <p:nvPr/>
        </p:nvSpPr>
        <p:spPr>
          <a:xfrm>
            <a:off x="1097280" y="4645152"/>
            <a:ext cx="99669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F3F5F7"/>
                </a:solidFill>
              </a:rPr>
              <a:t>Antwort am selben Tag ist ein echter Wettbewerbsvorteil.</a:t>
            </a:r>
            <a:endParaRPr lang="en-US" sz="23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Vertrauen aufbauen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Diese Punkte müssen im Profil sichtbar sein</a:t>
            </a:r>
            <a:endParaRPr lang="en-US" sz="1050" dirty="0"/>
          </a:p>
        </p:txBody>
      </p:sp>
      <p:pic>
        <p:nvPicPr>
          <p:cNvPr id="4" name="Image 0" descr="/mnt/data/a_close_up_industrial_workshop_scene_on_a_metal_wo_batch_2.png">    </p:cNvPr>
          <p:cNvPicPr>
            <a:picLocks noChangeAspect="1"/>
          </p:cNvPicPr>
          <p:nvPr/>
        </p:nvPicPr>
        <p:blipFill>
          <a:blip r:embed="rId1"/>
          <a:srcRect l="19870" r="19870" t="0" b="0"/>
          <a:stretch/>
        </p:blipFill>
        <p:spPr>
          <a:xfrm>
            <a:off x="6583680" y="1170432"/>
            <a:ext cx="4846320" cy="45262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5800" y="1371600"/>
            <a:ext cx="5440680" cy="3657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r>
              <a:rPr lang="en-US" sz="1520" dirty="0">
                <a:solidFill>
                  <a:srgbClr val="F3F5F7"/>
                </a:solidFill>
              </a:rPr>
              <a:t>Echte Werkstatt- und Teilefotos, keine generischen Stockbilder</a:t>
            </a:r>
            <a:endParaRPr lang="en-US" sz="1520" dirty="0"/>
          </a:p>
          <a:p>
            <a:r>
              <a:rPr lang="en-US" sz="1520" dirty="0">
                <a:solidFill>
                  <a:srgbClr val="F3F5F7"/>
                </a:solidFill>
              </a:rPr>
              <a:t>Klare Maschinenliste und maximale Materialstärken / Abmessungen</a:t>
            </a:r>
            <a:endParaRPr lang="en-US" sz="1520" dirty="0"/>
          </a:p>
          <a:p>
            <a:r>
              <a:rPr lang="en-US" sz="1520" dirty="0">
                <a:solidFill>
                  <a:srgbClr val="F3F5F7"/>
                </a:solidFill>
              </a:rPr>
              <a:t>Materialien: Stahl, Edelstahl, Aluminium</a:t>
            </a:r>
            <a:endParaRPr lang="en-US" sz="1520" dirty="0"/>
          </a:p>
          <a:p>
            <a:r>
              <a:rPr lang="en-US" sz="1520" dirty="0">
                <a:solidFill>
                  <a:srgbClr val="F3F5F7"/>
                </a:solidFill>
              </a:rPr>
              <a:t>Dateiformate: DXF, DWG, STEP, PDF-Zeichnungen</a:t>
            </a:r>
            <a:endParaRPr lang="en-US" sz="1520" dirty="0"/>
          </a:p>
          <a:p>
            <a:r>
              <a:rPr lang="en-US" sz="1520" dirty="0">
                <a:solidFill>
                  <a:srgbClr val="F3F5F7"/>
                </a:solidFill>
              </a:rPr>
              <a:t>Qualitätssicherung: Maßkontrolle, Dokumentation, Wiederholbarkeit</a:t>
            </a:r>
            <a:endParaRPr lang="en-US" sz="1520" dirty="0"/>
          </a:p>
          <a:p>
            <a:r>
              <a:rPr lang="en-US" sz="1520" dirty="0">
                <a:solidFill>
                  <a:srgbClr val="F3F5F7"/>
                </a:solidFill>
              </a:rPr>
              <a:t>Lieferfähigkeit: Deutschland, Österreich, Italien, EU</a:t>
            </a:r>
            <a:endParaRPr lang="en-US" sz="15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Techpilot &amp; wlw: unterschiedliche Rollen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Beide Profile sollten deutschsprachig und keyword-stark sein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77240" y="1417320"/>
            <a:ext cx="1828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15A24"/>
                </a:solidFill>
              </a:rPr>
              <a:t>TECHPILOT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777240" y="1719072"/>
            <a:ext cx="4526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00" b="1" dirty="0">
                <a:solidFill>
                  <a:srgbClr val="F3F5F7"/>
                </a:solidFill>
              </a:rPr>
              <a:t>RFQs für Zeichnungsteile und Fertigungspartner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04672" y="2487168"/>
            <a:ext cx="4572000" cy="1371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r>
              <a:rPr lang="en-US" sz="1450" dirty="0">
                <a:solidFill>
                  <a:srgbClr val="F3F5F7"/>
                </a:solidFill>
              </a:rPr>
              <a:t>Aktiv Angebote auf passende Anfragen abgeben</a:t>
            </a:r>
            <a:endParaRPr lang="en-US" sz="1450" dirty="0"/>
          </a:p>
          <a:p>
            <a:r>
              <a:rPr lang="en-US" sz="1450" dirty="0">
                <a:solidFill>
                  <a:srgbClr val="F3F5F7"/>
                </a:solidFill>
              </a:rPr>
              <a:t>Fokus auf Baugruppen, Wiederholteile, Serien</a:t>
            </a:r>
            <a:endParaRPr lang="en-US" sz="1450" dirty="0"/>
          </a:p>
          <a:p>
            <a:r>
              <a:rPr lang="en-US" sz="1450" dirty="0">
                <a:solidFill>
                  <a:srgbClr val="F3F5F7"/>
                </a:solidFill>
              </a:rPr>
              <a:t>Schnelligkeit und technische Klarheit gewinnen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00800" y="1417320"/>
            <a:ext cx="1828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15A24"/>
                </a:solidFill>
              </a:rPr>
              <a:t>WLW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6400800" y="1719072"/>
            <a:ext cx="4526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00" b="1" dirty="0">
                <a:solidFill>
                  <a:srgbClr val="F3F5F7"/>
                </a:solidFill>
              </a:rPr>
              <a:t>Sichtbarkeit in der DACH-B2B-Suche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6428232" y="2487168"/>
            <a:ext cx="4617720" cy="1371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r>
              <a:rPr lang="en-US" sz="1450" dirty="0">
                <a:solidFill>
                  <a:srgbClr val="F3F5F7"/>
                </a:solidFill>
              </a:rPr>
              <a:t>Profil als vertrauenswürdiger Lieferant aufbauen</a:t>
            </a:r>
            <a:endParaRPr lang="en-US" sz="1450" dirty="0"/>
          </a:p>
          <a:p>
            <a:r>
              <a:rPr lang="en-US" sz="1450" dirty="0">
                <a:solidFill>
                  <a:srgbClr val="F3F5F7"/>
                </a:solidFill>
              </a:rPr>
              <a:t>Keyword-Seiten für Blechbearbeitung und Schweißen</a:t>
            </a:r>
            <a:endParaRPr lang="en-US" sz="1450" dirty="0"/>
          </a:p>
          <a:p>
            <a:r>
              <a:rPr lang="en-US" sz="1450" dirty="0">
                <a:solidFill>
                  <a:srgbClr val="F3F5F7"/>
                </a:solidFill>
              </a:rPr>
              <a:t>Anfragen über Suchbegriffe und Einkaufsrecherche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1097280" y="5120640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15A24"/>
                </a:solidFill>
              </a:rPr>
              <a:t>Primäre Sprache: Deutsch. Zusätzlich Englisch als zweite Version für internationale Einkäufer.</a:t>
            </a:r>
            <a:endParaRPr lang="en-US" sz="18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411480"/>
            <a:ext cx="7498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3F5F7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Deutsche Suchbegriffe für das Profil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612648" y="877824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8F98A6"/>
                </a:solidFill>
              </a:rPr>
              <a:t>Diese Begriffe sollten in Überschriften, Text und Leistungsseiten stehen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85800" y="14173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15A24"/>
                </a:solidFill>
              </a:rPr>
              <a:t>Metallbearbeitung</a:t>
            </a:r>
            <a:endParaRPr lang="en-US" sz="1420" dirty="0"/>
          </a:p>
        </p:txBody>
      </p:sp>
      <p:sp>
        <p:nvSpPr>
          <p:cNvPr id="5" name="Text 3"/>
          <p:cNvSpPr/>
          <p:nvPr/>
        </p:nvSpPr>
        <p:spPr>
          <a:xfrm>
            <a:off x="4343400" y="14173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15A24"/>
                </a:solidFill>
              </a:rPr>
              <a:t>Blechbearbeitung</a:t>
            </a:r>
            <a:endParaRPr lang="en-US" sz="1420" dirty="0"/>
          </a:p>
        </p:txBody>
      </p:sp>
      <p:sp>
        <p:nvSpPr>
          <p:cNvPr id="6" name="Text 4"/>
          <p:cNvSpPr/>
          <p:nvPr/>
        </p:nvSpPr>
        <p:spPr>
          <a:xfrm>
            <a:off x="8001000" y="14173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b="1" dirty="0">
                <a:solidFill>
                  <a:srgbClr val="F15A24"/>
                </a:solidFill>
              </a:rPr>
              <a:t>Laserschneiden</a:t>
            </a:r>
            <a:endParaRPr lang="en-US" sz="1420" dirty="0"/>
          </a:p>
        </p:txBody>
      </p:sp>
      <p:sp>
        <p:nvSpPr>
          <p:cNvPr id="7" name="Text 5"/>
          <p:cNvSpPr/>
          <p:nvPr/>
        </p:nvSpPr>
        <p:spPr>
          <a:xfrm>
            <a:off x="685800" y="21031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Plasmaschneiden</a:t>
            </a:r>
            <a:endParaRPr lang="en-US" sz="1420" dirty="0"/>
          </a:p>
        </p:txBody>
      </p:sp>
      <p:sp>
        <p:nvSpPr>
          <p:cNvPr id="8" name="Text 6"/>
          <p:cNvSpPr/>
          <p:nvPr/>
        </p:nvSpPr>
        <p:spPr>
          <a:xfrm>
            <a:off x="4343400" y="21031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Abkanten</a:t>
            </a:r>
            <a:endParaRPr lang="en-US" sz="1420" dirty="0"/>
          </a:p>
        </p:txBody>
      </p:sp>
      <p:sp>
        <p:nvSpPr>
          <p:cNvPr id="9" name="Text 7"/>
          <p:cNvSpPr/>
          <p:nvPr/>
        </p:nvSpPr>
        <p:spPr>
          <a:xfrm>
            <a:off x="8001000" y="21031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CNC-Biegen</a:t>
            </a:r>
            <a:endParaRPr lang="en-US" sz="1420" dirty="0"/>
          </a:p>
        </p:txBody>
      </p:sp>
      <p:sp>
        <p:nvSpPr>
          <p:cNvPr id="10" name="Text 8"/>
          <p:cNvSpPr/>
          <p:nvPr/>
        </p:nvSpPr>
        <p:spPr>
          <a:xfrm>
            <a:off x="685800" y="27889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Schweißen</a:t>
            </a:r>
            <a:endParaRPr lang="en-US" sz="1420" dirty="0"/>
          </a:p>
        </p:txBody>
      </p:sp>
      <p:sp>
        <p:nvSpPr>
          <p:cNvPr id="11" name="Text 9"/>
          <p:cNvSpPr/>
          <p:nvPr/>
        </p:nvSpPr>
        <p:spPr>
          <a:xfrm>
            <a:off x="4343400" y="27889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MIG/MAG-Schweißen</a:t>
            </a:r>
            <a:endParaRPr lang="en-US" sz="1420" dirty="0"/>
          </a:p>
        </p:txBody>
      </p:sp>
      <p:sp>
        <p:nvSpPr>
          <p:cNvPr id="12" name="Text 10"/>
          <p:cNvSpPr/>
          <p:nvPr/>
        </p:nvSpPr>
        <p:spPr>
          <a:xfrm>
            <a:off x="8001000" y="27889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WIG-Schweißen</a:t>
            </a:r>
            <a:endParaRPr lang="en-US" sz="1420" dirty="0"/>
          </a:p>
        </p:txBody>
      </p:sp>
      <p:sp>
        <p:nvSpPr>
          <p:cNvPr id="13" name="Text 11"/>
          <p:cNvSpPr/>
          <p:nvPr/>
        </p:nvSpPr>
        <p:spPr>
          <a:xfrm>
            <a:off x="685800" y="34747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Pulverbeschichtung</a:t>
            </a:r>
            <a:endParaRPr lang="en-US" sz="1420" dirty="0"/>
          </a:p>
        </p:txBody>
      </p:sp>
      <p:sp>
        <p:nvSpPr>
          <p:cNvPr id="14" name="Text 12"/>
          <p:cNvSpPr/>
          <p:nvPr/>
        </p:nvSpPr>
        <p:spPr>
          <a:xfrm>
            <a:off x="4343400" y="34747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Industrielackierung</a:t>
            </a:r>
            <a:endParaRPr lang="en-US" sz="1420" dirty="0"/>
          </a:p>
        </p:txBody>
      </p:sp>
      <p:sp>
        <p:nvSpPr>
          <p:cNvPr id="15" name="Text 13"/>
          <p:cNvSpPr/>
          <p:nvPr/>
        </p:nvSpPr>
        <p:spPr>
          <a:xfrm>
            <a:off x="8001000" y="34747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Lohnfertigung Metall</a:t>
            </a:r>
            <a:endParaRPr lang="en-US" sz="1420" dirty="0"/>
          </a:p>
        </p:txBody>
      </p:sp>
      <p:sp>
        <p:nvSpPr>
          <p:cNvPr id="16" name="Text 14"/>
          <p:cNvSpPr/>
          <p:nvPr/>
        </p:nvSpPr>
        <p:spPr>
          <a:xfrm>
            <a:off x="685800" y="41605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Baugruppenfertigung</a:t>
            </a:r>
            <a:endParaRPr lang="en-US" sz="1420" dirty="0"/>
          </a:p>
        </p:txBody>
      </p:sp>
      <p:sp>
        <p:nvSpPr>
          <p:cNvPr id="17" name="Text 15"/>
          <p:cNvSpPr/>
          <p:nvPr/>
        </p:nvSpPr>
        <p:spPr>
          <a:xfrm>
            <a:off x="4343400" y="4160520"/>
            <a:ext cx="29260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20" dirty="0">
                <a:solidFill>
                  <a:srgbClr val="F3F5F7"/>
                </a:solidFill>
              </a:rPr>
              <a:t>Stahlbau-Komponenten</a:t>
            </a:r>
            <a:endParaRPr lang="en-US" sz="1420" dirty="0"/>
          </a:p>
        </p:txBody>
      </p:sp>
      <p:sp>
        <p:nvSpPr>
          <p:cNvPr id="18" name="Text 16"/>
          <p:cNvSpPr/>
          <p:nvPr/>
        </p:nvSpPr>
        <p:spPr>
          <a:xfrm>
            <a:off x="822960" y="5486400"/>
            <a:ext cx="10515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dirty="0">
                <a:solidFill>
                  <a:srgbClr val="C5CBD3"/>
                </a:solidFill>
              </a:rPr>
              <a:t>Empfehlung: Für DACH immer Deutsch verwenden. Englisch darf zusätzlich bleiben, aber Deutsch sollte die Hauptversion sein.</a:t>
            </a:r>
            <a:endParaRPr lang="en-US" sz="16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high_resolution_view_inside_a_clean_moder_batch_3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E1116">
              <a:alpha val="80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77240" y="1051560"/>
            <a:ext cx="6583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500" b="1" dirty="0">
                <a:solidFill>
                  <a:srgbClr val="F3F5F7"/>
                </a:solidFill>
              </a:rPr>
              <a:t>Bereit für Ihre nächste Anfrage?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822960" y="1965960"/>
            <a:ext cx="5715000" cy="10515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900" dirty="0">
                <a:solidFill>
                  <a:srgbClr val="F3F5F7"/>
                </a:solidFill>
              </a:rPr>
              <a:t>Senden Sie uns Ihre Zeichnung oder Stückliste. Wir prüfen Machbarkeit, Oberfläche und Lieferzeit und melden uns kurzfristig mit einem klaren Angebot.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22960" y="4370832"/>
            <a:ext cx="5669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F15A24"/>
                </a:solidFill>
              </a:rPr>
              <a:t>Kontakt: [E-Mail]  •  [Telefon]  •  [Website]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22960" y="4892040"/>
            <a:ext cx="5760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C5CBD3"/>
                </a:solidFill>
              </a:rPr>
              <a:t>Schneiden • Biegen • Schweißen • Lackieren • Montage</a:t>
            </a:r>
            <a:endParaRPr lang="en-US" sz="13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475720" y="6419088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8F98A6"/>
                </a:solidFill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Cubiq Metal Fabrication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sales presentation - metal fabrication</dc:title>
  <dc:subject>Metal fabrication sales presentation for Germany and Austria</dc:subject>
  <dc:creator>OpenAI</dc:creator>
  <cp:lastModifiedBy>OpenAI</cp:lastModifiedBy>
  <cp:revision>1</cp:revision>
  <dcterms:created xsi:type="dcterms:W3CDTF">2026-04-25T17:19:26Z</dcterms:created>
  <dcterms:modified xsi:type="dcterms:W3CDTF">2026-04-25T17:19:26Z</dcterms:modified>
</cp:coreProperties>
</file>