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4"/>
  </p:notesMasterIdLst>
  <p:sldIdLst>
    <p:sldId id="259" r:id="rId5"/>
    <p:sldId id="280" r:id="rId6"/>
    <p:sldId id="288" r:id="rId7"/>
    <p:sldId id="286" r:id="rId8"/>
    <p:sldId id="263" r:id="rId9"/>
    <p:sldId id="278" r:id="rId10"/>
    <p:sldId id="276" r:id="rId11"/>
    <p:sldId id="281" r:id="rId12"/>
    <p:sldId id="269" r:id="rId1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38" userDrawn="1">
          <p15:clr>
            <a:srgbClr val="A4A3A4"/>
          </p15:clr>
        </p15:guide>
        <p15:guide id="2" pos="393" userDrawn="1">
          <p15:clr>
            <a:srgbClr val="A4A3A4"/>
          </p15:clr>
        </p15:guide>
        <p15:guide id="3" pos="7287" userDrawn="1">
          <p15:clr>
            <a:srgbClr val="A4A3A4"/>
          </p15:clr>
        </p15:guide>
        <p15:guide id="4" pos="2252" userDrawn="1">
          <p15:clr>
            <a:srgbClr val="A4A3A4"/>
          </p15:clr>
        </p15:guide>
        <p15:guide id="5" orient="horz" pos="3317" userDrawn="1">
          <p15:clr>
            <a:srgbClr val="A4A3A4"/>
          </p15:clr>
        </p15:guide>
        <p15:guide id="6" orient="horz" pos="3884" userDrawn="1">
          <p15:clr>
            <a:srgbClr val="A4A3A4"/>
          </p15:clr>
        </p15:guide>
        <p15:guide id="7" pos="461" userDrawn="1">
          <p15:clr>
            <a:srgbClr val="A4A3A4"/>
          </p15:clr>
        </p15:guide>
        <p15:guide id="8" orient="horz" pos="2115" userDrawn="1">
          <p15:clr>
            <a:srgbClr val="A4A3A4"/>
          </p15:clr>
        </p15:guide>
        <p15:guide id="9" orient="horz" pos="3861" userDrawn="1">
          <p15:clr>
            <a:srgbClr val="A4A3A4"/>
          </p15:clr>
        </p15:guide>
        <p15:guide id="10" pos="5428" userDrawn="1">
          <p15:clr>
            <a:srgbClr val="A4A3A4"/>
          </p15:clr>
        </p15:guide>
        <p15:guide id="12" pos="143" userDrawn="1">
          <p15:clr>
            <a:srgbClr val="A4A3A4"/>
          </p15:clr>
        </p15:guide>
        <p15:guide id="13" orient="horz" pos="2409" userDrawn="1">
          <p15:clr>
            <a:srgbClr val="A4A3A4"/>
          </p15:clr>
        </p15:guide>
        <p15:guide id="14" orient="horz" pos="3725" userDrawn="1">
          <p15:clr>
            <a:srgbClr val="A4A3A4"/>
          </p15:clr>
        </p15:guide>
        <p15:guide id="15" orient="horz" pos="2568" userDrawn="1">
          <p15:clr>
            <a:srgbClr val="A4A3A4"/>
          </p15:clr>
        </p15:guide>
        <p15:guide id="16" orient="horz" pos="302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4D4D"/>
    <a:srgbClr val="F3F3F3"/>
    <a:srgbClr val="E8E8E8"/>
    <a:srgbClr val="C5C5C5"/>
    <a:srgbClr val="C9C9C9"/>
    <a:srgbClr val="AA7F2E"/>
    <a:srgbClr val="EAD5B0"/>
    <a:srgbClr val="EAEAEA"/>
    <a:srgbClr val="F4E9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1C64A4-5412-4E18-8192-C2D88085124A}" v="3" dt="2026-07-04T09:20:37.04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228" autoAdjust="0"/>
  </p:normalViewPr>
  <p:slideViewPr>
    <p:cSldViewPr snapToGrid="0">
      <p:cViewPr varScale="1">
        <p:scale>
          <a:sx n="79" d="100"/>
          <a:sy n="79" d="100"/>
        </p:scale>
        <p:origin x="1794" y="78"/>
      </p:cViewPr>
      <p:guideLst>
        <p:guide orient="horz" pos="3838"/>
        <p:guide pos="393"/>
        <p:guide pos="7287"/>
        <p:guide pos="2252"/>
        <p:guide orient="horz" pos="3317"/>
        <p:guide orient="horz" pos="3884"/>
        <p:guide pos="461"/>
        <p:guide orient="horz" pos="2115"/>
        <p:guide orient="horz" pos="3861"/>
        <p:guide pos="5428"/>
        <p:guide pos="143"/>
        <p:guide orient="horz" pos="2409"/>
        <p:guide orient="horz" pos="3725"/>
        <p:guide orient="horz" pos="2568"/>
        <p:guide orient="horz" pos="302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5C9F69-6B65-4DA2-8193-8C144E0888D3}" type="datetimeFigureOut">
              <a:rPr lang="de-DE" smtClean="0"/>
              <a:t>14.07.2026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D3ABE0-ADB8-4775-8005-C65B42DEB439}" type="slidenum">
              <a:rPr lang="de-DE" smtClean="0"/>
              <a:t>‹Nr.›</a:t>
            </a:fld>
            <a:endParaRPr lang="de-DE"/>
          </a:p>
        </p:txBody>
      </p:sp>
    </p:spTree>
    <p:extLst>
      <p:ext uri="{BB962C8B-B14F-4D97-AF65-F5344CB8AC3E}">
        <p14:creationId xmlns:p14="http://schemas.microsoft.com/office/powerpoint/2010/main" val="2098049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882CE-C4A3-D971-96D1-2FD1C9C629B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A1CFE17-D5D8-C7CE-793C-FDBFB7A5A6A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5D6A9DF-4424-F8B1-59EF-52AC7834761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000AF8C3-1E76-7404-2C1D-69594CC7DC9F}"/>
              </a:ext>
            </a:extLst>
          </p:cNvPr>
          <p:cNvSpPr>
            <a:spLocks noGrp="1"/>
          </p:cNvSpPr>
          <p:nvPr>
            <p:ph type="sldNum" sz="quarter" idx="5"/>
          </p:nvPr>
        </p:nvSpPr>
        <p:spPr/>
        <p:txBody>
          <a:bodyPr/>
          <a:lstStyle/>
          <a:p>
            <a:fld id="{A9D3ABE0-ADB8-4775-8005-C65B42DEB439}" type="slidenum">
              <a:rPr lang="de-DE" smtClean="0"/>
              <a:t>3</a:t>
            </a:fld>
            <a:endParaRPr lang="de-DE"/>
          </a:p>
        </p:txBody>
      </p:sp>
    </p:spTree>
    <p:extLst>
      <p:ext uri="{BB962C8B-B14F-4D97-AF65-F5344CB8AC3E}">
        <p14:creationId xmlns:p14="http://schemas.microsoft.com/office/powerpoint/2010/main" val="282855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2B560-8F7E-A1A7-8C31-9AF5676C45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5AFC45-A021-1FE2-2F3D-2B8CADA8377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96A3B69-A31B-C090-C0EA-199E31059EB6}"/>
              </a:ext>
            </a:extLst>
          </p:cNvPr>
          <p:cNvSpPr>
            <a:spLocks noGrp="1"/>
          </p:cNvSpPr>
          <p:nvPr>
            <p:ph type="body" idx="1"/>
          </p:nvPr>
        </p:nvSpPr>
        <p:spPr/>
        <p:txBody>
          <a:bodyPr/>
          <a:lstStyle/>
          <a:p>
            <a:r>
              <a:rPr lang="de-DE" b="1"/>
              <a:t>Mitarbeiter</a:t>
            </a:r>
          </a:p>
          <a:p>
            <a:pPr marL="171450" indent="-171450">
              <a:buFont typeface="Arial" panose="020B0604020202020204" pitchFamily="34" charset="0"/>
              <a:buChar char="•"/>
            </a:pPr>
            <a:r>
              <a:rPr lang="de-DE"/>
              <a:t>ca. 60 inkl. 4 Azubis</a:t>
            </a:r>
          </a:p>
          <a:p>
            <a:pPr marL="0" indent="0">
              <a:buFontTx/>
              <a:buNone/>
            </a:pPr>
            <a:r>
              <a:rPr lang="de-DE" b="1"/>
              <a:t>Schichten</a:t>
            </a:r>
          </a:p>
          <a:p>
            <a:pPr marL="171450" indent="-171450">
              <a:buFont typeface="Arial" panose="020B0604020202020204" pitchFamily="34" charset="0"/>
              <a:buChar char="•"/>
            </a:pPr>
            <a:r>
              <a:rPr lang="de-DE"/>
              <a:t>2 Schichten</a:t>
            </a:r>
          </a:p>
          <a:p>
            <a:pPr marL="171450" indent="-171450">
              <a:buFont typeface="Arial" panose="020B0604020202020204" pitchFamily="34" charset="0"/>
              <a:buChar char="•"/>
            </a:pPr>
            <a:r>
              <a:rPr lang="de-DE"/>
              <a:t>1 Geisterschicht</a:t>
            </a:r>
          </a:p>
          <a:p>
            <a:pPr marL="0" indent="0">
              <a:buFontTx/>
              <a:buNone/>
            </a:pPr>
            <a:r>
              <a:rPr lang="de-DE" b="1"/>
              <a:t>Umsatz</a:t>
            </a:r>
          </a:p>
          <a:p>
            <a:pPr marL="171450" indent="-171450">
              <a:buFont typeface="Arial" panose="020B0604020202020204" pitchFamily="34" charset="0"/>
              <a:buChar char="•"/>
            </a:pPr>
            <a:r>
              <a:rPr lang="de-DE"/>
              <a:t>&gt;9 MEUR</a:t>
            </a:r>
          </a:p>
          <a:p>
            <a:pPr marL="0" indent="0">
              <a:buFontTx/>
              <a:buNone/>
            </a:pPr>
            <a:r>
              <a:rPr lang="de-DE" b="1"/>
              <a:t>Firmengröße</a:t>
            </a:r>
          </a:p>
          <a:p>
            <a:pPr marL="171450" indent="-171450">
              <a:buFont typeface="Arial" panose="020B0604020202020204" pitchFamily="34" charset="0"/>
              <a:buChar char="•"/>
            </a:pPr>
            <a:r>
              <a:rPr lang="de-DE"/>
              <a:t>2000 qm Hallen</a:t>
            </a:r>
          </a:p>
          <a:p>
            <a:pPr marL="171450" indent="-171450">
              <a:buFont typeface="Arial" panose="020B0604020202020204" pitchFamily="34" charset="0"/>
              <a:buChar char="•"/>
            </a:pPr>
            <a:r>
              <a:rPr lang="de-DE"/>
              <a:t>8500 qm Grundstück</a:t>
            </a:r>
          </a:p>
          <a:p>
            <a:pPr marL="0" indent="0">
              <a:buFont typeface="Arial" panose="020B0604020202020204" pitchFamily="34" charset="0"/>
              <a:buNone/>
            </a:pPr>
            <a:r>
              <a:rPr lang="de-DE" b="1"/>
              <a:t>Zertifizierung</a:t>
            </a:r>
          </a:p>
          <a:p>
            <a:pPr marL="171450" indent="-171450">
              <a:buFont typeface="Arial" panose="020B0604020202020204" pitchFamily="34" charset="0"/>
              <a:buChar char="•"/>
            </a:pPr>
            <a:r>
              <a:rPr lang="de-DE" b="0"/>
              <a:t>Nach ISO 9001</a:t>
            </a:r>
          </a:p>
        </p:txBody>
      </p:sp>
      <p:sp>
        <p:nvSpPr>
          <p:cNvPr id="4" name="Foliennummernplatzhalter 3">
            <a:extLst>
              <a:ext uri="{FF2B5EF4-FFF2-40B4-BE49-F238E27FC236}">
                <a16:creationId xmlns:a16="http://schemas.microsoft.com/office/drawing/2014/main" id="{5BDB9AD2-38DD-F8BA-ECFD-8A9008D2ABA3}"/>
              </a:ext>
            </a:extLst>
          </p:cNvPr>
          <p:cNvSpPr>
            <a:spLocks noGrp="1"/>
          </p:cNvSpPr>
          <p:nvPr>
            <p:ph type="sldNum" sz="quarter" idx="5"/>
          </p:nvPr>
        </p:nvSpPr>
        <p:spPr/>
        <p:txBody>
          <a:bodyPr/>
          <a:lstStyle/>
          <a:p>
            <a:fld id="{A9D3ABE0-ADB8-4775-8005-C65B42DEB439}" type="slidenum">
              <a:rPr lang="de-DE" smtClean="0"/>
              <a:t>4</a:t>
            </a:fld>
            <a:endParaRPr lang="de-DE"/>
          </a:p>
        </p:txBody>
      </p:sp>
    </p:spTree>
    <p:extLst>
      <p:ext uri="{BB962C8B-B14F-4D97-AF65-F5344CB8AC3E}">
        <p14:creationId xmlns:p14="http://schemas.microsoft.com/office/powerpoint/2010/main" val="750450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Unsere Mission:</a:t>
            </a:r>
            <a:endParaRPr lang="de-DE" dirty="0"/>
          </a:p>
          <a:p>
            <a:pPr>
              <a:buFont typeface="Arial" panose="020B0604020202020204" pitchFamily="34" charset="0"/>
              <a:buChar char="•"/>
            </a:pPr>
            <a:r>
              <a:rPr lang="de-DE" dirty="0"/>
              <a:t>Wir stehen für Qualität, Zuverlässigkeit und Innovation in den Bereichen </a:t>
            </a:r>
            <a:r>
              <a:rPr lang="de-DE" b="1" dirty="0"/>
              <a:t>Mechanik</a:t>
            </a:r>
            <a:r>
              <a:rPr lang="de-DE" dirty="0"/>
              <a:t>, </a:t>
            </a:r>
            <a:r>
              <a:rPr lang="de-DE" b="1" dirty="0"/>
              <a:t>Montage</a:t>
            </a:r>
            <a:r>
              <a:rPr lang="de-DE" dirty="0"/>
              <a:t>, </a:t>
            </a:r>
            <a:r>
              <a:rPr lang="de-DE" b="1" dirty="0"/>
              <a:t>Galvanik</a:t>
            </a:r>
            <a:r>
              <a:rPr lang="de-DE" dirty="0"/>
              <a:t> und </a:t>
            </a:r>
            <a:r>
              <a:rPr lang="de-DE" b="1" dirty="0"/>
              <a:t>Elektrotechnik</a:t>
            </a:r>
            <a:r>
              <a:rPr lang="de-DE" dirty="0"/>
              <a:t>.</a:t>
            </a:r>
          </a:p>
          <a:p>
            <a:pPr>
              <a:buFont typeface="Arial" panose="020B0604020202020204" pitchFamily="34" charset="0"/>
              <a:buChar char="•"/>
            </a:pPr>
            <a:r>
              <a:rPr lang="de-DE" dirty="0"/>
              <a:t>Unser Ziel ist es, durch maßgeschneiderte Lösungen echten Mehrwert für unsere Kunden zu schaffen und dabei langfristige Partnerschaften zu fördern</a:t>
            </a:r>
          </a:p>
          <a:p>
            <a:endParaRPr lang="de-DE" b="1" dirty="0"/>
          </a:p>
          <a:p>
            <a:endParaRPr lang="de-DE" b="1" dirty="0"/>
          </a:p>
          <a:p>
            <a:r>
              <a:rPr lang="de-DE" b="1" dirty="0"/>
              <a:t>Unsere Werte</a:t>
            </a:r>
          </a:p>
          <a:p>
            <a:pPr>
              <a:buFont typeface="Arial" panose="020B0604020202020204" pitchFamily="34" charset="0"/>
              <a:buChar char="•"/>
            </a:pPr>
            <a:r>
              <a:rPr lang="de-DE" b="1" dirty="0"/>
              <a:t>Qualität:</a:t>
            </a:r>
            <a:r>
              <a:rPr lang="de-DE" dirty="0"/>
              <a:t> Jahrzehntelange Erfahrung und Beständigkeit, geschätzt von langjährigen Kunden.</a:t>
            </a:r>
          </a:p>
          <a:p>
            <a:pPr>
              <a:buFont typeface="Arial" panose="020B0604020202020204" pitchFamily="34" charset="0"/>
              <a:buChar char="•"/>
            </a:pPr>
            <a:r>
              <a:rPr lang="de-DE" b="1" dirty="0"/>
              <a:t>Zuverlässigkeit:</a:t>
            </a:r>
            <a:r>
              <a:rPr lang="de-DE" dirty="0"/>
              <a:t> Termintreue und kompetente Umsetzung in jedem Projekt.</a:t>
            </a:r>
          </a:p>
          <a:p>
            <a:pPr>
              <a:buFont typeface="Arial" panose="020B0604020202020204" pitchFamily="34" charset="0"/>
              <a:buChar char="•"/>
            </a:pPr>
            <a:r>
              <a:rPr lang="de-DE" b="1" dirty="0"/>
              <a:t>Lösungsorientierung: </a:t>
            </a:r>
            <a:r>
              <a:rPr lang="de-DE" dirty="0"/>
              <a:t>Wir möchten einen echten Mehrwert bieten und nichts von der Stange anbieten. Wir beschäftigen uns mit dem Problem unserer Kunden und wollen es verstehen.</a:t>
            </a:r>
          </a:p>
          <a:p>
            <a:pPr>
              <a:buFont typeface="Arial" panose="020B0604020202020204" pitchFamily="34" charset="0"/>
              <a:buChar char="•"/>
            </a:pPr>
            <a:r>
              <a:rPr lang="de-DE" b="1" dirty="0"/>
              <a:t>Flexibilität:</a:t>
            </a:r>
            <a:r>
              <a:rPr lang="de-DE" dirty="0"/>
              <a:t> Schnelle Reaktion auf individuelle Anforderungen und Herausforderungen.</a:t>
            </a:r>
          </a:p>
          <a:p>
            <a:pPr>
              <a:buFont typeface="Arial" panose="020B0604020202020204" pitchFamily="34" charset="0"/>
              <a:buChar char="•"/>
            </a:pPr>
            <a:r>
              <a:rPr lang="de-DE" b="1" dirty="0"/>
              <a:t>Partnerschaft:</a:t>
            </a:r>
            <a:r>
              <a:rPr lang="de-DE" dirty="0"/>
              <a:t> </a:t>
            </a:r>
          </a:p>
          <a:p>
            <a:pPr lvl="1">
              <a:buFont typeface="Arial" panose="020B0604020202020204" pitchFamily="34" charset="0"/>
              <a:buChar char="•"/>
            </a:pPr>
            <a:r>
              <a:rPr lang="de-DE" b="1" dirty="0"/>
              <a:t>Mit Kunden:</a:t>
            </a:r>
            <a:r>
              <a:rPr lang="de-DE" dirty="0"/>
              <a:t> Direkte, vertrauensvolle Zusammenarbeit für optimale Ergebnisse.</a:t>
            </a:r>
          </a:p>
          <a:p>
            <a:pPr lvl="1">
              <a:buFont typeface="Arial" panose="020B0604020202020204" pitchFamily="34" charset="0"/>
              <a:buChar char="•"/>
            </a:pPr>
            <a:r>
              <a:rPr lang="de-DE" b="1" dirty="0"/>
              <a:t>Mit Mitarbeitenden:</a:t>
            </a:r>
            <a:r>
              <a:rPr lang="de-DE" dirty="0"/>
              <a:t> Familiäre Atmosphäre, gegenseitige Wertschätzung und Förderung.</a:t>
            </a:r>
          </a:p>
          <a:p>
            <a:endParaRPr lang="de-DE" dirty="0"/>
          </a:p>
        </p:txBody>
      </p:sp>
      <p:sp>
        <p:nvSpPr>
          <p:cNvPr id="4" name="Foliennummernplatzhalter 3"/>
          <p:cNvSpPr>
            <a:spLocks noGrp="1"/>
          </p:cNvSpPr>
          <p:nvPr>
            <p:ph type="sldNum" sz="quarter" idx="5"/>
          </p:nvPr>
        </p:nvSpPr>
        <p:spPr/>
        <p:txBody>
          <a:bodyPr/>
          <a:lstStyle/>
          <a:p>
            <a:fld id="{A9D3ABE0-ADB8-4775-8005-C65B42DEB439}" type="slidenum">
              <a:rPr lang="de-DE" smtClean="0"/>
              <a:t>5</a:t>
            </a:fld>
            <a:endParaRPr lang="de-DE"/>
          </a:p>
        </p:txBody>
      </p:sp>
    </p:spTree>
    <p:extLst>
      <p:ext uri="{BB962C8B-B14F-4D97-AF65-F5344CB8AC3E}">
        <p14:creationId xmlns:p14="http://schemas.microsoft.com/office/powerpoint/2010/main" val="270534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043BE-77BA-A4B8-CCF4-4162CD639F1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537A7AB-675C-DEB9-CC65-03F853A87AD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198A0B6-A3C3-AB7C-D7FE-5FEE02EC3EA6}"/>
              </a:ext>
            </a:extLst>
          </p:cNvPr>
          <p:cNvSpPr>
            <a:spLocks noGrp="1"/>
          </p:cNvSpPr>
          <p:nvPr>
            <p:ph type="body" idx="1"/>
          </p:nvPr>
        </p:nvSpPr>
        <p:spPr/>
        <p:txBody>
          <a:bodyPr/>
          <a:lstStyle/>
          <a:p>
            <a:r>
              <a:rPr lang="de-DE" b="1" dirty="0"/>
              <a:t>Unsere Leistungen</a:t>
            </a:r>
          </a:p>
          <a:p>
            <a:pPr>
              <a:buFont typeface="Arial" panose="020B0604020202020204" pitchFamily="34" charset="0"/>
              <a:buChar char="•"/>
            </a:pPr>
            <a:r>
              <a:rPr lang="de-DE" b="1" dirty="0"/>
              <a:t>Mechanik:</a:t>
            </a:r>
            <a:endParaRPr lang="de-DE" dirty="0"/>
          </a:p>
          <a:p>
            <a:pPr marL="742950" lvl="1" indent="-285750">
              <a:buFont typeface="Arial" panose="020B0604020202020204" pitchFamily="34" charset="0"/>
              <a:buChar char="•"/>
            </a:pPr>
            <a:r>
              <a:rPr lang="de-DE" dirty="0"/>
              <a:t>5-Achsen Fräsen von Bauteilen </a:t>
            </a:r>
          </a:p>
          <a:p>
            <a:pPr marL="742950" lvl="1" indent="-285750">
              <a:buFont typeface="Arial" panose="020B0604020202020204" pitchFamily="34" charset="0"/>
              <a:buChar char="•"/>
            </a:pPr>
            <a:r>
              <a:rPr lang="de-DE" dirty="0"/>
              <a:t>Kleinste Teile mit 0,1 mm Fräswerkzeugen bis zu Bauteilen mit bis zu 3000 mm Länge</a:t>
            </a:r>
          </a:p>
          <a:p>
            <a:pPr marL="742950" lvl="1" indent="-285750">
              <a:buFont typeface="Arial" panose="020B0604020202020204" pitchFamily="34" charset="0"/>
              <a:buChar char="•"/>
            </a:pPr>
            <a:r>
              <a:rPr lang="de-DE" dirty="0"/>
              <a:t>CNC-Drehen von Langdrehautomatenteilen und Mehrachsdrehteilen </a:t>
            </a:r>
          </a:p>
          <a:p>
            <a:pPr marL="742950" lvl="1" indent="-285750">
              <a:buFont typeface="Arial" panose="020B0604020202020204" pitchFamily="34" charset="0"/>
              <a:buChar char="•"/>
            </a:pPr>
            <a:r>
              <a:rPr lang="de-DE" dirty="0"/>
              <a:t>Stangenbearbeitung zwischen ⌀1 bis ⌀51 mm</a:t>
            </a:r>
          </a:p>
          <a:p>
            <a:pPr marL="742950" lvl="1" indent="-285750">
              <a:buFont typeface="Arial" panose="020B0604020202020204" pitchFamily="34" charset="0"/>
              <a:buChar char="•"/>
            </a:pPr>
            <a:r>
              <a:rPr lang="de-DE" dirty="0"/>
              <a:t>Futterbearbeitung bis ⌀250 mm</a:t>
            </a:r>
          </a:p>
          <a:p>
            <a:pPr marL="742950" lvl="1" indent="-285750">
              <a:buFont typeface="Arial" panose="020B0604020202020204" pitchFamily="34" charset="0"/>
              <a:buChar char="•"/>
            </a:pPr>
            <a:r>
              <a:rPr lang="de-DE" dirty="0"/>
              <a:t>Gussnachbearbeitung</a:t>
            </a:r>
          </a:p>
          <a:p>
            <a:pPr marL="742950" lvl="1" indent="-285750">
              <a:buFont typeface="Arial" panose="020B0604020202020204" pitchFamily="34" charset="0"/>
              <a:buChar char="•"/>
            </a:pPr>
            <a:r>
              <a:rPr lang="de-DE" dirty="0"/>
              <a:t>Substitution von gussbauteilen durch Kombination von zerspanungs- und Löttechniken</a:t>
            </a:r>
          </a:p>
          <a:p>
            <a:pPr>
              <a:buFont typeface="Arial" panose="020B0604020202020204" pitchFamily="34" charset="0"/>
              <a:buChar char="•"/>
            </a:pPr>
            <a:r>
              <a:rPr lang="de-DE" b="1" dirty="0"/>
              <a:t>Montage:</a:t>
            </a:r>
            <a:endParaRPr lang="de-DE" dirty="0"/>
          </a:p>
          <a:p>
            <a:pPr marL="742950" lvl="1" indent="-285750">
              <a:buFont typeface="Arial" panose="020B0604020202020204" pitchFamily="34" charset="0"/>
              <a:buChar char="•"/>
            </a:pPr>
            <a:r>
              <a:rPr lang="de-DE" dirty="0"/>
              <a:t>Komplettmontage von Baugruppen, inkl. Prüfung und Test.</a:t>
            </a:r>
          </a:p>
          <a:p>
            <a:pPr>
              <a:buFont typeface="Arial" panose="020B0604020202020204" pitchFamily="34" charset="0"/>
              <a:buChar char="•"/>
            </a:pPr>
            <a:r>
              <a:rPr lang="de-DE" b="1" dirty="0"/>
              <a:t>Galvanik:</a:t>
            </a:r>
            <a:endParaRPr lang="de-DE" dirty="0"/>
          </a:p>
          <a:p>
            <a:pPr marL="742950" lvl="1" indent="-285750">
              <a:buFont typeface="Arial" panose="020B0604020202020204" pitchFamily="34" charset="0"/>
              <a:buChar char="•"/>
            </a:pPr>
            <a:r>
              <a:rPr lang="de-DE" dirty="0"/>
              <a:t>Eloxieren, Passivieren, Vergolden, </a:t>
            </a:r>
            <a:r>
              <a:rPr lang="de-DE" dirty="0" err="1"/>
              <a:t>Galvanoforming</a:t>
            </a:r>
            <a:r>
              <a:rPr lang="de-DE" dirty="0"/>
              <a:t>.</a:t>
            </a:r>
          </a:p>
          <a:p>
            <a:pPr marL="742950" lvl="1" indent="-285750">
              <a:buFont typeface="Arial" panose="020B0604020202020204" pitchFamily="34" charset="0"/>
              <a:buChar char="•"/>
            </a:pPr>
            <a:r>
              <a:rPr lang="de-DE" dirty="0"/>
              <a:t>Präzise Oberflächenbehandlung mit höchster Qualität.</a:t>
            </a:r>
          </a:p>
          <a:p>
            <a:pPr marL="742950" lvl="1" indent="-285750">
              <a:buFont typeface="Arial" panose="020B0604020202020204" pitchFamily="34" charset="0"/>
              <a:buChar char="•"/>
            </a:pPr>
            <a:r>
              <a:rPr lang="de-DE" dirty="0"/>
              <a:t>Hauseigene Lackiererei</a:t>
            </a:r>
          </a:p>
          <a:p>
            <a:pPr>
              <a:buFont typeface="Arial" panose="020B0604020202020204" pitchFamily="34" charset="0"/>
              <a:buChar char="•"/>
            </a:pPr>
            <a:r>
              <a:rPr lang="de-DE" b="1" dirty="0"/>
              <a:t>Elektrotechnik:</a:t>
            </a:r>
            <a:endParaRPr lang="de-DE" dirty="0"/>
          </a:p>
          <a:p>
            <a:pPr marL="742950" lvl="1" indent="-285750">
              <a:buFont typeface="Arial" panose="020B0604020202020204" pitchFamily="34" charset="0"/>
              <a:buChar char="•"/>
            </a:pPr>
            <a:r>
              <a:rPr lang="de-DE" dirty="0"/>
              <a:t>Elektrotechnische Entwicklung und Fertigung von Begleitheizungssteuerungen für ATEX Bereiche nach Richtline 2014/34/EU</a:t>
            </a:r>
            <a:endParaRPr lang="de-DE" b="1" dirty="0"/>
          </a:p>
          <a:p>
            <a:endParaRPr lang="de-DE" dirty="0"/>
          </a:p>
        </p:txBody>
      </p:sp>
      <p:sp>
        <p:nvSpPr>
          <p:cNvPr id="4" name="Foliennummernplatzhalter 3">
            <a:extLst>
              <a:ext uri="{FF2B5EF4-FFF2-40B4-BE49-F238E27FC236}">
                <a16:creationId xmlns:a16="http://schemas.microsoft.com/office/drawing/2014/main" id="{18C87BA9-C213-DF2A-34A8-D536434CC2CF}"/>
              </a:ext>
            </a:extLst>
          </p:cNvPr>
          <p:cNvSpPr>
            <a:spLocks noGrp="1"/>
          </p:cNvSpPr>
          <p:nvPr>
            <p:ph type="sldNum" sz="quarter" idx="5"/>
          </p:nvPr>
        </p:nvSpPr>
        <p:spPr/>
        <p:txBody>
          <a:bodyPr/>
          <a:lstStyle/>
          <a:p>
            <a:fld id="{A9D3ABE0-ADB8-4775-8005-C65B42DEB439}" type="slidenum">
              <a:rPr lang="de-DE" smtClean="0"/>
              <a:t>6</a:t>
            </a:fld>
            <a:endParaRPr lang="de-DE"/>
          </a:p>
        </p:txBody>
      </p:sp>
    </p:spTree>
    <p:extLst>
      <p:ext uri="{BB962C8B-B14F-4D97-AF65-F5344CB8AC3E}">
        <p14:creationId xmlns:p14="http://schemas.microsoft.com/office/powerpoint/2010/main" val="1306507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1"/>
              <a:t>Luft- und Raumfahrt</a:t>
            </a:r>
          </a:p>
          <a:p>
            <a:pPr marL="171450" indent="-171450">
              <a:buFont typeface="Arial" panose="020B0604020202020204" pitchFamily="34" charset="0"/>
              <a:buChar char="•"/>
            </a:pPr>
            <a:r>
              <a:rPr lang="de-DE" b="1"/>
              <a:t>Raffinerie im ATEX-Bereich</a:t>
            </a:r>
          </a:p>
          <a:p>
            <a:pPr marL="171450" indent="-171450">
              <a:buFont typeface="Arial" panose="020B0604020202020204" pitchFamily="34" charset="0"/>
              <a:buChar char="•"/>
            </a:pPr>
            <a:r>
              <a:rPr lang="de-DE" b="1"/>
              <a:t>Verteidigung</a:t>
            </a:r>
          </a:p>
          <a:p>
            <a:pPr marL="171450" indent="-171450">
              <a:buFont typeface="Arial" panose="020B0604020202020204" pitchFamily="34" charset="0"/>
              <a:buChar char="•"/>
            </a:pPr>
            <a:r>
              <a:rPr lang="de-DE" b="1"/>
              <a:t>Maschinenbau</a:t>
            </a:r>
            <a:endParaRPr lang="de-DE"/>
          </a:p>
        </p:txBody>
      </p:sp>
      <p:sp>
        <p:nvSpPr>
          <p:cNvPr id="4" name="Foliennummernplatzhalter 3"/>
          <p:cNvSpPr>
            <a:spLocks noGrp="1"/>
          </p:cNvSpPr>
          <p:nvPr>
            <p:ph type="sldNum" sz="quarter" idx="5"/>
          </p:nvPr>
        </p:nvSpPr>
        <p:spPr/>
        <p:txBody>
          <a:bodyPr/>
          <a:lstStyle/>
          <a:p>
            <a:fld id="{A9D3ABE0-ADB8-4775-8005-C65B42DEB439}" type="slidenum">
              <a:rPr lang="de-DE" smtClean="0"/>
              <a:t>7</a:t>
            </a:fld>
            <a:endParaRPr lang="de-DE"/>
          </a:p>
        </p:txBody>
      </p:sp>
    </p:spTree>
    <p:extLst>
      <p:ext uri="{BB962C8B-B14F-4D97-AF65-F5344CB8AC3E}">
        <p14:creationId xmlns:p14="http://schemas.microsoft.com/office/powerpoint/2010/main" val="1070292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251BE-FF66-2D2B-3968-D460617B1AD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04F1DAB-B6E8-C319-CA74-E472DE845AC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B3132CC-1575-E848-6A99-36EF1FF5051D}"/>
              </a:ext>
            </a:extLst>
          </p:cNvPr>
          <p:cNvSpPr>
            <a:spLocks noGrp="1"/>
          </p:cNvSpPr>
          <p:nvPr>
            <p:ph type="body" idx="1"/>
          </p:nvPr>
        </p:nvSpPr>
        <p:spPr/>
        <p:txBody>
          <a:bodyPr/>
          <a:lstStyle/>
          <a:p>
            <a:pPr marL="0" indent="0">
              <a:buFont typeface="Arial" panose="020B0604020202020204" pitchFamily="34" charset="0"/>
              <a:buNone/>
            </a:pPr>
            <a:r>
              <a:rPr lang="de-DE" b="1"/>
              <a:t>Interne Vision:</a:t>
            </a:r>
          </a:p>
          <a:p>
            <a:pPr marL="0" indent="0">
              <a:buFont typeface="Arial" panose="020B0604020202020204" pitchFamily="34" charset="0"/>
              <a:buNone/>
            </a:pPr>
            <a:r>
              <a:rPr lang="de-DE" b="1"/>
              <a:t>Innovation</a:t>
            </a:r>
            <a:r>
              <a:rPr lang="de-DE"/>
              <a:t>: </a:t>
            </a:r>
          </a:p>
          <a:p>
            <a:pPr marL="171450" indent="-171450">
              <a:buFont typeface="Arial" panose="020B0604020202020204" pitchFamily="34" charset="0"/>
              <a:buChar char="•"/>
            </a:pPr>
            <a:r>
              <a:rPr lang="de-DE"/>
              <a:t>Ausbau von Eigenentwicklungen, insbesondere im Bereich Elektrotechnik mit Fokus auf innovative Steuerungssysteme.</a:t>
            </a:r>
          </a:p>
          <a:p>
            <a:pPr marL="171450" indent="-171450">
              <a:buFont typeface="Arial" panose="020B0604020202020204" pitchFamily="34" charset="0"/>
              <a:buChar char="•"/>
            </a:pPr>
            <a:r>
              <a:rPr lang="de-DE"/>
              <a:t>frühzeitige Unterstützung unserer Kunden in der Entwicklung, um gemeinsam die besten Lösungen zu finden.</a:t>
            </a:r>
          </a:p>
          <a:p>
            <a:pPr marL="0" indent="0">
              <a:buFont typeface="Arial" panose="020B0604020202020204" pitchFamily="34" charset="0"/>
              <a:buNone/>
            </a:pPr>
            <a:r>
              <a:rPr lang="de-DE" b="1"/>
              <a:t>Technologische Investitionen</a:t>
            </a:r>
            <a:r>
              <a:rPr lang="de-DE"/>
              <a:t>: </a:t>
            </a:r>
          </a:p>
          <a:p>
            <a:pPr marL="171450" indent="-171450">
              <a:buFont typeface="Arial" panose="020B0604020202020204" pitchFamily="34" charset="0"/>
              <a:buChar char="•"/>
            </a:pPr>
            <a:r>
              <a:rPr lang="de-DE"/>
              <a:t>Modernisierung unserer Maschinen und Technologien, um neue Märkte zu erschließen und weiterhin führend in der Branche zu bleiben.</a:t>
            </a:r>
          </a:p>
          <a:p>
            <a:pPr marL="0" indent="0">
              <a:buFont typeface="Arial" panose="020B0604020202020204" pitchFamily="34" charset="0"/>
              <a:buNone/>
            </a:pPr>
            <a:r>
              <a:rPr lang="de-DE" b="1"/>
              <a:t>Nachhaltigkeit: </a:t>
            </a:r>
          </a:p>
          <a:p>
            <a:pPr marL="171450" indent="-171450">
              <a:buFont typeface="Arial" panose="020B0604020202020204" pitchFamily="34" charset="0"/>
              <a:buChar char="•"/>
            </a:pPr>
            <a:r>
              <a:rPr lang="de-DE"/>
              <a:t>Optimierung unserer Produktionsprozesse für eine umweltbewusste und ressourcenschonende Fertigung.</a:t>
            </a:r>
          </a:p>
          <a:p>
            <a:pPr marL="0" indent="0">
              <a:buFont typeface="Arial" panose="020B0604020202020204" pitchFamily="34" charset="0"/>
              <a:buNone/>
            </a:pPr>
            <a:r>
              <a:rPr lang="de-DE" b="1"/>
              <a:t>Mitarbeiterentwicklung: </a:t>
            </a:r>
          </a:p>
          <a:p>
            <a:pPr marL="171450" indent="-171450">
              <a:buFont typeface="Arial" panose="020B0604020202020204" pitchFamily="34" charset="0"/>
              <a:buChar char="•"/>
            </a:pPr>
            <a:r>
              <a:rPr lang="de-DE"/>
              <a:t>Kontinuierliche Weiterbildung und Ausbau des Know-hows unserer Fachkräfte.</a:t>
            </a:r>
          </a:p>
          <a:p>
            <a:pPr marL="0" indent="0">
              <a:buFont typeface="Arial" panose="020B0604020202020204" pitchFamily="34" charset="0"/>
              <a:buNone/>
            </a:pPr>
            <a:r>
              <a:rPr lang="de-DE" b="1"/>
              <a:t>Kapazität</a:t>
            </a:r>
          </a:p>
          <a:p>
            <a:pPr marL="171450" indent="-171450">
              <a:buFont typeface="Arial" panose="020B0604020202020204" pitchFamily="34" charset="0"/>
              <a:buChar char="•"/>
            </a:pPr>
            <a:r>
              <a:rPr lang="de-DE"/>
              <a:t>Erweiterung unserer Produktionsstätten durch neuen Hallenbau</a:t>
            </a:r>
          </a:p>
          <a:p>
            <a:endParaRPr lang="de-DE"/>
          </a:p>
          <a:p>
            <a:r>
              <a:rPr lang="de-DE" b="1"/>
              <a:t>Externe Vision auf Partnerschaft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a:latin typeface="Century Gothic" panose="020B0502020202020204" pitchFamily="34" charset="0"/>
              </a:rPr>
              <a:t>Langfristige, vertrauensvolle Partnerschaften mit Fokus auf Flexibilität, Verlässlichkeit und Lösungen aus einer Hand, um gemeinsam mit unseren Kunden innovative und maßgeschneiderte Lösungen für die Herausforderungen von morgen zu entwickeln.</a:t>
            </a:r>
          </a:p>
          <a:p>
            <a:pPr marL="171450" indent="-171450">
              <a:buFont typeface="Arial" panose="020B0604020202020204" pitchFamily="34" charset="0"/>
              <a:buChar char="•"/>
            </a:pPr>
            <a:endParaRPr lang="de-DE"/>
          </a:p>
        </p:txBody>
      </p:sp>
      <p:sp>
        <p:nvSpPr>
          <p:cNvPr id="4" name="Foliennummernplatzhalter 3">
            <a:extLst>
              <a:ext uri="{FF2B5EF4-FFF2-40B4-BE49-F238E27FC236}">
                <a16:creationId xmlns:a16="http://schemas.microsoft.com/office/drawing/2014/main" id="{544E958F-E7EA-FF6C-9A4B-06C6F08B8A77}"/>
              </a:ext>
            </a:extLst>
          </p:cNvPr>
          <p:cNvSpPr>
            <a:spLocks noGrp="1"/>
          </p:cNvSpPr>
          <p:nvPr>
            <p:ph type="sldNum" sz="quarter" idx="5"/>
          </p:nvPr>
        </p:nvSpPr>
        <p:spPr/>
        <p:txBody>
          <a:bodyPr/>
          <a:lstStyle/>
          <a:p>
            <a:fld id="{A9D3ABE0-ADB8-4775-8005-C65B42DEB439}" type="slidenum">
              <a:rPr lang="de-DE" smtClean="0"/>
              <a:t>8</a:t>
            </a:fld>
            <a:endParaRPr lang="de-DE"/>
          </a:p>
        </p:txBody>
      </p:sp>
    </p:spTree>
    <p:extLst>
      <p:ext uri="{BB962C8B-B14F-4D97-AF65-F5344CB8AC3E}">
        <p14:creationId xmlns:p14="http://schemas.microsoft.com/office/powerpoint/2010/main" val="1530544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Wingdings" panose="05000000000000000000" pitchFamily="2" charset="2"/>
              <a:buChar char="Ø"/>
            </a:pPr>
            <a:r>
              <a:rPr lang="de-DE" dirty="0"/>
              <a:t> Kontaktdaten von </a:t>
            </a:r>
            <a:r>
              <a:rPr lang="de-DE"/>
              <a:t>David Wendland</a:t>
            </a:r>
            <a:endParaRPr lang="de-DE" dirty="0"/>
          </a:p>
        </p:txBody>
      </p:sp>
      <p:sp>
        <p:nvSpPr>
          <p:cNvPr id="4" name="Foliennummernplatzhalter 3"/>
          <p:cNvSpPr>
            <a:spLocks noGrp="1"/>
          </p:cNvSpPr>
          <p:nvPr>
            <p:ph type="sldNum" sz="quarter" idx="5"/>
          </p:nvPr>
        </p:nvSpPr>
        <p:spPr/>
        <p:txBody>
          <a:bodyPr/>
          <a:lstStyle/>
          <a:p>
            <a:fld id="{A9D3ABE0-ADB8-4775-8005-C65B42DEB439}" type="slidenum">
              <a:rPr lang="de-DE" smtClean="0"/>
              <a:t>9</a:t>
            </a:fld>
            <a:endParaRPr lang="de-DE"/>
          </a:p>
        </p:txBody>
      </p:sp>
    </p:spTree>
    <p:extLst>
      <p:ext uri="{BB962C8B-B14F-4D97-AF65-F5344CB8AC3E}">
        <p14:creationId xmlns:p14="http://schemas.microsoft.com/office/powerpoint/2010/main" val="3527322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pic>
        <p:nvPicPr>
          <p:cNvPr id="8" name="Grafik 7" descr="Ein Bild, das Schwarzweiß, Spargel, Reihe, monochrom enthält.&#10;&#10;Automatisch generierte Beschreibung">
            <a:extLst>
              <a:ext uri="{FF2B5EF4-FFF2-40B4-BE49-F238E27FC236}">
                <a16:creationId xmlns:a16="http://schemas.microsoft.com/office/drawing/2014/main" id="{15B2D181-6AD8-75AF-600F-E1D6DBA12F43}"/>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rcRect l="49" t="22407" r="-49" b="29564"/>
          <a:stretch/>
        </p:blipFill>
        <p:spPr>
          <a:xfrm flipH="1">
            <a:off x="-6000" y="0"/>
            <a:ext cx="12204000" cy="3907628"/>
          </a:xfrm>
          <a:prstGeom prst="rect">
            <a:avLst/>
          </a:prstGeom>
        </p:spPr>
      </p:pic>
      <p:sp>
        <p:nvSpPr>
          <p:cNvPr id="2" name="Titel 1">
            <a:extLst>
              <a:ext uri="{FF2B5EF4-FFF2-40B4-BE49-F238E27FC236}">
                <a16:creationId xmlns:a16="http://schemas.microsoft.com/office/drawing/2014/main" id="{1DBDFA4A-F96F-A949-6952-B72B250117E5}"/>
              </a:ext>
            </a:extLst>
          </p:cNvPr>
          <p:cNvSpPr>
            <a:spLocks noGrp="1"/>
          </p:cNvSpPr>
          <p:nvPr>
            <p:ph type="ctrTitle"/>
          </p:nvPr>
        </p:nvSpPr>
        <p:spPr>
          <a:xfrm>
            <a:off x="334963" y="4205946"/>
            <a:ext cx="11522075" cy="1270262"/>
          </a:xfrm>
        </p:spPr>
        <p:txBody>
          <a:bodyPr anchor="b"/>
          <a:lstStyle>
            <a:lvl1pPr algn="l">
              <a:defRPr sz="6000" b="1"/>
            </a:lvl1pPr>
          </a:lstStyle>
          <a:p>
            <a:r>
              <a:rPr lang="de-DE"/>
              <a:t>Mastertitelformat bearbeiten</a:t>
            </a:r>
          </a:p>
        </p:txBody>
      </p:sp>
      <p:sp>
        <p:nvSpPr>
          <p:cNvPr id="3" name="Untertitel 2">
            <a:extLst>
              <a:ext uri="{FF2B5EF4-FFF2-40B4-BE49-F238E27FC236}">
                <a16:creationId xmlns:a16="http://schemas.microsoft.com/office/drawing/2014/main" id="{62AD0749-3F86-FDE6-5BFE-7B56090AD895}"/>
              </a:ext>
            </a:extLst>
          </p:cNvPr>
          <p:cNvSpPr>
            <a:spLocks noGrp="1"/>
          </p:cNvSpPr>
          <p:nvPr>
            <p:ph type="subTitle" idx="1"/>
          </p:nvPr>
        </p:nvSpPr>
        <p:spPr>
          <a:xfrm>
            <a:off x="334963" y="5497113"/>
            <a:ext cx="11522075" cy="56091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9DA45E9-AFE3-6B0C-7706-15A528E8F451}"/>
              </a:ext>
            </a:extLst>
          </p:cNvPr>
          <p:cNvSpPr>
            <a:spLocks noGrp="1"/>
          </p:cNvSpPr>
          <p:nvPr>
            <p:ph type="dt" sz="half" idx="10"/>
          </p:nvPr>
        </p:nvSpPr>
        <p:spPr/>
        <p:txBody>
          <a:bodyPr/>
          <a:lstStyle/>
          <a:p>
            <a:fld id="{DF9CBD06-0808-4D90-92AF-624EC2DE4379}" type="datetime1">
              <a:rPr lang="de-DE" smtClean="0"/>
              <a:t>14.07.2026</a:t>
            </a:fld>
            <a:endParaRPr lang="de-DE"/>
          </a:p>
        </p:txBody>
      </p:sp>
      <p:sp>
        <p:nvSpPr>
          <p:cNvPr id="5" name="Fußzeilenplatzhalter 4">
            <a:extLst>
              <a:ext uri="{FF2B5EF4-FFF2-40B4-BE49-F238E27FC236}">
                <a16:creationId xmlns:a16="http://schemas.microsoft.com/office/drawing/2014/main" id="{FC214173-5F43-623F-817C-B986CFA5DD3D}"/>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02C8531-976C-D84F-1376-473F10F11836}"/>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6" name="Rechteck 15">
            <a:extLst>
              <a:ext uri="{FF2B5EF4-FFF2-40B4-BE49-F238E27FC236}">
                <a16:creationId xmlns:a16="http://schemas.microsoft.com/office/drawing/2014/main" id="{897AE1D6-AC2A-86B5-220A-8591146FFFD4}"/>
              </a:ext>
            </a:extLst>
          </p:cNvPr>
          <p:cNvSpPr/>
          <p:nvPr userDrawn="1"/>
        </p:nvSpPr>
        <p:spPr>
          <a:xfrm>
            <a:off x="0" y="3706413"/>
            <a:ext cx="12192000" cy="499533"/>
          </a:xfrm>
          <a:prstGeom prst="rect">
            <a:avLst/>
          </a:prstGeom>
          <a:solidFill>
            <a:srgbClr val="AA7F2E"/>
          </a:solidFill>
          <a:ln>
            <a:solidFill>
              <a:srgbClr val="AA7F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Text, Schrift, Screenshot, Grafikdesign enthält.&#10;&#10;Automatisch generierte Beschreibung">
            <a:extLst>
              <a:ext uri="{FF2B5EF4-FFF2-40B4-BE49-F238E27FC236}">
                <a16:creationId xmlns:a16="http://schemas.microsoft.com/office/drawing/2014/main" id="{D6A6D124-91CB-89C0-4D8F-902939F1811C}"/>
              </a:ext>
            </a:extLst>
          </p:cNvPr>
          <p:cNvPicPr>
            <a:picLocks noChangeAspect="1"/>
          </p:cNvPicPr>
          <p:nvPr userDrawn="1"/>
        </p:nvPicPr>
        <p:blipFill>
          <a:blip r:embed="rId3">
            <a:alphaModFix/>
          </a:blip>
          <a:stretch>
            <a:fillRect/>
          </a:stretch>
        </p:blipFill>
        <p:spPr>
          <a:xfrm>
            <a:off x="9339940" y="128574"/>
            <a:ext cx="2732998" cy="1245267"/>
          </a:xfrm>
          <a:prstGeom prst="rect">
            <a:avLst/>
          </a:prstGeom>
        </p:spPr>
      </p:pic>
    </p:spTree>
    <p:extLst>
      <p:ext uri="{BB962C8B-B14F-4D97-AF65-F5344CB8AC3E}">
        <p14:creationId xmlns:p14="http://schemas.microsoft.com/office/powerpoint/2010/main" val="914032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211">
          <p15:clr>
            <a:srgbClr val="FBAE40"/>
          </p15:clr>
        </p15:guide>
        <p15:guide id="4" pos="7673">
          <p15:clr>
            <a:srgbClr val="FBAE40"/>
          </p15:clr>
        </p15:guide>
        <p15:guide id="5" pos="7605">
          <p15:clr>
            <a:srgbClr val="FBAE40"/>
          </p15:clr>
        </p15:guide>
        <p15:guide id="6" orient="horz">
          <p15:clr>
            <a:srgbClr val="FBAE40"/>
          </p15:clr>
        </p15:guide>
        <p15:guide id="7" orient="horz" pos="7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EFD1307F-9474-2951-A77A-3FAC23675836}"/>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a:extLst>
              <a:ext uri="{FF2B5EF4-FFF2-40B4-BE49-F238E27FC236}">
                <a16:creationId xmlns:a16="http://schemas.microsoft.com/office/drawing/2014/main" id="{DEAC76D3-41F1-941E-1BAE-CD6828768A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25683C1-D9D3-83F5-4238-A4D88528A18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7BC2010-D027-2115-E7E0-6503E2436A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C8E986F-D168-D59D-0966-AA4CFC6C85F7}"/>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59617ED-0E96-0AB4-2CB9-7F6A4FDD94A8}"/>
              </a:ext>
            </a:extLst>
          </p:cNvPr>
          <p:cNvSpPr>
            <a:spLocks noGrp="1"/>
          </p:cNvSpPr>
          <p:nvPr>
            <p:ph type="dt" sz="half" idx="10"/>
          </p:nvPr>
        </p:nvSpPr>
        <p:spPr/>
        <p:txBody>
          <a:bodyPr/>
          <a:lstStyle/>
          <a:p>
            <a:fld id="{9B360C02-56F3-4544-AA98-9115AA72E10A}" type="datetime1">
              <a:rPr lang="de-DE" smtClean="0"/>
              <a:t>14.07.2026</a:t>
            </a:fld>
            <a:endParaRPr lang="de-DE"/>
          </a:p>
        </p:txBody>
      </p:sp>
      <p:sp>
        <p:nvSpPr>
          <p:cNvPr id="8" name="Fußzeilenplatzhalter 7">
            <a:extLst>
              <a:ext uri="{FF2B5EF4-FFF2-40B4-BE49-F238E27FC236}">
                <a16:creationId xmlns:a16="http://schemas.microsoft.com/office/drawing/2014/main" id="{3F719647-E2A5-51DB-5DB0-65B29E147C22}"/>
              </a:ext>
            </a:extLst>
          </p:cNvPr>
          <p:cNvSpPr>
            <a:spLocks noGrp="1"/>
          </p:cNvSpPr>
          <p:nvPr>
            <p:ph type="ftr" sz="quarter" idx="11"/>
          </p:nvPr>
        </p:nvSpPr>
        <p:spPr/>
        <p:txBody>
          <a:bodyPr/>
          <a:lstStyle/>
          <a:p>
            <a:r>
              <a:rPr lang="de-DE"/>
              <a:t>T. Abram | Unternehmensvorstellung</a:t>
            </a:r>
          </a:p>
        </p:txBody>
      </p:sp>
      <p:sp>
        <p:nvSpPr>
          <p:cNvPr id="9" name="Foliennummernplatzhalter 8">
            <a:extLst>
              <a:ext uri="{FF2B5EF4-FFF2-40B4-BE49-F238E27FC236}">
                <a16:creationId xmlns:a16="http://schemas.microsoft.com/office/drawing/2014/main" id="{00FA9999-1FC2-60A3-E805-6E6AD18A2D8A}"/>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1" name="Titel 1">
            <a:extLst>
              <a:ext uri="{FF2B5EF4-FFF2-40B4-BE49-F238E27FC236}">
                <a16:creationId xmlns:a16="http://schemas.microsoft.com/office/drawing/2014/main" id="{ED78A668-988F-071D-A758-71EA4760CEE3}"/>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cxnSp>
        <p:nvCxnSpPr>
          <p:cNvPr id="14" name="Gerader Verbinder 13">
            <a:extLst>
              <a:ext uri="{FF2B5EF4-FFF2-40B4-BE49-F238E27FC236}">
                <a16:creationId xmlns:a16="http://schemas.microsoft.com/office/drawing/2014/main" id="{5992B535-3790-EBA2-9A4A-AEF4B32049FA}"/>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5" name="Gerader Verbinder 14">
            <a:extLst>
              <a:ext uri="{FF2B5EF4-FFF2-40B4-BE49-F238E27FC236}">
                <a16:creationId xmlns:a16="http://schemas.microsoft.com/office/drawing/2014/main" id="{963B6337-6758-5553-85B0-295D313CD80D}"/>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6" name="Grafik 15" descr="Ein Bild, das Text, Schrift, Screenshot, Grafikdesign enthält.&#10;&#10;Automatisch generierte Beschreibung">
            <a:extLst>
              <a:ext uri="{FF2B5EF4-FFF2-40B4-BE49-F238E27FC236}">
                <a16:creationId xmlns:a16="http://schemas.microsoft.com/office/drawing/2014/main" id="{08A77687-8FE1-61DC-C343-C9F8FB0F8EBD}"/>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1953484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8A02198C-1AB7-9B93-555A-C6A547B01CC2}"/>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2">
            <a:extLst>
              <a:ext uri="{FF2B5EF4-FFF2-40B4-BE49-F238E27FC236}">
                <a16:creationId xmlns:a16="http://schemas.microsoft.com/office/drawing/2014/main" id="{9A9B58B8-45DD-8FEB-5BE5-A674AC0A47A5}"/>
              </a:ext>
            </a:extLst>
          </p:cNvPr>
          <p:cNvSpPr>
            <a:spLocks noGrp="1"/>
          </p:cNvSpPr>
          <p:nvPr>
            <p:ph type="dt" sz="half" idx="10"/>
          </p:nvPr>
        </p:nvSpPr>
        <p:spPr/>
        <p:txBody>
          <a:bodyPr/>
          <a:lstStyle/>
          <a:p>
            <a:fld id="{00BCE442-F9BF-49D5-A2CB-769F80EA27F3}" type="datetime1">
              <a:rPr lang="de-DE" smtClean="0"/>
              <a:t>14.07.2026</a:t>
            </a:fld>
            <a:endParaRPr lang="de-DE"/>
          </a:p>
        </p:txBody>
      </p:sp>
      <p:sp>
        <p:nvSpPr>
          <p:cNvPr id="4" name="Fußzeilenplatzhalter 3">
            <a:extLst>
              <a:ext uri="{FF2B5EF4-FFF2-40B4-BE49-F238E27FC236}">
                <a16:creationId xmlns:a16="http://schemas.microsoft.com/office/drawing/2014/main" id="{FFA2725B-D0C4-E90B-5CF3-1AA63B1D8664}"/>
              </a:ext>
            </a:extLst>
          </p:cNvPr>
          <p:cNvSpPr>
            <a:spLocks noGrp="1"/>
          </p:cNvSpPr>
          <p:nvPr>
            <p:ph type="ftr" sz="quarter" idx="11"/>
          </p:nvPr>
        </p:nvSpPr>
        <p:spPr/>
        <p:txBody>
          <a:bodyPr/>
          <a:lstStyle/>
          <a:p>
            <a:r>
              <a:rPr lang="de-DE"/>
              <a:t>T. Abram | Unternehmensvorstellung</a:t>
            </a:r>
          </a:p>
        </p:txBody>
      </p:sp>
      <p:sp>
        <p:nvSpPr>
          <p:cNvPr id="5" name="Foliennummernplatzhalter 4">
            <a:extLst>
              <a:ext uri="{FF2B5EF4-FFF2-40B4-BE49-F238E27FC236}">
                <a16:creationId xmlns:a16="http://schemas.microsoft.com/office/drawing/2014/main" id="{D75E7F53-C7B1-9EE9-C08E-874351189FD8}"/>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7" name="Titel 1">
            <a:extLst>
              <a:ext uri="{FF2B5EF4-FFF2-40B4-BE49-F238E27FC236}">
                <a16:creationId xmlns:a16="http://schemas.microsoft.com/office/drawing/2014/main" id="{58B0C9DA-677E-4B2B-375F-329ECE4C36EB}"/>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cxnSp>
        <p:nvCxnSpPr>
          <p:cNvPr id="10" name="Gerader Verbinder 9">
            <a:extLst>
              <a:ext uri="{FF2B5EF4-FFF2-40B4-BE49-F238E27FC236}">
                <a16:creationId xmlns:a16="http://schemas.microsoft.com/office/drawing/2014/main" id="{42619C95-9728-21B2-653A-43820CA96851}"/>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1" name="Gerader Verbinder 10">
            <a:extLst>
              <a:ext uri="{FF2B5EF4-FFF2-40B4-BE49-F238E27FC236}">
                <a16:creationId xmlns:a16="http://schemas.microsoft.com/office/drawing/2014/main" id="{200AE204-2420-3C8E-3284-2450D62DBCEC}"/>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2" name="Grafik 11" descr="Ein Bild, das Text, Schrift, Screenshot, Grafikdesign enthält.&#10;&#10;Automatisch generierte Beschreibung">
            <a:extLst>
              <a:ext uri="{FF2B5EF4-FFF2-40B4-BE49-F238E27FC236}">
                <a16:creationId xmlns:a16="http://schemas.microsoft.com/office/drawing/2014/main" id="{38D4C5FF-9B8F-AA66-D5A4-86B8549DF42A}"/>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61089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5D4ACBEA-0C02-AC7E-A50A-346AF6E712A8}"/>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a:p>
        </p:txBody>
      </p:sp>
      <p:sp>
        <p:nvSpPr>
          <p:cNvPr id="2" name="Datumsplatzhalter 1">
            <a:extLst>
              <a:ext uri="{FF2B5EF4-FFF2-40B4-BE49-F238E27FC236}">
                <a16:creationId xmlns:a16="http://schemas.microsoft.com/office/drawing/2014/main" id="{7EB832C0-BA0D-4DAF-7C90-72F45DA47038}"/>
              </a:ext>
            </a:extLst>
          </p:cNvPr>
          <p:cNvSpPr>
            <a:spLocks noGrp="1"/>
          </p:cNvSpPr>
          <p:nvPr>
            <p:ph type="dt" sz="half" idx="10"/>
          </p:nvPr>
        </p:nvSpPr>
        <p:spPr/>
        <p:txBody>
          <a:bodyPr/>
          <a:lstStyle/>
          <a:p>
            <a:fld id="{E73A39AA-C431-471E-85AF-28407DCD81F1}" type="datetime1">
              <a:rPr lang="de-DE" smtClean="0"/>
              <a:t>14.07.2026</a:t>
            </a:fld>
            <a:endParaRPr lang="de-DE"/>
          </a:p>
        </p:txBody>
      </p:sp>
      <p:sp>
        <p:nvSpPr>
          <p:cNvPr id="3" name="Fußzeilenplatzhalter 2">
            <a:extLst>
              <a:ext uri="{FF2B5EF4-FFF2-40B4-BE49-F238E27FC236}">
                <a16:creationId xmlns:a16="http://schemas.microsoft.com/office/drawing/2014/main" id="{83BFC34A-61B9-F545-0219-358FC2BBEE2E}"/>
              </a:ext>
            </a:extLst>
          </p:cNvPr>
          <p:cNvSpPr>
            <a:spLocks noGrp="1"/>
          </p:cNvSpPr>
          <p:nvPr>
            <p:ph type="ftr" sz="quarter" idx="11"/>
          </p:nvPr>
        </p:nvSpPr>
        <p:spPr/>
        <p:txBody>
          <a:bodyPr/>
          <a:lstStyle/>
          <a:p>
            <a:r>
              <a:rPr lang="de-DE"/>
              <a:t>T. Abram | Unternehmensvorstellung</a:t>
            </a:r>
          </a:p>
        </p:txBody>
      </p:sp>
      <p:sp>
        <p:nvSpPr>
          <p:cNvPr id="4" name="Foliennummernplatzhalter 3">
            <a:extLst>
              <a:ext uri="{FF2B5EF4-FFF2-40B4-BE49-F238E27FC236}">
                <a16:creationId xmlns:a16="http://schemas.microsoft.com/office/drawing/2014/main" id="{544A122D-8526-9D38-14C4-941472EC678A}"/>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6" name="Titel 1">
            <a:extLst>
              <a:ext uri="{FF2B5EF4-FFF2-40B4-BE49-F238E27FC236}">
                <a16:creationId xmlns:a16="http://schemas.microsoft.com/office/drawing/2014/main" id="{C0218924-EF7A-1AF2-223F-87D643D6EA86}"/>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cxnSp>
        <p:nvCxnSpPr>
          <p:cNvPr id="8" name="Gerader Verbinder 7">
            <a:extLst>
              <a:ext uri="{FF2B5EF4-FFF2-40B4-BE49-F238E27FC236}">
                <a16:creationId xmlns:a16="http://schemas.microsoft.com/office/drawing/2014/main" id="{92D27EC7-64D1-EAB1-BB78-0855E2E90A92}"/>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9" name="Gerader Verbinder 8">
            <a:extLst>
              <a:ext uri="{FF2B5EF4-FFF2-40B4-BE49-F238E27FC236}">
                <a16:creationId xmlns:a16="http://schemas.microsoft.com/office/drawing/2014/main" id="{9C90F714-DCF9-5217-AD82-1C65E3B242CC}"/>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0" name="Grafik 9" descr="Ein Bild, das Text, Schrift, Screenshot, Grafikdesign enthält.&#10;&#10;Automatisch generierte Beschreibung">
            <a:extLst>
              <a:ext uri="{FF2B5EF4-FFF2-40B4-BE49-F238E27FC236}">
                <a16:creationId xmlns:a16="http://schemas.microsoft.com/office/drawing/2014/main" id="{DC8F80D4-0C4B-5017-EB19-20B96D636997}"/>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3934905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AC92AE61-F338-33C5-6E1C-8710F5AE755E}"/>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a:p>
        </p:txBody>
      </p:sp>
      <p:sp>
        <p:nvSpPr>
          <p:cNvPr id="3" name="Inhaltsplatzhalter 2">
            <a:extLst>
              <a:ext uri="{FF2B5EF4-FFF2-40B4-BE49-F238E27FC236}">
                <a16:creationId xmlns:a16="http://schemas.microsoft.com/office/drawing/2014/main" id="{F5D7AF12-99E3-BC59-023D-E0DD47D28C78}"/>
              </a:ext>
            </a:extLst>
          </p:cNvPr>
          <p:cNvSpPr>
            <a:spLocks noGrp="1"/>
          </p:cNvSpPr>
          <p:nvPr>
            <p:ph idx="1"/>
          </p:nvPr>
        </p:nvSpPr>
        <p:spPr>
          <a:xfrm>
            <a:off x="5183188" y="1628774"/>
            <a:ext cx="6172200" cy="42322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0B60437-B38B-FFC6-4567-54403EEF6F50}"/>
              </a:ext>
            </a:extLst>
          </p:cNvPr>
          <p:cNvSpPr>
            <a:spLocks noGrp="1"/>
          </p:cNvSpPr>
          <p:nvPr>
            <p:ph type="body" sz="half" idx="2"/>
          </p:nvPr>
        </p:nvSpPr>
        <p:spPr>
          <a:xfrm>
            <a:off x="839788" y="1628774"/>
            <a:ext cx="3932237" cy="42402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F8F85EE-EC0D-DEC6-7FD3-78F4E0CEBF3A}"/>
              </a:ext>
            </a:extLst>
          </p:cNvPr>
          <p:cNvSpPr>
            <a:spLocks noGrp="1"/>
          </p:cNvSpPr>
          <p:nvPr>
            <p:ph type="dt" sz="half" idx="10"/>
          </p:nvPr>
        </p:nvSpPr>
        <p:spPr/>
        <p:txBody>
          <a:bodyPr/>
          <a:lstStyle/>
          <a:p>
            <a:fld id="{F368BA52-2870-42EF-953D-FD999325DC8C}" type="datetime1">
              <a:rPr lang="de-DE" smtClean="0"/>
              <a:t>14.07.2026</a:t>
            </a:fld>
            <a:endParaRPr lang="de-DE"/>
          </a:p>
        </p:txBody>
      </p:sp>
      <p:sp>
        <p:nvSpPr>
          <p:cNvPr id="6" name="Fußzeilenplatzhalter 5">
            <a:extLst>
              <a:ext uri="{FF2B5EF4-FFF2-40B4-BE49-F238E27FC236}">
                <a16:creationId xmlns:a16="http://schemas.microsoft.com/office/drawing/2014/main" id="{6B41E920-F4FA-B09A-BAE5-51E96D2F5923}"/>
              </a:ext>
            </a:extLst>
          </p:cNvPr>
          <p:cNvSpPr>
            <a:spLocks noGrp="1"/>
          </p:cNvSpPr>
          <p:nvPr>
            <p:ph type="ftr" sz="quarter" idx="11"/>
          </p:nvPr>
        </p:nvSpPr>
        <p:spPr/>
        <p:txBody>
          <a:bodyPr/>
          <a:lstStyle/>
          <a:p>
            <a:r>
              <a:rPr lang="de-DE"/>
              <a:t>T. Abram | Unternehmensvorstellung</a:t>
            </a:r>
          </a:p>
        </p:txBody>
      </p:sp>
      <p:sp>
        <p:nvSpPr>
          <p:cNvPr id="7" name="Foliennummernplatzhalter 6">
            <a:extLst>
              <a:ext uri="{FF2B5EF4-FFF2-40B4-BE49-F238E27FC236}">
                <a16:creationId xmlns:a16="http://schemas.microsoft.com/office/drawing/2014/main" id="{D00EB5EC-59E3-163F-560B-1B149A187607}"/>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0" name="Titel 1">
            <a:extLst>
              <a:ext uri="{FF2B5EF4-FFF2-40B4-BE49-F238E27FC236}">
                <a16:creationId xmlns:a16="http://schemas.microsoft.com/office/drawing/2014/main" id="{752785D2-D47F-2E93-96D2-CEE64E183656}"/>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cxnSp>
        <p:nvCxnSpPr>
          <p:cNvPr id="13" name="Gerader Verbinder 12">
            <a:extLst>
              <a:ext uri="{FF2B5EF4-FFF2-40B4-BE49-F238E27FC236}">
                <a16:creationId xmlns:a16="http://schemas.microsoft.com/office/drawing/2014/main" id="{CEF788A2-47B5-9FB2-0CB3-D6F632F259AD}"/>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4" name="Gerader Verbinder 13">
            <a:extLst>
              <a:ext uri="{FF2B5EF4-FFF2-40B4-BE49-F238E27FC236}">
                <a16:creationId xmlns:a16="http://schemas.microsoft.com/office/drawing/2014/main" id="{AFD682B5-B9BE-2DE0-5430-24276C264503}"/>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5" name="Grafik 14" descr="Ein Bild, das Text, Schrift, Screenshot, Grafikdesign enthält.&#10;&#10;Automatisch generierte Beschreibung">
            <a:extLst>
              <a:ext uri="{FF2B5EF4-FFF2-40B4-BE49-F238E27FC236}">
                <a16:creationId xmlns:a16="http://schemas.microsoft.com/office/drawing/2014/main" id="{74F4B5CB-CEA5-EBB1-54FE-E5F0C114C6BF}"/>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2845534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ild mit Überschrift">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C799908-6FAD-D4D4-D170-B89E58BB630D}"/>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Bildplatzhalter 2">
            <a:extLst>
              <a:ext uri="{FF2B5EF4-FFF2-40B4-BE49-F238E27FC236}">
                <a16:creationId xmlns:a16="http://schemas.microsoft.com/office/drawing/2014/main" id="{A522786B-FA58-831E-F563-D5436278135C}"/>
              </a:ext>
            </a:extLst>
          </p:cNvPr>
          <p:cNvSpPr>
            <a:spLocks noGrp="1"/>
          </p:cNvSpPr>
          <p:nvPr>
            <p:ph type="pic" idx="1"/>
          </p:nvPr>
        </p:nvSpPr>
        <p:spPr>
          <a:xfrm>
            <a:off x="5183188" y="1628775"/>
            <a:ext cx="6172200" cy="4232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E1EAE8EC-5F92-F8B5-F50E-2EACF9FBDB26}"/>
              </a:ext>
            </a:extLst>
          </p:cNvPr>
          <p:cNvSpPr>
            <a:spLocks noGrp="1"/>
          </p:cNvSpPr>
          <p:nvPr>
            <p:ph type="body" sz="half" idx="2"/>
          </p:nvPr>
        </p:nvSpPr>
        <p:spPr>
          <a:xfrm>
            <a:off x="839788" y="1628775"/>
            <a:ext cx="3932237" cy="42402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692DA3B-061B-C47E-93E5-663131C16D51}"/>
              </a:ext>
            </a:extLst>
          </p:cNvPr>
          <p:cNvSpPr>
            <a:spLocks noGrp="1"/>
          </p:cNvSpPr>
          <p:nvPr>
            <p:ph type="dt" sz="half" idx="10"/>
          </p:nvPr>
        </p:nvSpPr>
        <p:spPr/>
        <p:txBody>
          <a:bodyPr/>
          <a:lstStyle/>
          <a:p>
            <a:fld id="{4EA3036F-8C8A-4B67-8827-37BC9A119778}" type="datetime1">
              <a:rPr lang="de-DE" smtClean="0"/>
              <a:t>14.07.2026</a:t>
            </a:fld>
            <a:endParaRPr lang="de-DE"/>
          </a:p>
        </p:txBody>
      </p:sp>
      <p:sp>
        <p:nvSpPr>
          <p:cNvPr id="6" name="Fußzeilenplatzhalter 5">
            <a:extLst>
              <a:ext uri="{FF2B5EF4-FFF2-40B4-BE49-F238E27FC236}">
                <a16:creationId xmlns:a16="http://schemas.microsoft.com/office/drawing/2014/main" id="{4E91E1D4-4564-7E11-82A4-446854CD0940}"/>
              </a:ext>
            </a:extLst>
          </p:cNvPr>
          <p:cNvSpPr>
            <a:spLocks noGrp="1"/>
          </p:cNvSpPr>
          <p:nvPr>
            <p:ph type="ftr" sz="quarter" idx="11"/>
          </p:nvPr>
        </p:nvSpPr>
        <p:spPr/>
        <p:txBody>
          <a:bodyPr/>
          <a:lstStyle/>
          <a:p>
            <a:r>
              <a:rPr lang="de-DE"/>
              <a:t>T. Abram | Unternehmensvorstellung</a:t>
            </a:r>
          </a:p>
        </p:txBody>
      </p:sp>
      <p:sp>
        <p:nvSpPr>
          <p:cNvPr id="7" name="Foliennummernplatzhalter 6">
            <a:extLst>
              <a:ext uri="{FF2B5EF4-FFF2-40B4-BE49-F238E27FC236}">
                <a16:creationId xmlns:a16="http://schemas.microsoft.com/office/drawing/2014/main" id="{CE24621B-B728-7EE2-6CFF-F90D4D469583}"/>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0" name="Titel 1">
            <a:extLst>
              <a:ext uri="{FF2B5EF4-FFF2-40B4-BE49-F238E27FC236}">
                <a16:creationId xmlns:a16="http://schemas.microsoft.com/office/drawing/2014/main" id="{C88BDFE6-5D6B-E181-FB39-5157BF03926C}"/>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cxnSp>
        <p:nvCxnSpPr>
          <p:cNvPr id="13" name="Gerader Verbinder 12">
            <a:extLst>
              <a:ext uri="{FF2B5EF4-FFF2-40B4-BE49-F238E27FC236}">
                <a16:creationId xmlns:a16="http://schemas.microsoft.com/office/drawing/2014/main" id="{7D2B5D36-2413-6730-2920-F206312491D0}"/>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4" name="Gerader Verbinder 13">
            <a:extLst>
              <a:ext uri="{FF2B5EF4-FFF2-40B4-BE49-F238E27FC236}">
                <a16:creationId xmlns:a16="http://schemas.microsoft.com/office/drawing/2014/main" id="{0A75817F-4244-CCF1-F84E-4011868B1414}"/>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5" name="Grafik 14" descr="Ein Bild, das Text, Schrift, Screenshot, Grafikdesign enthält.&#10;&#10;Automatisch generierte Beschreibung">
            <a:extLst>
              <a:ext uri="{FF2B5EF4-FFF2-40B4-BE49-F238E27FC236}">
                <a16:creationId xmlns:a16="http://schemas.microsoft.com/office/drawing/2014/main" id="{F5878797-578E-94F0-E5CE-A59344A716B1}"/>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3388046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1">
    <p:bg>
      <p:bgPr>
        <a:solidFill>
          <a:srgbClr val="F3F3F3"/>
        </a:solidFill>
        <a:effectLst/>
      </p:bgPr>
    </p:bg>
    <p:spTree>
      <p:nvGrpSpPr>
        <p:cNvPr id="1" name=""/>
        <p:cNvGrpSpPr/>
        <p:nvPr/>
      </p:nvGrpSpPr>
      <p:grpSpPr>
        <a:xfrm>
          <a:off x="0" y="0"/>
          <a:ext cx="0" cy="0"/>
          <a:chOff x="0" y="0"/>
          <a:chExt cx="0" cy="0"/>
        </a:xfrm>
      </p:grpSpPr>
      <p:pic>
        <p:nvPicPr>
          <p:cNvPr id="11" name="Grafik 10" descr="Nahaufnahme von verzahnten Metallzahnrädern">
            <a:extLst>
              <a:ext uri="{FF2B5EF4-FFF2-40B4-BE49-F238E27FC236}">
                <a16:creationId xmlns:a16="http://schemas.microsoft.com/office/drawing/2014/main" id="{FA077285-517B-0288-2D51-4469A329757C}"/>
              </a:ext>
            </a:extLst>
          </p:cNvPr>
          <p:cNvPicPr>
            <a:picLocks noChangeAspect="1"/>
          </p:cNvPicPr>
          <p:nvPr userDrawn="1"/>
        </p:nvPicPr>
        <p:blipFill>
          <a:blip r:embed="rId2">
            <a:alphaModFix amt="3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98" t="32217" r="-98" b="24890"/>
          <a:stretch/>
        </p:blipFill>
        <p:spPr>
          <a:xfrm>
            <a:off x="-1" y="0"/>
            <a:ext cx="12204000" cy="3928533"/>
          </a:xfrm>
          <a:prstGeom prst="rect">
            <a:avLst/>
          </a:prstGeom>
        </p:spPr>
      </p:pic>
      <p:sp>
        <p:nvSpPr>
          <p:cNvPr id="2" name="Titel 1">
            <a:extLst>
              <a:ext uri="{FF2B5EF4-FFF2-40B4-BE49-F238E27FC236}">
                <a16:creationId xmlns:a16="http://schemas.microsoft.com/office/drawing/2014/main" id="{1DBDFA4A-F96F-A949-6952-B72B250117E5}"/>
              </a:ext>
            </a:extLst>
          </p:cNvPr>
          <p:cNvSpPr>
            <a:spLocks noGrp="1"/>
          </p:cNvSpPr>
          <p:nvPr>
            <p:ph type="ctrTitle"/>
          </p:nvPr>
        </p:nvSpPr>
        <p:spPr>
          <a:xfrm>
            <a:off x="334963" y="4205946"/>
            <a:ext cx="11522075" cy="1270262"/>
          </a:xfrm>
        </p:spPr>
        <p:txBody>
          <a:bodyPr anchor="b"/>
          <a:lstStyle>
            <a:lvl1pPr algn="l">
              <a:defRPr sz="6000" b="1"/>
            </a:lvl1pPr>
          </a:lstStyle>
          <a:p>
            <a:r>
              <a:rPr lang="de-DE"/>
              <a:t>Mastertitelformat bearbeiten</a:t>
            </a:r>
          </a:p>
        </p:txBody>
      </p:sp>
      <p:sp>
        <p:nvSpPr>
          <p:cNvPr id="3" name="Untertitel 2">
            <a:extLst>
              <a:ext uri="{FF2B5EF4-FFF2-40B4-BE49-F238E27FC236}">
                <a16:creationId xmlns:a16="http://schemas.microsoft.com/office/drawing/2014/main" id="{62AD0749-3F86-FDE6-5BFE-7B56090AD895}"/>
              </a:ext>
            </a:extLst>
          </p:cNvPr>
          <p:cNvSpPr>
            <a:spLocks noGrp="1"/>
          </p:cNvSpPr>
          <p:nvPr>
            <p:ph type="subTitle" idx="1"/>
          </p:nvPr>
        </p:nvSpPr>
        <p:spPr>
          <a:xfrm>
            <a:off x="334963" y="5497113"/>
            <a:ext cx="11522075" cy="56091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5" name="Grafik 14" descr="Ein Bild, das Text, Schrift, Screenshot, Grafikdesign enthält.&#10;&#10;Automatisch generierte Beschreibung">
            <a:extLst>
              <a:ext uri="{FF2B5EF4-FFF2-40B4-BE49-F238E27FC236}">
                <a16:creationId xmlns:a16="http://schemas.microsoft.com/office/drawing/2014/main" id="{D6A6D124-91CB-89C0-4D8F-902939F1811C}"/>
              </a:ext>
            </a:extLst>
          </p:cNvPr>
          <p:cNvPicPr>
            <a:picLocks noChangeAspect="1"/>
          </p:cNvPicPr>
          <p:nvPr userDrawn="1"/>
        </p:nvPicPr>
        <p:blipFill>
          <a:blip r:embed="rId4">
            <a:alphaModFix/>
          </a:blip>
          <a:stretch>
            <a:fillRect/>
          </a:stretch>
        </p:blipFill>
        <p:spPr>
          <a:xfrm>
            <a:off x="9342586" y="127000"/>
            <a:ext cx="2732998" cy="1245267"/>
          </a:xfrm>
          <a:prstGeom prst="rect">
            <a:avLst/>
          </a:prstGeom>
        </p:spPr>
      </p:pic>
      <p:sp>
        <p:nvSpPr>
          <p:cNvPr id="16" name="Rechteck 15">
            <a:extLst>
              <a:ext uri="{FF2B5EF4-FFF2-40B4-BE49-F238E27FC236}">
                <a16:creationId xmlns:a16="http://schemas.microsoft.com/office/drawing/2014/main" id="{897AE1D6-AC2A-86B5-220A-8591146FFFD4}"/>
              </a:ext>
            </a:extLst>
          </p:cNvPr>
          <p:cNvSpPr/>
          <p:nvPr userDrawn="1"/>
        </p:nvSpPr>
        <p:spPr>
          <a:xfrm>
            <a:off x="0" y="3706413"/>
            <a:ext cx="12192000" cy="499533"/>
          </a:xfrm>
          <a:prstGeom prst="rect">
            <a:avLst/>
          </a:prstGeom>
          <a:solidFill>
            <a:srgbClr val="AA7F2E"/>
          </a:solidFill>
          <a:ln>
            <a:solidFill>
              <a:srgbClr val="AA7F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Datumsplatzhalter 6">
            <a:extLst>
              <a:ext uri="{FF2B5EF4-FFF2-40B4-BE49-F238E27FC236}">
                <a16:creationId xmlns:a16="http://schemas.microsoft.com/office/drawing/2014/main" id="{5B6ABEAD-B12D-D320-DF4F-126D0AFD90D2}"/>
              </a:ext>
            </a:extLst>
          </p:cNvPr>
          <p:cNvSpPr>
            <a:spLocks noGrp="1"/>
          </p:cNvSpPr>
          <p:nvPr>
            <p:ph type="dt" sz="half" idx="10"/>
          </p:nvPr>
        </p:nvSpPr>
        <p:spPr/>
        <p:txBody>
          <a:bodyPr/>
          <a:lstStyle/>
          <a:p>
            <a:fld id="{E983B02E-4571-4179-8C87-C36692C6EA0B}" type="datetime1">
              <a:rPr lang="de-DE" smtClean="0"/>
              <a:t>14.07.2026</a:t>
            </a:fld>
            <a:endParaRPr lang="de-DE"/>
          </a:p>
        </p:txBody>
      </p:sp>
      <p:sp>
        <p:nvSpPr>
          <p:cNvPr id="8" name="Fußzeilenplatzhalter 7">
            <a:extLst>
              <a:ext uri="{FF2B5EF4-FFF2-40B4-BE49-F238E27FC236}">
                <a16:creationId xmlns:a16="http://schemas.microsoft.com/office/drawing/2014/main" id="{541BB09A-9980-822E-1C66-52CF851D9166}"/>
              </a:ext>
            </a:extLst>
          </p:cNvPr>
          <p:cNvSpPr>
            <a:spLocks noGrp="1"/>
          </p:cNvSpPr>
          <p:nvPr>
            <p:ph type="ftr" sz="quarter" idx="11"/>
          </p:nvPr>
        </p:nvSpPr>
        <p:spPr/>
        <p:txBody>
          <a:bodyPr/>
          <a:lstStyle/>
          <a:p>
            <a:r>
              <a:rPr lang="de-DE"/>
              <a:t>T. Abram | Unternehmensvorstellung</a:t>
            </a:r>
          </a:p>
        </p:txBody>
      </p:sp>
      <p:sp>
        <p:nvSpPr>
          <p:cNvPr id="9" name="Foliennummernplatzhalter 8">
            <a:extLst>
              <a:ext uri="{FF2B5EF4-FFF2-40B4-BE49-F238E27FC236}">
                <a16:creationId xmlns:a16="http://schemas.microsoft.com/office/drawing/2014/main" id="{BF95B746-B43C-F4F7-3418-573F42B67910}"/>
              </a:ext>
            </a:extLst>
          </p:cNvPr>
          <p:cNvSpPr>
            <a:spLocks noGrp="1"/>
          </p:cNvSpPr>
          <p:nvPr>
            <p:ph type="sldNum" sz="quarter" idx="12"/>
          </p:nvPr>
        </p:nvSpPr>
        <p:spPr/>
        <p:txBody>
          <a:bodyPr/>
          <a:lstStyle/>
          <a:p>
            <a:fld id="{33F7291D-92BF-48BA-9302-3F6DF2C6B695}" type="slidenum">
              <a:rPr lang="de-DE" smtClean="0"/>
              <a:pPr/>
              <a:t>‹Nr.›</a:t>
            </a:fld>
            <a:endParaRPr lang="de-DE"/>
          </a:p>
        </p:txBody>
      </p:sp>
    </p:spTree>
    <p:extLst>
      <p:ext uri="{BB962C8B-B14F-4D97-AF65-F5344CB8AC3E}">
        <p14:creationId xmlns:p14="http://schemas.microsoft.com/office/powerpoint/2010/main" val="3133978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pos="7673" userDrawn="1">
          <p15:clr>
            <a:srgbClr val="FBAE40"/>
          </p15:clr>
        </p15:guide>
        <p15:guide id="5" pos="7605" userDrawn="1">
          <p15:clr>
            <a:srgbClr val="FBAE40"/>
          </p15:clr>
        </p15:guide>
        <p15:guide id="6" orient="horz" userDrawn="1">
          <p15:clr>
            <a:srgbClr val="FBAE40"/>
          </p15:clr>
        </p15:guide>
        <p15:guide id="7" orient="horz" pos="7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elfolie">
    <p:bg>
      <p:bgPr>
        <a:solidFill>
          <a:schemeClr val="bg1"/>
        </a:solidFill>
        <a:effectLst/>
      </p:bgPr>
    </p:bg>
    <p:spTree>
      <p:nvGrpSpPr>
        <p:cNvPr id="1" name=""/>
        <p:cNvGrpSpPr/>
        <p:nvPr/>
      </p:nvGrpSpPr>
      <p:grpSpPr>
        <a:xfrm>
          <a:off x="0" y="0"/>
          <a:ext cx="0" cy="0"/>
          <a:chOff x="0" y="0"/>
          <a:chExt cx="0" cy="0"/>
        </a:xfrm>
      </p:grpSpPr>
      <p:pic>
        <p:nvPicPr>
          <p:cNvPr id="14" name="Grafik 13" descr="Ein Bild, das monochrome Fotografie, Schwarzweiß, monochrom, Gelände enthält.&#10;&#10;Automatisch generierte Beschreibung">
            <a:extLst>
              <a:ext uri="{FF2B5EF4-FFF2-40B4-BE49-F238E27FC236}">
                <a16:creationId xmlns:a16="http://schemas.microsoft.com/office/drawing/2014/main" id="{7AC04F72-4B67-CA2D-1D1D-82B947CBF081}"/>
              </a:ext>
            </a:extLst>
          </p:cNvPr>
          <p:cNvPicPr>
            <a:picLocks noChangeAspect="1"/>
          </p:cNvPicPr>
          <p:nvPr userDrawn="1"/>
        </p:nvPicPr>
        <p:blipFill>
          <a:blip r:embed="rId2">
            <a:alphaModFix amt="70000"/>
            <a:extLst>
              <a:ext uri="{28A0092B-C50C-407E-A947-70E740481C1C}">
                <a14:useLocalDpi xmlns:a14="http://schemas.microsoft.com/office/drawing/2010/main" val="0"/>
              </a:ext>
            </a:extLst>
          </a:blip>
          <a:srcRect l="-49" t="40166" r="49" b="12918"/>
          <a:stretch/>
        </p:blipFill>
        <p:spPr>
          <a:xfrm>
            <a:off x="-6000" y="1"/>
            <a:ext cx="12204000" cy="3816625"/>
          </a:xfrm>
          <a:prstGeom prst="rect">
            <a:avLst/>
          </a:prstGeom>
        </p:spPr>
      </p:pic>
      <p:sp>
        <p:nvSpPr>
          <p:cNvPr id="2" name="Titel 1">
            <a:extLst>
              <a:ext uri="{FF2B5EF4-FFF2-40B4-BE49-F238E27FC236}">
                <a16:creationId xmlns:a16="http://schemas.microsoft.com/office/drawing/2014/main" id="{1DBDFA4A-F96F-A949-6952-B72B250117E5}"/>
              </a:ext>
            </a:extLst>
          </p:cNvPr>
          <p:cNvSpPr>
            <a:spLocks noGrp="1"/>
          </p:cNvSpPr>
          <p:nvPr>
            <p:ph type="ctrTitle"/>
          </p:nvPr>
        </p:nvSpPr>
        <p:spPr>
          <a:xfrm>
            <a:off x="334963" y="4205946"/>
            <a:ext cx="11522075" cy="1270262"/>
          </a:xfrm>
        </p:spPr>
        <p:txBody>
          <a:bodyPr anchor="b"/>
          <a:lstStyle>
            <a:lvl1pPr algn="l">
              <a:defRPr sz="6000" b="1"/>
            </a:lvl1pPr>
          </a:lstStyle>
          <a:p>
            <a:r>
              <a:rPr lang="de-DE"/>
              <a:t>Mastertitelformat bearbeiten</a:t>
            </a:r>
          </a:p>
        </p:txBody>
      </p:sp>
      <p:sp>
        <p:nvSpPr>
          <p:cNvPr id="3" name="Untertitel 2">
            <a:extLst>
              <a:ext uri="{FF2B5EF4-FFF2-40B4-BE49-F238E27FC236}">
                <a16:creationId xmlns:a16="http://schemas.microsoft.com/office/drawing/2014/main" id="{62AD0749-3F86-FDE6-5BFE-7B56090AD895}"/>
              </a:ext>
            </a:extLst>
          </p:cNvPr>
          <p:cNvSpPr>
            <a:spLocks noGrp="1"/>
          </p:cNvSpPr>
          <p:nvPr>
            <p:ph type="subTitle" idx="1"/>
          </p:nvPr>
        </p:nvSpPr>
        <p:spPr>
          <a:xfrm>
            <a:off x="334963" y="5497113"/>
            <a:ext cx="11522075" cy="56091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9DA45E9-AFE3-6B0C-7706-15A528E8F451}"/>
              </a:ext>
            </a:extLst>
          </p:cNvPr>
          <p:cNvSpPr>
            <a:spLocks noGrp="1"/>
          </p:cNvSpPr>
          <p:nvPr>
            <p:ph type="dt" sz="half" idx="10"/>
          </p:nvPr>
        </p:nvSpPr>
        <p:spPr/>
        <p:txBody>
          <a:bodyPr/>
          <a:lstStyle/>
          <a:p>
            <a:fld id="{1267608D-8F19-4131-80E8-D9DFBF05CEE4}" type="datetime1">
              <a:rPr lang="de-DE" smtClean="0"/>
              <a:t>14.07.2026</a:t>
            </a:fld>
            <a:endParaRPr lang="de-DE"/>
          </a:p>
        </p:txBody>
      </p:sp>
      <p:sp>
        <p:nvSpPr>
          <p:cNvPr id="5" name="Fußzeilenplatzhalter 4">
            <a:extLst>
              <a:ext uri="{FF2B5EF4-FFF2-40B4-BE49-F238E27FC236}">
                <a16:creationId xmlns:a16="http://schemas.microsoft.com/office/drawing/2014/main" id="{FC214173-5F43-623F-817C-B986CFA5DD3D}"/>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02C8531-976C-D84F-1376-473F10F11836}"/>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6" name="Rechteck 15">
            <a:extLst>
              <a:ext uri="{FF2B5EF4-FFF2-40B4-BE49-F238E27FC236}">
                <a16:creationId xmlns:a16="http://schemas.microsoft.com/office/drawing/2014/main" id="{897AE1D6-AC2A-86B5-220A-8591146FFFD4}"/>
              </a:ext>
            </a:extLst>
          </p:cNvPr>
          <p:cNvSpPr/>
          <p:nvPr userDrawn="1"/>
        </p:nvSpPr>
        <p:spPr>
          <a:xfrm>
            <a:off x="0" y="3706413"/>
            <a:ext cx="12192000" cy="499533"/>
          </a:xfrm>
          <a:prstGeom prst="rect">
            <a:avLst/>
          </a:prstGeom>
          <a:solidFill>
            <a:srgbClr val="AA7F2E"/>
          </a:solidFill>
          <a:ln>
            <a:solidFill>
              <a:srgbClr val="AA7F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Text, Schrift, Screenshot, Grafikdesign enthält.&#10;&#10;Automatisch generierte Beschreibung">
            <a:extLst>
              <a:ext uri="{FF2B5EF4-FFF2-40B4-BE49-F238E27FC236}">
                <a16:creationId xmlns:a16="http://schemas.microsoft.com/office/drawing/2014/main" id="{D6A6D124-91CB-89C0-4D8F-902939F1811C}"/>
              </a:ext>
            </a:extLst>
          </p:cNvPr>
          <p:cNvPicPr>
            <a:picLocks noChangeAspect="1"/>
          </p:cNvPicPr>
          <p:nvPr userDrawn="1"/>
        </p:nvPicPr>
        <p:blipFill>
          <a:blip r:embed="rId3">
            <a:alphaModFix/>
          </a:blip>
          <a:stretch>
            <a:fillRect/>
          </a:stretch>
        </p:blipFill>
        <p:spPr>
          <a:xfrm>
            <a:off x="9339940" y="128574"/>
            <a:ext cx="2732998" cy="1245267"/>
          </a:xfrm>
          <a:prstGeom prst="rect">
            <a:avLst/>
          </a:prstGeom>
        </p:spPr>
      </p:pic>
    </p:spTree>
    <p:extLst>
      <p:ext uri="{BB962C8B-B14F-4D97-AF65-F5344CB8AC3E}">
        <p14:creationId xmlns:p14="http://schemas.microsoft.com/office/powerpoint/2010/main" val="41954571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211">
          <p15:clr>
            <a:srgbClr val="FBAE40"/>
          </p15:clr>
        </p15:guide>
        <p15:guide id="4" pos="7673">
          <p15:clr>
            <a:srgbClr val="FBAE40"/>
          </p15:clr>
        </p15:guide>
        <p15:guide id="5" pos="7605">
          <p15:clr>
            <a:srgbClr val="FBAE40"/>
          </p15:clr>
        </p15:guide>
        <p15:guide id="6" orient="horz">
          <p15:clr>
            <a:srgbClr val="FBAE40"/>
          </p15:clr>
        </p15:guide>
        <p15:guide id="7" orient="horz" pos="7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elfolie">
    <p:bg>
      <p:bgPr>
        <a:solidFill>
          <a:schemeClr val="bg1"/>
        </a:solidFill>
        <a:effectLst/>
      </p:bgPr>
    </p:bg>
    <p:spTree>
      <p:nvGrpSpPr>
        <p:cNvPr id="1" name=""/>
        <p:cNvGrpSpPr/>
        <p:nvPr/>
      </p:nvGrpSpPr>
      <p:grpSpPr>
        <a:xfrm>
          <a:off x="0" y="0"/>
          <a:ext cx="0" cy="0"/>
          <a:chOff x="0" y="0"/>
          <a:chExt cx="0" cy="0"/>
        </a:xfrm>
      </p:grpSpPr>
      <p:pic>
        <p:nvPicPr>
          <p:cNvPr id="9" name="Grafik 8" descr="Ein Bild, das Schwarzweiß, Beerdigung, monochrom, Treppe enthält.&#10;&#10;Automatisch generierte Beschreibung">
            <a:extLst>
              <a:ext uri="{FF2B5EF4-FFF2-40B4-BE49-F238E27FC236}">
                <a16:creationId xmlns:a16="http://schemas.microsoft.com/office/drawing/2014/main" id="{AE9A37ED-BF81-5E3C-3F2F-89259B178AC8}"/>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rcRect l="-49" t="24726" r="49" b="27245"/>
          <a:stretch/>
        </p:blipFill>
        <p:spPr>
          <a:xfrm flipH="1">
            <a:off x="-6000" y="0"/>
            <a:ext cx="12204000" cy="3907628"/>
          </a:xfrm>
          <a:prstGeom prst="rect">
            <a:avLst/>
          </a:prstGeom>
        </p:spPr>
      </p:pic>
      <p:sp>
        <p:nvSpPr>
          <p:cNvPr id="2" name="Titel 1">
            <a:extLst>
              <a:ext uri="{FF2B5EF4-FFF2-40B4-BE49-F238E27FC236}">
                <a16:creationId xmlns:a16="http://schemas.microsoft.com/office/drawing/2014/main" id="{1DBDFA4A-F96F-A949-6952-B72B250117E5}"/>
              </a:ext>
            </a:extLst>
          </p:cNvPr>
          <p:cNvSpPr>
            <a:spLocks noGrp="1"/>
          </p:cNvSpPr>
          <p:nvPr>
            <p:ph type="ctrTitle"/>
          </p:nvPr>
        </p:nvSpPr>
        <p:spPr>
          <a:xfrm>
            <a:off x="334963" y="4205946"/>
            <a:ext cx="11522075" cy="1270262"/>
          </a:xfrm>
        </p:spPr>
        <p:txBody>
          <a:bodyPr anchor="b"/>
          <a:lstStyle>
            <a:lvl1pPr algn="l">
              <a:defRPr sz="6000" b="1"/>
            </a:lvl1pPr>
          </a:lstStyle>
          <a:p>
            <a:r>
              <a:rPr lang="de-DE"/>
              <a:t>Mastertitelformat bearbeiten</a:t>
            </a:r>
          </a:p>
        </p:txBody>
      </p:sp>
      <p:sp>
        <p:nvSpPr>
          <p:cNvPr id="3" name="Untertitel 2">
            <a:extLst>
              <a:ext uri="{FF2B5EF4-FFF2-40B4-BE49-F238E27FC236}">
                <a16:creationId xmlns:a16="http://schemas.microsoft.com/office/drawing/2014/main" id="{62AD0749-3F86-FDE6-5BFE-7B56090AD895}"/>
              </a:ext>
            </a:extLst>
          </p:cNvPr>
          <p:cNvSpPr>
            <a:spLocks noGrp="1"/>
          </p:cNvSpPr>
          <p:nvPr>
            <p:ph type="subTitle" idx="1"/>
          </p:nvPr>
        </p:nvSpPr>
        <p:spPr>
          <a:xfrm>
            <a:off x="334963" y="5497113"/>
            <a:ext cx="11522075" cy="56091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9DA45E9-AFE3-6B0C-7706-15A528E8F451}"/>
              </a:ext>
            </a:extLst>
          </p:cNvPr>
          <p:cNvSpPr>
            <a:spLocks noGrp="1"/>
          </p:cNvSpPr>
          <p:nvPr>
            <p:ph type="dt" sz="half" idx="10"/>
          </p:nvPr>
        </p:nvSpPr>
        <p:spPr/>
        <p:txBody>
          <a:bodyPr/>
          <a:lstStyle/>
          <a:p>
            <a:fld id="{9159A75B-BE40-4CA6-B8A3-C819F407DB34}" type="datetime1">
              <a:rPr lang="de-DE" smtClean="0"/>
              <a:t>14.07.2026</a:t>
            </a:fld>
            <a:endParaRPr lang="de-DE"/>
          </a:p>
        </p:txBody>
      </p:sp>
      <p:sp>
        <p:nvSpPr>
          <p:cNvPr id="5" name="Fußzeilenplatzhalter 4">
            <a:extLst>
              <a:ext uri="{FF2B5EF4-FFF2-40B4-BE49-F238E27FC236}">
                <a16:creationId xmlns:a16="http://schemas.microsoft.com/office/drawing/2014/main" id="{FC214173-5F43-623F-817C-B986CFA5DD3D}"/>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02C8531-976C-D84F-1376-473F10F11836}"/>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6" name="Rechteck 15">
            <a:extLst>
              <a:ext uri="{FF2B5EF4-FFF2-40B4-BE49-F238E27FC236}">
                <a16:creationId xmlns:a16="http://schemas.microsoft.com/office/drawing/2014/main" id="{897AE1D6-AC2A-86B5-220A-8591146FFFD4}"/>
              </a:ext>
            </a:extLst>
          </p:cNvPr>
          <p:cNvSpPr/>
          <p:nvPr userDrawn="1"/>
        </p:nvSpPr>
        <p:spPr>
          <a:xfrm>
            <a:off x="0" y="3706413"/>
            <a:ext cx="12192000" cy="499533"/>
          </a:xfrm>
          <a:prstGeom prst="rect">
            <a:avLst/>
          </a:prstGeom>
          <a:solidFill>
            <a:srgbClr val="AA7F2E"/>
          </a:solidFill>
          <a:ln>
            <a:solidFill>
              <a:srgbClr val="AA7F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Text, Schrift, Screenshot, Grafikdesign enthält.&#10;&#10;Automatisch generierte Beschreibung">
            <a:extLst>
              <a:ext uri="{FF2B5EF4-FFF2-40B4-BE49-F238E27FC236}">
                <a16:creationId xmlns:a16="http://schemas.microsoft.com/office/drawing/2014/main" id="{D6A6D124-91CB-89C0-4D8F-902939F1811C}"/>
              </a:ext>
            </a:extLst>
          </p:cNvPr>
          <p:cNvPicPr>
            <a:picLocks noChangeAspect="1"/>
          </p:cNvPicPr>
          <p:nvPr userDrawn="1"/>
        </p:nvPicPr>
        <p:blipFill>
          <a:blip r:embed="rId3">
            <a:alphaModFix/>
          </a:blip>
          <a:stretch>
            <a:fillRect/>
          </a:stretch>
        </p:blipFill>
        <p:spPr>
          <a:xfrm>
            <a:off x="9339940" y="128574"/>
            <a:ext cx="2732998" cy="1245267"/>
          </a:xfrm>
          <a:prstGeom prst="rect">
            <a:avLst/>
          </a:prstGeom>
        </p:spPr>
      </p:pic>
    </p:spTree>
    <p:extLst>
      <p:ext uri="{BB962C8B-B14F-4D97-AF65-F5344CB8AC3E}">
        <p14:creationId xmlns:p14="http://schemas.microsoft.com/office/powerpoint/2010/main" val="4161330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211">
          <p15:clr>
            <a:srgbClr val="FBAE40"/>
          </p15:clr>
        </p15:guide>
        <p15:guide id="4" pos="7673">
          <p15:clr>
            <a:srgbClr val="FBAE40"/>
          </p15:clr>
        </p15:guide>
        <p15:guide id="5" pos="7605">
          <p15:clr>
            <a:srgbClr val="FBAE40"/>
          </p15:clr>
        </p15:guide>
        <p15:guide id="6" orient="horz">
          <p15:clr>
            <a:srgbClr val="FBAE40"/>
          </p15:clr>
        </p15:guide>
        <p15:guide id="7" orient="horz" pos="7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Titelfolie">
    <p:bg>
      <p:bgPr>
        <a:solidFill>
          <a:schemeClr val="bg1"/>
        </a:solidFill>
        <a:effectLst/>
      </p:bgPr>
    </p:bg>
    <p:spTree>
      <p:nvGrpSpPr>
        <p:cNvPr id="1" name=""/>
        <p:cNvGrpSpPr/>
        <p:nvPr/>
      </p:nvGrpSpPr>
      <p:grpSpPr>
        <a:xfrm>
          <a:off x="0" y="0"/>
          <a:ext cx="0" cy="0"/>
          <a:chOff x="0" y="0"/>
          <a:chExt cx="0" cy="0"/>
        </a:xfrm>
      </p:grpSpPr>
      <p:pic>
        <p:nvPicPr>
          <p:cNvPr id="8" name="Grafik 7" descr="Ein Bild, das Metall, Pfeife Flöte Rohr, Stahl, Schwarzweiß enthält.&#10;&#10;Automatisch generierte Beschreibung">
            <a:extLst>
              <a:ext uri="{FF2B5EF4-FFF2-40B4-BE49-F238E27FC236}">
                <a16:creationId xmlns:a16="http://schemas.microsoft.com/office/drawing/2014/main" id="{3D85B6FF-F43B-52D5-C3E0-DE4DC7BEABFB}"/>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rcRect l="140" t="28987" r="-140" b="22984"/>
          <a:stretch/>
        </p:blipFill>
        <p:spPr>
          <a:xfrm>
            <a:off x="-6000" y="0"/>
            <a:ext cx="12204000" cy="3907628"/>
          </a:xfrm>
          <a:prstGeom prst="rect">
            <a:avLst/>
          </a:prstGeom>
        </p:spPr>
      </p:pic>
      <p:sp>
        <p:nvSpPr>
          <p:cNvPr id="2" name="Titel 1">
            <a:extLst>
              <a:ext uri="{FF2B5EF4-FFF2-40B4-BE49-F238E27FC236}">
                <a16:creationId xmlns:a16="http://schemas.microsoft.com/office/drawing/2014/main" id="{1DBDFA4A-F96F-A949-6952-B72B250117E5}"/>
              </a:ext>
            </a:extLst>
          </p:cNvPr>
          <p:cNvSpPr>
            <a:spLocks noGrp="1"/>
          </p:cNvSpPr>
          <p:nvPr>
            <p:ph type="ctrTitle"/>
          </p:nvPr>
        </p:nvSpPr>
        <p:spPr>
          <a:xfrm>
            <a:off x="334963" y="4205946"/>
            <a:ext cx="11522075" cy="1270262"/>
          </a:xfrm>
        </p:spPr>
        <p:txBody>
          <a:bodyPr anchor="b"/>
          <a:lstStyle>
            <a:lvl1pPr algn="l">
              <a:defRPr sz="6000" b="1"/>
            </a:lvl1pPr>
          </a:lstStyle>
          <a:p>
            <a:r>
              <a:rPr lang="de-DE"/>
              <a:t>Mastertitelformat bearbeiten</a:t>
            </a:r>
          </a:p>
        </p:txBody>
      </p:sp>
      <p:sp>
        <p:nvSpPr>
          <p:cNvPr id="3" name="Untertitel 2">
            <a:extLst>
              <a:ext uri="{FF2B5EF4-FFF2-40B4-BE49-F238E27FC236}">
                <a16:creationId xmlns:a16="http://schemas.microsoft.com/office/drawing/2014/main" id="{62AD0749-3F86-FDE6-5BFE-7B56090AD895}"/>
              </a:ext>
            </a:extLst>
          </p:cNvPr>
          <p:cNvSpPr>
            <a:spLocks noGrp="1"/>
          </p:cNvSpPr>
          <p:nvPr>
            <p:ph type="subTitle" idx="1"/>
          </p:nvPr>
        </p:nvSpPr>
        <p:spPr>
          <a:xfrm>
            <a:off x="334963" y="5497113"/>
            <a:ext cx="11522075" cy="56091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9DA45E9-AFE3-6B0C-7706-15A528E8F451}"/>
              </a:ext>
            </a:extLst>
          </p:cNvPr>
          <p:cNvSpPr>
            <a:spLocks noGrp="1"/>
          </p:cNvSpPr>
          <p:nvPr>
            <p:ph type="dt" sz="half" idx="10"/>
          </p:nvPr>
        </p:nvSpPr>
        <p:spPr/>
        <p:txBody>
          <a:bodyPr/>
          <a:lstStyle/>
          <a:p>
            <a:fld id="{F39F65FF-727E-4F92-83DB-8E03CCFDCA75}" type="datetime1">
              <a:rPr lang="de-DE" smtClean="0"/>
              <a:t>14.07.2026</a:t>
            </a:fld>
            <a:endParaRPr lang="de-DE"/>
          </a:p>
        </p:txBody>
      </p:sp>
      <p:sp>
        <p:nvSpPr>
          <p:cNvPr id="5" name="Fußzeilenplatzhalter 4">
            <a:extLst>
              <a:ext uri="{FF2B5EF4-FFF2-40B4-BE49-F238E27FC236}">
                <a16:creationId xmlns:a16="http://schemas.microsoft.com/office/drawing/2014/main" id="{FC214173-5F43-623F-817C-B986CFA5DD3D}"/>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02C8531-976C-D84F-1376-473F10F11836}"/>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6" name="Rechteck 15">
            <a:extLst>
              <a:ext uri="{FF2B5EF4-FFF2-40B4-BE49-F238E27FC236}">
                <a16:creationId xmlns:a16="http://schemas.microsoft.com/office/drawing/2014/main" id="{897AE1D6-AC2A-86B5-220A-8591146FFFD4}"/>
              </a:ext>
            </a:extLst>
          </p:cNvPr>
          <p:cNvSpPr/>
          <p:nvPr userDrawn="1"/>
        </p:nvSpPr>
        <p:spPr>
          <a:xfrm>
            <a:off x="0" y="3706413"/>
            <a:ext cx="12192000" cy="499533"/>
          </a:xfrm>
          <a:prstGeom prst="rect">
            <a:avLst/>
          </a:prstGeom>
          <a:solidFill>
            <a:srgbClr val="AA7F2E"/>
          </a:solidFill>
          <a:ln>
            <a:solidFill>
              <a:srgbClr val="AA7F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Text, Schrift, Screenshot, Grafikdesign enthält.&#10;&#10;Automatisch generierte Beschreibung">
            <a:extLst>
              <a:ext uri="{FF2B5EF4-FFF2-40B4-BE49-F238E27FC236}">
                <a16:creationId xmlns:a16="http://schemas.microsoft.com/office/drawing/2014/main" id="{D6A6D124-91CB-89C0-4D8F-902939F1811C}"/>
              </a:ext>
            </a:extLst>
          </p:cNvPr>
          <p:cNvPicPr>
            <a:picLocks noChangeAspect="1"/>
          </p:cNvPicPr>
          <p:nvPr userDrawn="1"/>
        </p:nvPicPr>
        <p:blipFill>
          <a:blip r:embed="rId3">
            <a:alphaModFix/>
          </a:blip>
          <a:stretch>
            <a:fillRect/>
          </a:stretch>
        </p:blipFill>
        <p:spPr>
          <a:xfrm>
            <a:off x="9339940" y="128574"/>
            <a:ext cx="2732998" cy="1245267"/>
          </a:xfrm>
          <a:prstGeom prst="rect">
            <a:avLst/>
          </a:prstGeom>
        </p:spPr>
      </p:pic>
    </p:spTree>
    <p:extLst>
      <p:ext uri="{BB962C8B-B14F-4D97-AF65-F5344CB8AC3E}">
        <p14:creationId xmlns:p14="http://schemas.microsoft.com/office/powerpoint/2010/main" val="1588429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211">
          <p15:clr>
            <a:srgbClr val="FBAE40"/>
          </p15:clr>
        </p15:guide>
        <p15:guide id="4" pos="7673">
          <p15:clr>
            <a:srgbClr val="FBAE40"/>
          </p15:clr>
        </p15:guide>
        <p15:guide id="5" pos="7605">
          <p15:clr>
            <a:srgbClr val="FBAE40"/>
          </p15:clr>
        </p15:guide>
        <p15:guide id="6" orient="horz">
          <p15:clr>
            <a:srgbClr val="FBAE40"/>
          </p15:clr>
        </p15:guide>
        <p15:guide id="7" orient="horz" pos="7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elfolie">
    <p:bg>
      <p:bgPr>
        <a:solidFill>
          <a:schemeClr val="bg1"/>
        </a:solidFill>
        <a:effectLst/>
      </p:bgPr>
    </p:bg>
    <p:spTree>
      <p:nvGrpSpPr>
        <p:cNvPr id="1" name=""/>
        <p:cNvGrpSpPr/>
        <p:nvPr/>
      </p:nvGrpSpPr>
      <p:grpSpPr>
        <a:xfrm>
          <a:off x="0" y="0"/>
          <a:ext cx="0" cy="0"/>
          <a:chOff x="0" y="0"/>
          <a:chExt cx="0" cy="0"/>
        </a:xfrm>
      </p:grpSpPr>
      <p:pic>
        <p:nvPicPr>
          <p:cNvPr id="9" name="Grafik 8" descr="Ein Bild, das Schwarzweiß, Metall, Werkzeug, Hartwaren enthält.&#10;&#10;Automatisch generierte Beschreibung">
            <a:extLst>
              <a:ext uri="{FF2B5EF4-FFF2-40B4-BE49-F238E27FC236}">
                <a16:creationId xmlns:a16="http://schemas.microsoft.com/office/drawing/2014/main" id="{8C78409B-E641-F7F2-E0F1-A69DA969F9AA}"/>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rcRect l="-49" t="34268" r="49" b="17703"/>
          <a:stretch/>
        </p:blipFill>
        <p:spPr>
          <a:xfrm>
            <a:off x="-6000" y="0"/>
            <a:ext cx="12204000" cy="3907628"/>
          </a:xfrm>
          <a:prstGeom prst="rect">
            <a:avLst/>
          </a:prstGeom>
        </p:spPr>
      </p:pic>
      <p:sp>
        <p:nvSpPr>
          <p:cNvPr id="2" name="Titel 1">
            <a:extLst>
              <a:ext uri="{FF2B5EF4-FFF2-40B4-BE49-F238E27FC236}">
                <a16:creationId xmlns:a16="http://schemas.microsoft.com/office/drawing/2014/main" id="{1DBDFA4A-F96F-A949-6952-B72B250117E5}"/>
              </a:ext>
            </a:extLst>
          </p:cNvPr>
          <p:cNvSpPr>
            <a:spLocks noGrp="1"/>
          </p:cNvSpPr>
          <p:nvPr>
            <p:ph type="ctrTitle"/>
          </p:nvPr>
        </p:nvSpPr>
        <p:spPr>
          <a:xfrm>
            <a:off x="334963" y="4205946"/>
            <a:ext cx="11522075" cy="1270262"/>
          </a:xfrm>
        </p:spPr>
        <p:txBody>
          <a:bodyPr anchor="b"/>
          <a:lstStyle>
            <a:lvl1pPr algn="l">
              <a:defRPr sz="6000" b="1"/>
            </a:lvl1pPr>
          </a:lstStyle>
          <a:p>
            <a:r>
              <a:rPr lang="de-DE"/>
              <a:t>Mastertitelformat bearbeiten</a:t>
            </a:r>
          </a:p>
        </p:txBody>
      </p:sp>
      <p:sp>
        <p:nvSpPr>
          <p:cNvPr id="3" name="Untertitel 2">
            <a:extLst>
              <a:ext uri="{FF2B5EF4-FFF2-40B4-BE49-F238E27FC236}">
                <a16:creationId xmlns:a16="http://schemas.microsoft.com/office/drawing/2014/main" id="{62AD0749-3F86-FDE6-5BFE-7B56090AD895}"/>
              </a:ext>
            </a:extLst>
          </p:cNvPr>
          <p:cNvSpPr>
            <a:spLocks noGrp="1"/>
          </p:cNvSpPr>
          <p:nvPr>
            <p:ph type="subTitle" idx="1"/>
          </p:nvPr>
        </p:nvSpPr>
        <p:spPr>
          <a:xfrm>
            <a:off x="334963" y="5497113"/>
            <a:ext cx="11522075" cy="560919"/>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9DA45E9-AFE3-6B0C-7706-15A528E8F451}"/>
              </a:ext>
            </a:extLst>
          </p:cNvPr>
          <p:cNvSpPr>
            <a:spLocks noGrp="1"/>
          </p:cNvSpPr>
          <p:nvPr>
            <p:ph type="dt" sz="half" idx="10"/>
          </p:nvPr>
        </p:nvSpPr>
        <p:spPr/>
        <p:txBody>
          <a:bodyPr/>
          <a:lstStyle/>
          <a:p>
            <a:fld id="{C557C168-522A-4706-88C8-B7EDCC48CFE6}" type="datetime1">
              <a:rPr lang="de-DE" smtClean="0"/>
              <a:t>14.07.2026</a:t>
            </a:fld>
            <a:endParaRPr lang="de-DE"/>
          </a:p>
        </p:txBody>
      </p:sp>
      <p:sp>
        <p:nvSpPr>
          <p:cNvPr id="5" name="Fußzeilenplatzhalter 4">
            <a:extLst>
              <a:ext uri="{FF2B5EF4-FFF2-40B4-BE49-F238E27FC236}">
                <a16:creationId xmlns:a16="http://schemas.microsoft.com/office/drawing/2014/main" id="{FC214173-5F43-623F-817C-B986CFA5DD3D}"/>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02C8531-976C-D84F-1376-473F10F11836}"/>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16" name="Rechteck 15">
            <a:extLst>
              <a:ext uri="{FF2B5EF4-FFF2-40B4-BE49-F238E27FC236}">
                <a16:creationId xmlns:a16="http://schemas.microsoft.com/office/drawing/2014/main" id="{897AE1D6-AC2A-86B5-220A-8591146FFFD4}"/>
              </a:ext>
            </a:extLst>
          </p:cNvPr>
          <p:cNvSpPr/>
          <p:nvPr userDrawn="1"/>
        </p:nvSpPr>
        <p:spPr>
          <a:xfrm>
            <a:off x="0" y="3706413"/>
            <a:ext cx="12192000" cy="499533"/>
          </a:xfrm>
          <a:prstGeom prst="rect">
            <a:avLst/>
          </a:prstGeom>
          <a:solidFill>
            <a:srgbClr val="AA7F2E"/>
          </a:solidFill>
          <a:ln>
            <a:solidFill>
              <a:srgbClr val="AA7F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Text, Schrift, Screenshot, Grafikdesign enthält.&#10;&#10;Automatisch generierte Beschreibung">
            <a:extLst>
              <a:ext uri="{FF2B5EF4-FFF2-40B4-BE49-F238E27FC236}">
                <a16:creationId xmlns:a16="http://schemas.microsoft.com/office/drawing/2014/main" id="{D6A6D124-91CB-89C0-4D8F-902939F1811C}"/>
              </a:ext>
            </a:extLst>
          </p:cNvPr>
          <p:cNvPicPr>
            <a:picLocks noChangeAspect="1"/>
          </p:cNvPicPr>
          <p:nvPr userDrawn="1"/>
        </p:nvPicPr>
        <p:blipFill>
          <a:blip r:embed="rId3">
            <a:alphaModFix/>
          </a:blip>
          <a:stretch>
            <a:fillRect/>
          </a:stretch>
        </p:blipFill>
        <p:spPr>
          <a:xfrm>
            <a:off x="9339940" y="128574"/>
            <a:ext cx="2732998" cy="1245267"/>
          </a:xfrm>
          <a:prstGeom prst="rect">
            <a:avLst/>
          </a:prstGeom>
        </p:spPr>
      </p:pic>
    </p:spTree>
    <p:extLst>
      <p:ext uri="{BB962C8B-B14F-4D97-AF65-F5344CB8AC3E}">
        <p14:creationId xmlns:p14="http://schemas.microsoft.com/office/powerpoint/2010/main" val="141098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211">
          <p15:clr>
            <a:srgbClr val="FBAE40"/>
          </p15:clr>
        </p15:guide>
        <p15:guide id="4" pos="7673">
          <p15:clr>
            <a:srgbClr val="FBAE40"/>
          </p15:clr>
        </p15:guide>
        <p15:guide id="5" pos="7605">
          <p15:clr>
            <a:srgbClr val="FBAE40"/>
          </p15:clr>
        </p15:guide>
        <p15:guide id="6" orient="horz">
          <p15:clr>
            <a:srgbClr val="FBAE40"/>
          </p15:clr>
        </p15:guide>
        <p15:guide id="7" orient="horz" pos="7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B833399-5A24-8D54-49AD-EE2EDD1DCAB6}"/>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a:p>
        </p:txBody>
      </p:sp>
      <p:sp>
        <p:nvSpPr>
          <p:cNvPr id="2" name="Titel 1">
            <a:extLst>
              <a:ext uri="{FF2B5EF4-FFF2-40B4-BE49-F238E27FC236}">
                <a16:creationId xmlns:a16="http://schemas.microsoft.com/office/drawing/2014/main" id="{1D643302-6338-1A84-6824-89AB47AE2F10}"/>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sp>
        <p:nvSpPr>
          <p:cNvPr id="3" name="Inhaltsplatzhalter 2">
            <a:extLst>
              <a:ext uri="{FF2B5EF4-FFF2-40B4-BE49-F238E27FC236}">
                <a16:creationId xmlns:a16="http://schemas.microsoft.com/office/drawing/2014/main" id="{BD709BDC-D496-70AD-9A82-3FBDC73E375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0E542F3-D8F2-9539-7042-961F4FE0E943}"/>
              </a:ext>
            </a:extLst>
          </p:cNvPr>
          <p:cNvSpPr>
            <a:spLocks noGrp="1"/>
          </p:cNvSpPr>
          <p:nvPr>
            <p:ph type="dt" sz="half" idx="10"/>
          </p:nvPr>
        </p:nvSpPr>
        <p:spPr>
          <a:xfrm>
            <a:off x="838200" y="6356350"/>
            <a:ext cx="2160000" cy="365125"/>
          </a:xfrm>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14672386-8BD3-0919-4605-63F5E633B00C}"/>
              </a:ext>
            </a:extLst>
          </p:cNvPr>
          <p:cNvSpPr>
            <a:spLocks noGrp="1"/>
          </p:cNvSpPr>
          <p:nvPr>
            <p:ph type="ftr" sz="quarter" idx="11"/>
          </p:nvPr>
        </p:nvSpPr>
        <p:spPr>
          <a:xfrm>
            <a:off x="3396000" y="6356350"/>
            <a:ext cx="5400000" cy="365125"/>
          </a:xfrm>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26121E79-D10E-436C-1044-2AB09DD105AE}"/>
              </a:ext>
            </a:extLst>
          </p:cNvPr>
          <p:cNvSpPr>
            <a:spLocks noGrp="1"/>
          </p:cNvSpPr>
          <p:nvPr>
            <p:ph type="sldNum" sz="quarter" idx="12"/>
          </p:nvPr>
        </p:nvSpPr>
        <p:spPr>
          <a:xfrm>
            <a:off x="9193800" y="6356350"/>
            <a:ext cx="2160000" cy="365125"/>
          </a:xfrm>
        </p:spPr>
        <p:txBody>
          <a:bodyPr/>
          <a:lstStyle/>
          <a:p>
            <a:fld id="{33F7291D-92BF-48BA-9302-3F6DF2C6B695}" type="slidenum">
              <a:rPr lang="de-DE" smtClean="0"/>
              <a:t>‹Nr.›</a:t>
            </a:fld>
            <a:endParaRPr lang="de-DE"/>
          </a:p>
        </p:txBody>
      </p:sp>
      <p:cxnSp>
        <p:nvCxnSpPr>
          <p:cNvPr id="13" name="Gerader Verbinder 12">
            <a:extLst>
              <a:ext uri="{FF2B5EF4-FFF2-40B4-BE49-F238E27FC236}">
                <a16:creationId xmlns:a16="http://schemas.microsoft.com/office/drawing/2014/main" id="{91AB4649-4725-0EE7-873E-FE61660C840D}"/>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4" name="Gerader Verbinder 13">
            <a:extLst>
              <a:ext uri="{FF2B5EF4-FFF2-40B4-BE49-F238E27FC236}">
                <a16:creationId xmlns:a16="http://schemas.microsoft.com/office/drawing/2014/main" id="{9DF6B9F8-73F6-7046-5C4D-607921D0EFFD}"/>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7" name="Grafik 16" descr="Ein Bild, das Text, Schrift, Screenshot, Grafikdesign enthält.&#10;&#10;Automatisch generierte Beschreibung">
            <a:extLst>
              <a:ext uri="{FF2B5EF4-FFF2-40B4-BE49-F238E27FC236}">
                <a16:creationId xmlns:a16="http://schemas.microsoft.com/office/drawing/2014/main" id="{2F200CB5-AC02-9ECC-D995-572A88918C99}"/>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12818729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solidFill>
          <a:srgbClr val="EAEAEA"/>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DAD042-3710-2AFD-D31C-C33AEA40DBEA}"/>
              </a:ext>
            </a:extLst>
          </p:cNvPr>
          <p:cNvSpPr>
            <a:spLocks noGrp="1"/>
          </p:cNvSpPr>
          <p:nvPr>
            <p:ph type="title"/>
          </p:nvPr>
        </p:nvSpPr>
        <p:spPr>
          <a:xfrm>
            <a:off x="831850" y="1628776"/>
            <a:ext cx="10515600" cy="2933700"/>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79D6788-2BF2-427E-88F8-63F7710C8F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26F81F3-D5DC-31FD-F195-8DCE5112EA93}"/>
              </a:ext>
            </a:extLst>
          </p:cNvPr>
          <p:cNvSpPr>
            <a:spLocks noGrp="1"/>
          </p:cNvSpPr>
          <p:nvPr>
            <p:ph type="dt" sz="half" idx="10"/>
          </p:nvPr>
        </p:nvSpPr>
        <p:spPr/>
        <p:txBody>
          <a:bodyPr/>
          <a:lstStyle/>
          <a:p>
            <a:fld id="{EACCB43B-CDC9-4A08-9D9D-A6DE3CFC8EC5}" type="datetime1">
              <a:rPr lang="de-DE" smtClean="0"/>
              <a:t>14.07.2026</a:t>
            </a:fld>
            <a:endParaRPr lang="de-DE"/>
          </a:p>
        </p:txBody>
      </p:sp>
      <p:sp>
        <p:nvSpPr>
          <p:cNvPr id="5" name="Fußzeilenplatzhalter 4">
            <a:extLst>
              <a:ext uri="{FF2B5EF4-FFF2-40B4-BE49-F238E27FC236}">
                <a16:creationId xmlns:a16="http://schemas.microsoft.com/office/drawing/2014/main" id="{66892518-DA8D-A49B-A783-16248B526C92}"/>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9605B820-0DA8-6147-61D2-8B686887096E}"/>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7" name="Rechteck 6">
            <a:extLst>
              <a:ext uri="{FF2B5EF4-FFF2-40B4-BE49-F238E27FC236}">
                <a16:creationId xmlns:a16="http://schemas.microsoft.com/office/drawing/2014/main" id="{C61DE827-F8A1-2646-8B55-BD1D45627758}"/>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C6EACF06-58C8-689F-BB0E-3C910D7985FF}"/>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0" name="Gerader Verbinder 9">
            <a:extLst>
              <a:ext uri="{FF2B5EF4-FFF2-40B4-BE49-F238E27FC236}">
                <a16:creationId xmlns:a16="http://schemas.microsoft.com/office/drawing/2014/main" id="{EC0FF66C-7E7D-06F4-EC8F-278A7273BD29}"/>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1" name="Grafik 10" descr="Ein Bild, das Text, Schrift, Screenshot, Grafikdesign enthält.&#10;&#10;Automatisch generierte Beschreibung">
            <a:extLst>
              <a:ext uri="{FF2B5EF4-FFF2-40B4-BE49-F238E27FC236}">
                <a16:creationId xmlns:a16="http://schemas.microsoft.com/office/drawing/2014/main" id="{F4442246-1D74-31E6-62D2-6CDA047EEB1D}"/>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32802826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F27F1D01-CABB-FA79-67A1-44A23736C59F}"/>
              </a:ext>
            </a:extLst>
          </p:cNvPr>
          <p:cNvSpPr/>
          <p:nvPr userDrawn="1"/>
        </p:nvSpPr>
        <p:spPr>
          <a:xfrm>
            <a:off x="0" y="0"/>
            <a:ext cx="12192000" cy="1449388"/>
          </a:xfrm>
          <a:prstGeom prst="rect">
            <a:avLst/>
          </a:prstGeom>
          <a:solidFill>
            <a:srgbClr val="AA7F2E">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Inhaltsplatzhalter 2">
            <a:extLst>
              <a:ext uri="{FF2B5EF4-FFF2-40B4-BE49-F238E27FC236}">
                <a16:creationId xmlns:a16="http://schemas.microsoft.com/office/drawing/2014/main" id="{D3F77BDB-1D7F-11A0-AFE3-28AC69781FE5}"/>
              </a:ext>
            </a:extLst>
          </p:cNvPr>
          <p:cNvSpPr>
            <a:spLocks noGrp="1"/>
          </p:cNvSpPr>
          <p:nvPr>
            <p:ph sz="half" idx="1"/>
          </p:nvPr>
        </p:nvSpPr>
        <p:spPr>
          <a:xfrm>
            <a:off x="838200" y="1628775"/>
            <a:ext cx="5181600" cy="45481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7844C62-49DC-CD91-6666-C6D9B40469E7}"/>
              </a:ext>
            </a:extLst>
          </p:cNvPr>
          <p:cNvSpPr>
            <a:spLocks noGrp="1"/>
          </p:cNvSpPr>
          <p:nvPr>
            <p:ph sz="half" idx="2"/>
          </p:nvPr>
        </p:nvSpPr>
        <p:spPr>
          <a:xfrm>
            <a:off x="6172200" y="1628775"/>
            <a:ext cx="5181600" cy="45481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B1E7302-273D-4CD8-B529-C739C1D4BDA2}"/>
              </a:ext>
            </a:extLst>
          </p:cNvPr>
          <p:cNvSpPr>
            <a:spLocks noGrp="1"/>
          </p:cNvSpPr>
          <p:nvPr>
            <p:ph type="dt" sz="half" idx="10"/>
          </p:nvPr>
        </p:nvSpPr>
        <p:spPr/>
        <p:txBody>
          <a:bodyPr/>
          <a:lstStyle/>
          <a:p>
            <a:fld id="{2EC4CCF9-C36D-46AA-9283-211195AD438D}" type="datetime1">
              <a:rPr lang="de-DE" smtClean="0"/>
              <a:t>14.07.2026</a:t>
            </a:fld>
            <a:endParaRPr lang="de-DE"/>
          </a:p>
        </p:txBody>
      </p:sp>
      <p:sp>
        <p:nvSpPr>
          <p:cNvPr id="6" name="Fußzeilenplatzhalter 5">
            <a:extLst>
              <a:ext uri="{FF2B5EF4-FFF2-40B4-BE49-F238E27FC236}">
                <a16:creationId xmlns:a16="http://schemas.microsoft.com/office/drawing/2014/main" id="{6BEDA346-0D71-3920-AE09-9D09C40A570D}"/>
              </a:ext>
            </a:extLst>
          </p:cNvPr>
          <p:cNvSpPr>
            <a:spLocks noGrp="1"/>
          </p:cNvSpPr>
          <p:nvPr>
            <p:ph type="ftr" sz="quarter" idx="11"/>
          </p:nvPr>
        </p:nvSpPr>
        <p:spPr/>
        <p:txBody>
          <a:bodyPr/>
          <a:lstStyle/>
          <a:p>
            <a:r>
              <a:rPr lang="de-DE"/>
              <a:t>T. Abram | Unternehmensvorstellung</a:t>
            </a:r>
          </a:p>
        </p:txBody>
      </p:sp>
      <p:sp>
        <p:nvSpPr>
          <p:cNvPr id="7" name="Foliennummernplatzhalter 6">
            <a:extLst>
              <a:ext uri="{FF2B5EF4-FFF2-40B4-BE49-F238E27FC236}">
                <a16:creationId xmlns:a16="http://schemas.microsoft.com/office/drawing/2014/main" id="{14697E81-0266-9609-42FC-43FDEFB7C1A8}"/>
              </a:ext>
            </a:extLst>
          </p:cNvPr>
          <p:cNvSpPr>
            <a:spLocks noGrp="1"/>
          </p:cNvSpPr>
          <p:nvPr>
            <p:ph type="sldNum" sz="quarter" idx="12"/>
          </p:nvPr>
        </p:nvSpPr>
        <p:spPr/>
        <p:txBody>
          <a:bodyPr/>
          <a:lstStyle/>
          <a:p>
            <a:fld id="{33F7291D-92BF-48BA-9302-3F6DF2C6B695}" type="slidenum">
              <a:rPr lang="de-DE" smtClean="0"/>
              <a:t>‹Nr.›</a:t>
            </a:fld>
            <a:endParaRPr lang="de-DE"/>
          </a:p>
        </p:txBody>
      </p:sp>
      <p:sp>
        <p:nvSpPr>
          <p:cNvPr id="9" name="Titel 1">
            <a:extLst>
              <a:ext uri="{FF2B5EF4-FFF2-40B4-BE49-F238E27FC236}">
                <a16:creationId xmlns:a16="http://schemas.microsoft.com/office/drawing/2014/main" id="{30879B3D-C379-C1ED-BD03-785673CBDB24}"/>
              </a:ext>
            </a:extLst>
          </p:cNvPr>
          <p:cNvSpPr>
            <a:spLocks noGrp="1"/>
          </p:cNvSpPr>
          <p:nvPr>
            <p:ph type="title"/>
          </p:nvPr>
        </p:nvSpPr>
        <p:spPr>
          <a:xfrm>
            <a:off x="838200" y="365126"/>
            <a:ext cx="8072628" cy="979188"/>
          </a:xfrm>
        </p:spPr>
        <p:txBody>
          <a:bodyPr/>
          <a:lstStyle>
            <a:lvl1pPr>
              <a:defRPr b="1"/>
            </a:lvl1pPr>
          </a:lstStyle>
          <a:p>
            <a:r>
              <a:rPr lang="de-DE"/>
              <a:t>Mastertitelformat bearbeiten</a:t>
            </a:r>
          </a:p>
        </p:txBody>
      </p:sp>
      <p:cxnSp>
        <p:nvCxnSpPr>
          <p:cNvPr id="12" name="Gerader Verbinder 11">
            <a:extLst>
              <a:ext uri="{FF2B5EF4-FFF2-40B4-BE49-F238E27FC236}">
                <a16:creationId xmlns:a16="http://schemas.microsoft.com/office/drawing/2014/main" id="{95A3DD85-7A05-E16C-B882-8A2D65B946C3}"/>
              </a:ext>
            </a:extLst>
          </p:cNvPr>
          <p:cNvCxnSpPr/>
          <p:nvPr userDrawn="1"/>
        </p:nvCxnSpPr>
        <p:spPr>
          <a:xfrm>
            <a:off x="0" y="6267450"/>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cxnSp>
        <p:nvCxnSpPr>
          <p:cNvPr id="13" name="Gerader Verbinder 12">
            <a:extLst>
              <a:ext uri="{FF2B5EF4-FFF2-40B4-BE49-F238E27FC236}">
                <a16:creationId xmlns:a16="http://schemas.microsoft.com/office/drawing/2014/main" id="{231600F3-E3A9-8233-DDCF-A965A8D402AB}"/>
              </a:ext>
            </a:extLst>
          </p:cNvPr>
          <p:cNvCxnSpPr/>
          <p:nvPr userDrawn="1"/>
        </p:nvCxnSpPr>
        <p:spPr>
          <a:xfrm>
            <a:off x="0" y="1430338"/>
            <a:ext cx="12192000" cy="0"/>
          </a:xfrm>
          <a:prstGeom prst="line">
            <a:avLst/>
          </a:prstGeom>
          <a:ln w="38100">
            <a:solidFill>
              <a:srgbClr val="AA7F2E"/>
            </a:solidFill>
          </a:ln>
        </p:spPr>
        <p:style>
          <a:lnRef idx="2">
            <a:schemeClr val="accent1"/>
          </a:lnRef>
          <a:fillRef idx="0">
            <a:schemeClr val="accent1"/>
          </a:fillRef>
          <a:effectRef idx="1">
            <a:schemeClr val="accent1"/>
          </a:effectRef>
          <a:fontRef idx="minor">
            <a:schemeClr val="tx1"/>
          </a:fontRef>
        </p:style>
      </p:cxnSp>
      <p:pic>
        <p:nvPicPr>
          <p:cNvPr id="14" name="Grafik 13" descr="Ein Bild, das Text, Schrift, Screenshot, Grafikdesign enthält.&#10;&#10;Automatisch generierte Beschreibung">
            <a:extLst>
              <a:ext uri="{FF2B5EF4-FFF2-40B4-BE49-F238E27FC236}">
                <a16:creationId xmlns:a16="http://schemas.microsoft.com/office/drawing/2014/main" id="{D89C5628-694A-9E0C-68F7-264E0479D5CA}"/>
              </a:ext>
            </a:extLst>
          </p:cNvPr>
          <p:cNvPicPr>
            <a:picLocks noChangeAspect="1"/>
          </p:cNvPicPr>
          <p:nvPr userDrawn="1"/>
        </p:nvPicPr>
        <p:blipFill>
          <a:blip r:embed="rId2">
            <a:alphaModFix/>
          </a:blip>
          <a:stretch>
            <a:fillRect/>
          </a:stretch>
        </p:blipFill>
        <p:spPr>
          <a:xfrm>
            <a:off x="9342586" y="127000"/>
            <a:ext cx="2732998" cy="1245267"/>
          </a:xfrm>
          <a:prstGeom prst="rect">
            <a:avLst/>
          </a:prstGeom>
        </p:spPr>
      </p:pic>
    </p:spTree>
    <p:extLst>
      <p:ext uri="{BB962C8B-B14F-4D97-AF65-F5344CB8AC3E}">
        <p14:creationId xmlns:p14="http://schemas.microsoft.com/office/powerpoint/2010/main" val="546309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4767D33-0161-EC29-A772-C1F5B34FCC9E}"/>
              </a:ext>
            </a:extLst>
          </p:cNvPr>
          <p:cNvSpPr>
            <a:spLocks noGrp="1"/>
          </p:cNvSpPr>
          <p:nvPr>
            <p:ph type="title"/>
          </p:nvPr>
        </p:nvSpPr>
        <p:spPr>
          <a:xfrm>
            <a:off x="838200" y="365126"/>
            <a:ext cx="8069929" cy="979188"/>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839D5CB-1B59-D73D-5353-8ACFE5ED497C}"/>
              </a:ext>
            </a:extLst>
          </p:cNvPr>
          <p:cNvSpPr>
            <a:spLocks noGrp="1"/>
          </p:cNvSpPr>
          <p:nvPr>
            <p:ph type="body" idx="1"/>
          </p:nvPr>
        </p:nvSpPr>
        <p:spPr>
          <a:xfrm>
            <a:off x="838200" y="1628775"/>
            <a:ext cx="10515600" cy="454818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2EFD4E6-8681-D3E2-C561-841D060DB1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4D4D4D"/>
                </a:solidFill>
                <a:latin typeface="Century Gothic" panose="020B0502020202020204" pitchFamily="34" charset="0"/>
              </a:defRPr>
            </a:lvl1pPr>
          </a:lstStyle>
          <a:p>
            <a:fld id="{7A862A24-2320-4A32-9BA2-7DC563509746}" type="datetime1">
              <a:rPr lang="de-DE" smtClean="0"/>
              <a:t>14.07.2026</a:t>
            </a:fld>
            <a:endParaRPr lang="de-DE"/>
          </a:p>
        </p:txBody>
      </p:sp>
      <p:sp>
        <p:nvSpPr>
          <p:cNvPr id="5" name="Fußzeilenplatzhalter 4">
            <a:extLst>
              <a:ext uri="{FF2B5EF4-FFF2-40B4-BE49-F238E27FC236}">
                <a16:creationId xmlns:a16="http://schemas.microsoft.com/office/drawing/2014/main" id="{27807AC2-0293-C214-6359-1FC797B439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4D4D4D"/>
                </a:solidFill>
                <a:latin typeface="Century Gothic" panose="020B0502020202020204" pitchFamily="34" charset="0"/>
              </a:defRPr>
            </a:lvl1pPr>
          </a:lstStyle>
          <a:p>
            <a:r>
              <a:rPr lang="de-DE"/>
              <a:t>T. Abram | Unternehmensvorstellung</a:t>
            </a:r>
          </a:p>
        </p:txBody>
      </p:sp>
      <p:sp>
        <p:nvSpPr>
          <p:cNvPr id="6" name="Foliennummernplatzhalter 5">
            <a:extLst>
              <a:ext uri="{FF2B5EF4-FFF2-40B4-BE49-F238E27FC236}">
                <a16:creationId xmlns:a16="http://schemas.microsoft.com/office/drawing/2014/main" id="{B1ADB49B-D89D-49B9-822F-D2BB8A4664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4D4D4D"/>
                </a:solidFill>
                <a:latin typeface="Century Gothic" panose="020B0502020202020204" pitchFamily="34" charset="0"/>
              </a:defRPr>
            </a:lvl1pPr>
          </a:lstStyle>
          <a:p>
            <a:fld id="{33F7291D-92BF-48BA-9302-3F6DF2C6B695}" type="slidenum">
              <a:rPr lang="de-DE" smtClean="0"/>
              <a:pPr/>
              <a:t>‹Nr.›</a:t>
            </a:fld>
            <a:endParaRPr lang="de-DE"/>
          </a:p>
        </p:txBody>
      </p:sp>
    </p:spTree>
    <p:extLst>
      <p:ext uri="{BB962C8B-B14F-4D97-AF65-F5344CB8AC3E}">
        <p14:creationId xmlns:p14="http://schemas.microsoft.com/office/powerpoint/2010/main" val="1091247815"/>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9" r:id="rId3"/>
    <p:sldLayoutId id="2147483661" r:id="rId4"/>
    <p:sldLayoutId id="2147483662" r:id="rId5"/>
    <p:sldLayoutId id="2147483663"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90000"/>
        </a:lnSpc>
        <a:spcBef>
          <a:spcPct val="0"/>
        </a:spcBef>
        <a:buNone/>
        <a:defRPr sz="4400" kern="1200">
          <a:solidFill>
            <a:srgbClr val="4D4D4D"/>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D4D4D"/>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D4D4D"/>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D4D4D"/>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D4D4D"/>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102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sv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5.jpe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9.svg"/><Relationship Id="rId11" Type="http://schemas.openxmlformats.org/officeDocument/2006/relationships/image" Target="../media/image23.svg"/><Relationship Id="rId5" Type="http://schemas.openxmlformats.org/officeDocument/2006/relationships/image" Target="../media/image18.svg"/><Relationship Id="rId10" Type="http://schemas.openxmlformats.org/officeDocument/2006/relationships/image" Target="../media/image22.svg"/><Relationship Id="rId4" Type="http://schemas.openxmlformats.org/officeDocument/2006/relationships/image" Target="../media/image17.svg"/><Relationship Id="rId9" Type="http://schemas.openxmlformats.org/officeDocument/2006/relationships/image" Target="../media/image21.svg"/></Relationships>
</file>

<file path=ppt/slides/_rels/slide4.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svg"/><Relationship Id="rId7" Type="http://schemas.openxmlformats.org/officeDocument/2006/relationships/image" Target="../media/image38.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svg"/><Relationship Id="rId4" Type="http://schemas.openxmlformats.org/officeDocument/2006/relationships/image" Target="../media/image14.svg"/><Relationship Id="rId9" Type="http://schemas.openxmlformats.org/officeDocument/2006/relationships/image" Target="../media/image39.sv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42.svg"/><Relationship Id="rId4"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AF5C11-B66D-7C76-4A54-E4B1360E3AAA}"/>
              </a:ext>
            </a:extLst>
          </p:cNvPr>
          <p:cNvSpPr>
            <a:spLocks noGrp="1"/>
          </p:cNvSpPr>
          <p:nvPr>
            <p:ph type="ctrTitle"/>
          </p:nvPr>
        </p:nvSpPr>
        <p:spPr/>
        <p:txBody>
          <a:bodyPr>
            <a:noAutofit/>
          </a:bodyPr>
          <a:lstStyle/>
          <a:p>
            <a:r>
              <a:rPr lang="de-DE" sz="4400">
                <a:latin typeface="Arial" panose="020B0604020202020204" pitchFamily="34" charset="0"/>
                <a:cs typeface="Arial" panose="020B0604020202020204" pitchFamily="34" charset="0"/>
              </a:rPr>
              <a:t>Böhm Feinmechanik und Elektrotechnik</a:t>
            </a:r>
          </a:p>
        </p:txBody>
      </p:sp>
      <p:sp>
        <p:nvSpPr>
          <p:cNvPr id="3" name="Untertitel 2">
            <a:extLst>
              <a:ext uri="{FF2B5EF4-FFF2-40B4-BE49-F238E27FC236}">
                <a16:creationId xmlns:a16="http://schemas.microsoft.com/office/drawing/2014/main" id="{CDFB9B5F-60B2-38D0-2382-7A98F02EBF8E}"/>
              </a:ext>
            </a:extLst>
          </p:cNvPr>
          <p:cNvSpPr>
            <a:spLocks noGrp="1"/>
          </p:cNvSpPr>
          <p:nvPr>
            <p:ph type="subTitle" idx="1"/>
          </p:nvPr>
        </p:nvSpPr>
        <p:spPr/>
        <p:txBody>
          <a:bodyPr>
            <a:normAutofit/>
          </a:bodyPr>
          <a:lstStyle/>
          <a:p>
            <a:r>
              <a:rPr lang="de-DE" sz="2000"/>
              <a:t>Effiziente Fertigungslösungen für Ihre individuellen Herausforderungen</a:t>
            </a:r>
          </a:p>
        </p:txBody>
      </p:sp>
    </p:spTree>
    <p:extLst>
      <p:ext uri="{BB962C8B-B14F-4D97-AF65-F5344CB8AC3E}">
        <p14:creationId xmlns:p14="http://schemas.microsoft.com/office/powerpoint/2010/main" val="9808369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11558F-AF2E-CA26-D340-28C3AF61B13D}"/>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Agenda</a:t>
            </a:r>
          </a:p>
        </p:txBody>
      </p:sp>
      <p:sp>
        <p:nvSpPr>
          <p:cNvPr id="19" name="Rechteck 18">
            <a:extLst>
              <a:ext uri="{FF2B5EF4-FFF2-40B4-BE49-F238E27FC236}">
                <a16:creationId xmlns:a16="http://schemas.microsoft.com/office/drawing/2014/main" id="{FC5BF2C8-47D6-D950-B35A-F15957E7C57A}"/>
              </a:ext>
            </a:extLst>
          </p:cNvPr>
          <p:cNvSpPr/>
          <p:nvPr/>
        </p:nvSpPr>
        <p:spPr>
          <a:xfrm>
            <a:off x="838200" y="1344314"/>
            <a:ext cx="10515600" cy="5012036"/>
          </a:xfrm>
          <a:prstGeom prst="rect">
            <a:avLst/>
          </a:prstGeom>
          <a:ln>
            <a:noFill/>
          </a:ln>
        </p:spPr>
        <p:txBody>
          <a:bodyPr/>
          <a:lstStyle/>
          <a:p>
            <a:endParaRPr lang="de-DE"/>
          </a:p>
        </p:txBody>
      </p:sp>
      <p:sp>
        <p:nvSpPr>
          <p:cNvPr id="20" name="Halbbogen 19">
            <a:extLst>
              <a:ext uri="{FF2B5EF4-FFF2-40B4-BE49-F238E27FC236}">
                <a16:creationId xmlns:a16="http://schemas.microsoft.com/office/drawing/2014/main" id="{BE16762D-6753-627C-169A-7A954A7D5641}"/>
              </a:ext>
            </a:extLst>
          </p:cNvPr>
          <p:cNvSpPr/>
          <p:nvPr/>
        </p:nvSpPr>
        <p:spPr>
          <a:xfrm>
            <a:off x="-4828726" y="476844"/>
            <a:ext cx="6746976" cy="6746976"/>
          </a:xfrm>
          <a:prstGeom prst="blockArc">
            <a:avLst>
              <a:gd name="adj1" fmla="val 18900000"/>
              <a:gd name="adj2" fmla="val 2700000"/>
              <a:gd name="adj3" fmla="val 320"/>
            </a:avLst>
          </a:prstGeom>
          <a:solidFill>
            <a:srgbClr val="4D4D4D"/>
          </a:solidFill>
          <a:ln>
            <a:solidFill>
              <a:srgbClr val="4D4D4D"/>
            </a:solidFill>
          </a:ln>
        </p:spPr>
        <p:style>
          <a:lnRef idx="1">
            <a:scrgbClr r="0" g="0" b="0"/>
          </a:lnRef>
          <a:fillRef idx="0">
            <a:scrgbClr r="0" g="0" b="0"/>
          </a:fillRef>
          <a:effectRef idx="0">
            <a:schemeClr val="dk1">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4" name="Datumsplatzhalter 3">
            <a:extLst>
              <a:ext uri="{FF2B5EF4-FFF2-40B4-BE49-F238E27FC236}">
                <a16:creationId xmlns:a16="http://schemas.microsoft.com/office/drawing/2014/main" id="{214B4693-940B-DA62-3A32-11AA24425306}"/>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5B80729B-17B8-BF45-397B-8F8DDCE00F4C}"/>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F047318A-4C00-FE19-3E86-B2428F36BC59}"/>
              </a:ext>
            </a:extLst>
          </p:cNvPr>
          <p:cNvSpPr>
            <a:spLocks noGrp="1"/>
          </p:cNvSpPr>
          <p:nvPr>
            <p:ph type="sldNum" sz="quarter" idx="12"/>
          </p:nvPr>
        </p:nvSpPr>
        <p:spPr/>
        <p:txBody>
          <a:bodyPr/>
          <a:lstStyle/>
          <a:p>
            <a:fld id="{33F7291D-92BF-48BA-9302-3F6DF2C6B695}" type="slidenum">
              <a:rPr lang="de-DE" smtClean="0"/>
              <a:t>2</a:t>
            </a:fld>
            <a:endParaRPr lang="de-DE"/>
          </a:p>
        </p:txBody>
      </p:sp>
      <p:grpSp>
        <p:nvGrpSpPr>
          <p:cNvPr id="33" name="Gruppieren 32">
            <a:extLst>
              <a:ext uri="{FF2B5EF4-FFF2-40B4-BE49-F238E27FC236}">
                <a16:creationId xmlns:a16="http://schemas.microsoft.com/office/drawing/2014/main" id="{A14A9104-783D-CE14-1819-BDDB1F8B488B}"/>
              </a:ext>
            </a:extLst>
          </p:cNvPr>
          <p:cNvGrpSpPr/>
          <p:nvPr/>
        </p:nvGrpSpPr>
        <p:grpSpPr>
          <a:xfrm>
            <a:off x="910883" y="1542289"/>
            <a:ext cx="10372757" cy="659583"/>
            <a:chOff x="910883" y="1542289"/>
            <a:chExt cx="10372757" cy="659583"/>
          </a:xfrm>
        </p:grpSpPr>
        <p:sp>
          <p:nvSpPr>
            <p:cNvPr id="21" name="Freihandform: Form 20">
              <a:extLst>
                <a:ext uri="{FF2B5EF4-FFF2-40B4-BE49-F238E27FC236}">
                  <a16:creationId xmlns:a16="http://schemas.microsoft.com/office/drawing/2014/main" id="{221E26F8-8710-A443-9AF7-3145A9732E70}"/>
                </a:ext>
              </a:extLst>
            </p:cNvPr>
            <p:cNvSpPr/>
            <p:nvPr/>
          </p:nvSpPr>
          <p:spPr>
            <a:xfrm>
              <a:off x="1240675" y="1608247"/>
              <a:ext cx="10042965" cy="527667"/>
            </a:xfrm>
            <a:custGeom>
              <a:avLst/>
              <a:gdLst>
                <a:gd name="connsiteX0" fmla="*/ 0 w 10042965"/>
                <a:gd name="connsiteY0" fmla="*/ 0 h 527667"/>
                <a:gd name="connsiteX1" fmla="*/ 10042965 w 10042965"/>
                <a:gd name="connsiteY1" fmla="*/ 0 h 527667"/>
                <a:gd name="connsiteX2" fmla="*/ 10042965 w 10042965"/>
                <a:gd name="connsiteY2" fmla="*/ 527667 h 527667"/>
                <a:gd name="connsiteX3" fmla="*/ 0 w 10042965"/>
                <a:gd name="connsiteY3" fmla="*/ 527667 h 527667"/>
                <a:gd name="connsiteX4" fmla="*/ 0 w 10042965"/>
                <a:gd name="connsiteY4" fmla="*/ 0 h 527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2965" h="527667">
                  <a:moveTo>
                    <a:pt x="0" y="0"/>
                  </a:moveTo>
                  <a:lnTo>
                    <a:pt x="10042965" y="0"/>
                  </a:lnTo>
                  <a:lnTo>
                    <a:pt x="10042965" y="527667"/>
                  </a:lnTo>
                  <a:lnTo>
                    <a:pt x="0" y="52766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418836" tIns="68580" rIns="68580" bIns="68580" numCol="1" spcCol="1270" anchor="ctr" anchorCtr="0">
              <a:noAutofit/>
            </a:bodyPr>
            <a:lstStyle/>
            <a:p>
              <a:pPr marL="0" lvl="0" indent="0" algn="l" defTabSz="1200150">
                <a:lnSpc>
                  <a:spcPct val="90000"/>
                </a:lnSpc>
                <a:spcBef>
                  <a:spcPct val="0"/>
                </a:spcBef>
                <a:spcAft>
                  <a:spcPct val="35000"/>
                </a:spcAft>
                <a:buNone/>
              </a:pPr>
              <a:r>
                <a:rPr lang="de-DE" sz="2700" b="0" kern="1200">
                  <a:solidFill>
                    <a:srgbClr val="4D4D4D"/>
                  </a:solidFill>
                  <a:latin typeface="Century Gothic" panose="020B0502020202020204" pitchFamily="34" charset="0"/>
                </a:rPr>
                <a:t>Das ist Böhm</a:t>
              </a:r>
            </a:p>
          </p:txBody>
        </p:sp>
        <p:sp>
          <p:nvSpPr>
            <p:cNvPr id="22" name="Ellipse 21">
              <a:extLst>
                <a:ext uri="{FF2B5EF4-FFF2-40B4-BE49-F238E27FC236}">
                  <a16:creationId xmlns:a16="http://schemas.microsoft.com/office/drawing/2014/main" id="{B0BCDE3B-1FE4-AB1A-14A3-7CD6E83C5366}"/>
                </a:ext>
              </a:extLst>
            </p:cNvPr>
            <p:cNvSpPr/>
            <p:nvPr/>
          </p:nvSpPr>
          <p:spPr>
            <a:xfrm>
              <a:off x="910883" y="1542289"/>
              <a:ext cx="659583" cy="659583"/>
            </a:xfrm>
            <a:prstGeom prst="ellipse">
              <a:avLst/>
            </a:prstGeom>
            <a:solidFill>
              <a:srgbClr val="F3F3F3"/>
            </a:solidFill>
            <a:ln>
              <a:solidFill>
                <a:srgbClr val="4D4D4D"/>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de-DE"/>
            </a:p>
          </p:txBody>
        </p:sp>
        <p:pic>
          <p:nvPicPr>
            <p:cNvPr id="8" name="Grafik 7" descr="Geschichten erzählen mit einfarbiger Füllung">
              <a:extLst>
                <a:ext uri="{FF2B5EF4-FFF2-40B4-BE49-F238E27FC236}">
                  <a16:creationId xmlns:a16="http://schemas.microsoft.com/office/drawing/2014/main" id="{B5012297-D694-85A5-BD8F-EBE742B32C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0674" y="1602080"/>
              <a:ext cx="540000" cy="540000"/>
            </a:xfrm>
            <a:prstGeom prst="rect">
              <a:avLst/>
            </a:prstGeom>
          </p:spPr>
        </p:pic>
      </p:grpSp>
      <p:grpSp>
        <p:nvGrpSpPr>
          <p:cNvPr id="35" name="Gruppieren 34">
            <a:extLst>
              <a:ext uri="{FF2B5EF4-FFF2-40B4-BE49-F238E27FC236}">
                <a16:creationId xmlns:a16="http://schemas.microsoft.com/office/drawing/2014/main" id="{43221A9C-63E0-12FA-8CCA-C61E1295FFB4}"/>
              </a:ext>
            </a:extLst>
          </p:cNvPr>
          <p:cNvGrpSpPr/>
          <p:nvPr/>
        </p:nvGrpSpPr>
        <p:grpSpPr>
          <a:xfrm>
            <a:off x="1543402" y="3125090"/>
            <a:ext cx="9740238" cy="659583"/>
            <a:chOff x="1543402" y="3125090"/>
            <a:chExt cx="9740238" cy="659583"/>
          </a:xfrm>
        </p:grpSpPr>
        <p:sp>
          <p:nvSpPr>
            <p:cNvPr id="25" name="Freihandform: Form 24">
              <a:extLst>
                <a:ext uri="{FF2B5EF4-FFF2-40B4-BE49-F238E27FC236}">
                  <a16:creationId xmlns:a16="http://schemas.microsoft.com/office/drawing/2014/main" id="{1A3E09E7-65EC-8B48-66A7-59908F5988A0}"/>
                </a:ext>
              </a:extLst>
            </p:cNvPr>
            <p:cNvSpPr/>
            <p:nvPr/>
          </p:nvSpPr>
          <p:spPr>
            <a:xfrm>
              <a:off x="1873194" y="3191048"/>
              <a:ext cx="9410446" cy="527667"/>
            </a:xfrm>
            <a:custGeom>
              <a:avLst/>
              <a:gdLst>
                <a:gd name="connsiteX0" fmla="*/ 0 w 9410446"/>
                <a:gd name="connsiteY0" fmla="*/ 0 h 527667"/>
                <a:gd name="connsiteX1" fmla="*/ 9410446 w 9410446"/>
                <a:gd name="connsiteY1" fmla="*/ 0 h 527667"/>
                <a:gd name="connsiteX2" fmla="*/ 9410446 w 9410446"/>
                <a:gd name="connsiteY2" fmla="*/ 527667 h 527667"/>
                <a:gd name="connsiteX3" fmla="*/ 0 w 9410446"/>
                <a:gd name="connsiteY3" fmla="*/ 527667 h 527667"/>
                <a:gd name="connsiteX4" fmla="*/ 0 w 9410446"/>
                <a:gd name="connsiteY4" fmla="*/ 0 h 527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0446" h="527667">
                  <a:moveTo>
                    <a:pt x="0" y="0"/>
                  </a:moveTo>
                  <a:lnTo>
                    <a:pt x="9410446" y="0"/>
                  </a:lnTo>
                  <a:lnTo>
                    <a:pt x="9410446" y="527667"/>
                  </a:lnTo>
                  <a:lnTo>
                    <a:pt x="0" y="52766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418836" tIns="68580" rIns="68580" bIns="68580" numCol="1" spcCol="1270" anchor="ctr" anchorCtr="0">
              <a:noAutofit/>
            </a:bodyPr>
            <a:lstStyle/>
            <a:p>
              <a:pPr marL="0" lvl="0" indent="0" algn="l" defTabSz="1200150">
                <a:lnSpc>
                  <a:spcPct val="90000"/>
                </a:lnSpc>
                <a:spcBef>
                  <a:spcPct val="0"/>
                </a:spcBef>
                <a:spcAft>
                  <a:spcPct val="35000"/>
                </a:spcAft>
                <a:buNone/>
              </a:pPr>
              <a:r>
                <a:rPr lang="de-DE" sz="2700" b="0" kern="1200">
                  <a:solidFill>
                    <a:srgbClr val="4D4D4D"/>
                  </a:solidFill>
                  <a:latin typeface="Century Gothic" panose="020B0502020202020204" pitchFamily="34" charset="0"/>
                </a:rPr>
                <a:t>Unsere Leistungen &amp; Produkte</a:t>
              </a:r>
            </a:p>
          </p:txBody>
        </p:sp>
        <p:sp>
          <p:nvSpPr>
            <p:cNvPr id="26" name="Ellipse 25">
              <a:extLst>
                <a:ext uri="{FF2B5EF4-FFF2-40B4-BE49-F238E27FC236}">
                  <a16:creationId xmlns:a16="http://schemas.microsoft.com/office/drawing/2014/main" id="{698A1662-9291-ECD9-2FD0-104B591FEC66}"/>
                </a:ext>
              </a:extLst>
            </p:cNvPr>
            <p:cNvSpPr/>
            <p:nvPr/>
          </p:nvSpPr>
          <p:spPr>
            <a:xfrm>
              <a:off x="1543402" y="3125090"/>
              <a:ext cx="659583" cy="659583"/>
            </a:xfrm>
            <a:prstGeom prst="ellipse">
              <a:avLst/>
            </a:prstGeom>
            <a:solidFill>
              <a:srgbClr val="F3F3F3"/>
            </a:solidFill>
            <a:ln>
              <a:solidFill>
                <a:srgbClr val="4D4D4D"/>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de-DE"/>
            </a:p>
          </p:txBody>
        </p:sp>
        <p:pic>
          <p:nvPicPr>
            <p:cNvPr id="9" name="Grafik 8" descr="Inventar durchsuchen mit einfarbiger Füllung">
              <a:extLst>
                <a:ext uri="{FF2B5EF4-FFF2-40B4-BE49-F238E27FC236}">
                  <a16:creationId xmlns:a16="http://schemas.microsoft.com/office/drawing/2014/main" id="{1D0E31F8-4986-D02C-4CAA-17623C6268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03193" y="3184881"/>
              <a:ext cx="540000" cy="540000"/>
            </a:xfrm>
            <a:prstGeom prst="rect">
              <a:avLst/>
            </a:prstGeom>
          </p:spPr>
        </p:pic>
      </p:grpSp>
      <p:grpSp>
        <p:nvGrpSpPr>
          <p:cNvPr id="34" name="Gruppieren 33">
            <a:extLst>
              <a:ext uri="{FF2B5EF4-FFF2-40B4-BE49-F238E27FC236}">
                <a16:creationId xmlns:a16="http://schemas.microsoft.com/office/drawing/2014/main" id="{7D6D7C6B-E122-964A-CE04-1CAECDC657CA}"/>
              </a:ext>
            </a:extLst>
          </p:cNvPr>
          <p:cNvGrpSpPr/>
          <p:nvPr/>
        </p:nvGrpSpPr>
        <p:grpSpPr>
          <a:xfrm>
            <a:off x="1344925" y="2333689"/>
            <a:ext cx="9938714" cy="659583"/>
            <a:chOff x="1344925" y="2333689"/>
            <a:chExt cx="9938714" cy="659583"/>
          </a:xfrm>
        </p:grpSpPr>
        <p:sp>
          <p:nvSpPr>
            <p:cNvPr id="23" name="Freihandform: Form 22">
              <a:extLst>
                <a:ext uri="{FF2B5EF4-FFF2-40B4-BE49-F238E27FC236}">
                  <a16:creationId xmlns:a16="http://schemas.microsoft.com/office/drawing/2014/main" id="{D4B0564E-4DAF-81D6-6511-ADBB3730BBF2}"/>
                </a:ext>
              </a:extLst>
            </p:cNvPr>
            <p:cNvSpPr/>
            <p:nvPr/>
          </p:nvSpPr>
          <p:spPr>
            <a:xfrm>
              <a:off x="1674717" y="2399647"/>
              <a:ext cx="9608922" cy="527667"/>
            </a:xfrm>
            <a:custGeom>
              <a:avLst/>
              <a:gdLst>
                <a:gd name="connsiteX0" fmla="*/ 0 w 9608922"/>
                <a:gd name="connsiteY0" fmla="*/ 0 h 527667"/>
                <a:gd name="connsiteX1" fmla="*/ 9608922 w 9608922"/>
                <a:gd name="connsiteY1" fmla="*/ 0 h 527667"/>
                <a:gd name="connsiteX2" fmla="*/ 9608922 w 9608922"/>
                <a:gd name="connsiteY2" fmla="*/ 527667 h 527667"/>
                <a:gd name="connsiteX3" fmla="*/ 0 w 9608922"/>
                <a:gd name="connsiteY3" fmla="*/ 527667 h 527667"/>
                <a:gd name="connsiteX4" fmla="*/ 0 w 9608922"/>
                <a:gd name="connsiteY4" fmla="*/ 0 h 527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922" h="527667">
                  <a:moveTo>
                    <a:pt x="0" y="0"/>
                  </a:moveTo>
                  <a:lnTo>
                    <a:pt x="9608922" y="0"/>
                  </a:lnTo>
                  <a:lnTo>
                    <a:pt x="9608922" y="527667"/>
                  </a:lnTo>
                  <a:lnTo>
                    <a:pt x="0" y="52766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418836" tIns="68580" rIns="68580" bIns="68580" numCol="1" spcCol="1270" anchor="ctr" anchorCtr="0">
              <a:noAutofit/>
            </a:bodyPr>
            <a:lstStyle/>
            <a:p>
              <a:pPr marL="0" lvl="0" indent="0" algn="l" defTabSz="1200150">
                <a:lnSpc>
                  <a:spcPct val="90000"/>
                </a:lnSpc>
                <a:spcBef>
                  <a:spcPct val="0"/>
                </a:spcBef>
                <a:spcAft>
                  <a:spcPct val="35000"/>
                </a:spcAft>
                <a:buNone/>
              </a:pPr>
              <a:r>
                <a:rPr lang="de-DE" sz="2700" b="0" kern="1200">
                  <a:solidFill>
                    <a:srgbClr val="4D4D4D"/>
                  </a:solidFill>
                  <a:latin typeface="Century Gothic" panose="020B0502020202020204" pitchFamily="34" charset="0"/>
                </a:rPr>
                <a:t>Unsere Mission &amp; Werte</a:t>
              </a:r>
            </a:p>
          </p:txBody>
        </p:sp>
        <p:sp>
          <p:nvSpPr>
            <p:cNvPr id="24" name="Ellipse 23">
              <a:extLst>
                <a:ext uri="{FF2B5EF4-FFF2-40B4-BE49-F238E27FC236}">
                  <a16:creationId xmlns:a16="http://schemas.microsoft.com/office/drawing/2014/main" id="{B997CA86-F81E-2592-5D1A-9B5F9C3FD49F}"/>
                </a:ext>
              </a:extLst>
            </p:cNvPr>
            <p:cNvSpPr/>
            <p:nvPr/>
          </p:nvSpPr>
          <p:spPr>
            <a:xfrm>
              <a:off x="1344925" y="2333689"/>
              <a:ext cx="659583" cy="659583"/>
            </a:xfrm>
            <a:prstGeom prst="ellipse">
              <a:avLst/>
            </a:prstGeom>
            <a:solidFill>
              <a:srgbClr val="F3F3F3"/>
            </a:solidFill>
            <a:ln>
              <a:solidFill>
                <a:srgbClr val="4D4D4D"/>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de-DE"/>
            </a:p>
          </p:txBody>
        </p:sp>
        <p:pic>
          <p:nvPicPr>
            <p:cNvPr id="10" name="Grafik 9" descr="Volltreffer mit einfarbiger Füllung">
              <a:extLst>
                <a:ext uri="{FF2B5EF4-FFF2-40B4-BE49-F238E27FC236}">
                  <a16:creationId xmlns:a16="http://schemas.microsoft.com/office/drawing/2014/main" id="{313CFC2F-033C-0C19-7562-AB41D874E3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04716" y="2393480"/>
              <a:ext cx="540000" cy="540000"/>
            </a:xfrm>
            <a:prstGeom prst="rect">
              <a:avLst/>
            </a:prstGeom>
          </p:spPr>
        </p:pic>
      </p:grpSp>
      <p:grpSp>
        <p:nvGrpSpPr>
          <p:cNvPr id="38" name="Gruppieren 37">
            <a:extLst>
              <a:ext uri="{FF2B5EF4-FFF2-40B4-BE49-F238E27FC236}">
                <a16:creationId xmlns:a16="http://schemas.microsoft.com/office/drawing/2014/main" id="{1F5D9C0F-FCAE-392E-A5DC-45C51856137A}"/>
              </a:ext>
            </a:extLst>
          </p:cNvPr>
          <p:cNvGrpSpPr/>
          <p:nvPr/>
        </p:nvGrpSpPr>
        <p:grpSpPr>
          <a:xfrm>
            <a:off x="910883" y="5498790"/>
            <a:ext cx="10372757" cy="659583"/>
            <a:chOff x="910883" y="5498790"/>
            <a:chExt cx="10372757" cy="659583"/>
          </a:xfrm>
        </p:grpSpPr>
        <p:sp>
          <p:nvSpPr>
            <p:cNvPr id="31" name="Freihandform: Form 30">
              <a:extLst>
                <a:ext uri="{FF2B5EF4-FFF2-40B4-BE49-F238E27FC236}">
                  <a16:creationId xmlns:a16="http://schemas.microsoft.com/office/drawing/2014/main" id="{97B1BD05-A123-509A-AE77-D9353165AB37}"/>
                </a:ext>
              </a:extLst>
            </p:cNvPr>
            <p:cNvSpPr/>
            <p:nvPr/>
          </p:nvSpPr>
          <p:spPr>
            <a:xfrm>
              <a:off x="1240675" y="5564748"/>
              <a:ext cx="10042965" cy="527667"/>
            </a:xfrm>
            <a:custGeom>
              <a:avLst/>
              <a:gdLst>
                <a:gd name="connsiteX0" fmla="*/ 0 w 10042965"/>
                <a:gd name="connsiteY0" fmla="*/ 0 h 527667"/>
                <a:gd name="connsiteX1" fmla="*/ 10042965 w 10042965"/>
                <a:gd name="connsiteY1" fmla="*/ 0 h 527667"/>
                <a:gd name="connsiteX2" fmla="*/ 10042965 w 10042965"/>
                <a:gd name="connsiteY2" fmla="*/ 527667 h 527667"/>
                <a:gd name="connsiteX3" fmla="*/ 0 w 10042965"/>
                <a:gd name="connsiteY3" fmla="*/ 527667 h 527667"/>
                <a:gd name="connsiteX4" fmla="*/ 0 w 10042965"/>
                <a:gd name="connsiteY4" fmla="*/ 0 h 527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42965" h="527667">
                  <a:moveTo>
                    <a:pt x="0" y="0"/>
                  </a:moveTo>
                  <a:lnTo>
                    <a:pt x="10042965" y="0"/>
                  </a:lnTo>
                  <a:lnTo>
                    <a:pt x="10042965" y="527667"/>
                  </a:lnTo>
                  <a:lnTo>
                    <a:pt x="0" y="52766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418836" tIns="68580" rIns="68580" bIns="68580" numCol="1" spcCol="1270" anchor="ctr" anchorCtr="0">
              <a:noAutofit/>
            </a:bodyPr>
            <a:lstStyle/>
            <a:p>
              <a:pPr marL="0" lvl="0" indent="0" algn="l" defTabSz="1200150">
                <a:lnSpc>
                  <a:spcPct val="90000"/>
                </a:lnSpc>
                <a:spcBef>
                  <a:spcPct val="0"/>
                </a:spcBef>
                <a:spcAft>
                  <a:spcPct val="35000"/>
                </a:spcAft>
                <a:buNone/>
              </a:pPr>
              <a:r>
                <a:rPr lang="de-DE" sz="2700" b="0" kern="1200">
                  <a:solidFill>
                    <a:srgbClr val="4D4D4D"/>
                  </a:solidFill>
                  <a:latin typeface="Century Gothic" panose="020B0502020202020204" pitchFamily="34" charset="0"/>
                </a:rPr>
                <a:t>Ihr Ansprechpartner</a:t>
              </a:r>
            </a:p>
          </p:txBody>
        </p:sp>
        <p:sp>
          <p:nvSpPr>
            <p:cNvPr id="32" name="Ellipse 31">
              <a:extLst>
                <a:ext uri="{FF2B5EF4-FFF2-40B4-BE49-F238E27FC236}">
                  <a16:creationId xmlns:a16="http://schemas.microsoft.com/office/drawing/2014/main" id="{7A95B5EB-4B61-87E3-1AC1-940CE3EEA1B4}"/>
                </a:ext>
              </a:extLst>
            </p:cNvPr>
            <p:cNvSpPr/>
            <p:nvPr/>
          </p:nvSpPr>
          <p:spPr>
            <a:xfrm>
              <a:off x="910883" y="5498790"/>
              <a:ext cx="659583" cy="659583"/>
            </a:xfrm>
            <a:prstGeom prst="ellipse">
              <a:avLst/>
            </a:prstGeom>
            <a:solidFill>
              <a:srgbClr val="F3F3F3"/>
            </a:solidFill>
            <a:ln>
              <a:solidFill>
                <a:srgbClr val="4D4D4D"/>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de-DE"/>
            </a:p>
          </p:txBody>
        </p:sp>
        <p:pic>
          <p:nvPicPr>
            <p:cNvPr id="11" name="Grafik 10" descr="Callcenter mit einfarbiger Füllung">
              <a:extLst>
                <a:ext uri="{FF2B5EF4-FFF2-40B4-BE49-F238E27FC236}">
                  <a16:creationId xmlns:a16="http://schemas.microsoft.com/office/drawing/2014/main" id="{113239E4-A223-7BCE-3E6F-D5C4F16BA7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0674" y="5558581"/>
              <a:ext cx="540000" cy="540000"/>
            </a:xfrm>
            <a:prstGeom prst="rect">
              <a:avLst/>
            </a:prstGeom>
          </p:spPr>
        </p:pic>
      </p:grpSp>
      <p:grpSp>
        <p:nvGrpSpPr>
          <p:cNvPr id="37" name="Gruppieren 36">
            <a:extLst>
              <a:ext uri="{FF2B5EF4-FFF2-40B4-BE49-F238E27FC236}">
                <a16:creationId xmlns:a16="http://schemas.microsoft.com/office/drawing/2014/main" id="{37060177-2795-8CC3-6452-BB9E8D5D0734}"/>
              </a:ext>
            </a:extLst>
          </p:cNvPr>
          <p:cNvGrpSpPr/>
          <p:nvPr/>
        </p:nvGrpSpPr>
        <p:grpSpPr>
          <a:xfrm>
            <a:off x="1543402" y="3915989"/>
            <a:ext cx="9740238" cy="659583"/>
            <a:chOff x="1543402" y="3915989"/>
            <a:chExt cx="9740238" cy="659583"/>
          </a:xfrm>
        </p:grpSpPr>
        <p:sp>
          <p:nvSpPr>
            <p:cNvPr id="27" name="Freihandform: Form 26">
              <a:extLst>
                <a:ext uri="{FF2B5EF4-FFF2-40B4-BE49-F238E27FC236}">
                  <a16:creationId xmlns:a16="http://schemas.microsoft.com/office/drawing/2014/main" id="{39A24E93-4FC8-CC55-8385-A92C5033A9E9}"/>
                </a:ext>
              </a:extLst>
            </p:cNvPr>
            <p:cNvSpPr/>
            <p:nvPr/>
          </p:nvSpPr>
          <p:spPr>
            <a:xfrm>
              <a:off x="1873194" y="3981947"/>
              <a:ext cx="9410446" cy="527667"/>
            </a:xfrm>
            <a:custGeom>
              <a:avLst/>
              <a:gdLst>
                <a:gd name="connsiteX0" fmla="*/ 0 w 9410446"/>
                <a:gd name="connsiteY0" fmla="*/ 0 h 527667"/>
                <a:gd name="connsiteX1" fmla="*/ 9410446 w 9410446"/>
                <a:gd name="connsiteY1" fmla="*/ 0 h 527667"/>
                <a:gd name="connsiteX2" fmla="*/ 9410446 w 9410446"/>
                <a:gd name="connsiteY2" fmla="*/ 527667 h 527667"/>
                <a:gd name="connsiteX3" fmla="*/ 0 w 9410446"/>
                <a:gd name="connsiteY3" fmla="*/ 527667 h 527667"/>
                <a:gd name="connsiteX4" fmla="*/ 0 w 9410446"/>
                <a:gd name="connsiteY4" fmla="*/ 0 h 527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0446" h="527667">
                  <a:moveTo>
                    <a:pt x="0" y="0"/>
                  </a:moveTo>
                  <a:lnTo>
                    <a:pt x="9410446" y="0"/>
                  </a:lnTo>
                  <a:lnTo>
                    <a:pt x="9410446" y="527667"/>
                  </a:lnTo>
                  <a:lnTo>
                    <a:pt x="0" y="52766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418836" tIns="68580" rIns="68580" bIns="68580" numCol="1" spcCol="1270" anchor="ctr" anchorCtr="0">
              <a:noAutofit/>
            </a:bodyPr>
            <a:lstStyle/>
            <a:p>
              <a:pPr marL="0" lvl="0" indent="0" algn="l" defTabSz="1200150">
                <a:lnSpc>
                  <a:spcPct val="90000"/>
                </a:lnSpc>
                <a:spcBef>
                  <a:spcPct val="0"/>
                </a:spcBef>
                <a:spcAft>
                  <a:spcPct val="35000"/>
                </a:spcAft>
                <a:buNone/>
              </a:pPr>
              <a:r>
                <a:rPr lang="de-DE" sz="2700" b="0" kern="1200">
                  <a:solidFill>
                    <a:srgbClr val="4D4D4D"/>
                  </a:solidFill>
                  <a:latin typeface="Century Gothic" panose="020B0502020202020204" pitchFamily="34" charset="0"/>
                </a:rPr>
                <a:t>Unsere Kunden</a:t>
              </a:r>
            </a:p>
          </p:txBody>
        </p:sp>
        <p:sp>
          <p:nvSpPr>
            <p:cNvPr id="28" name="Ellipse 27">
              <a:extLst>
                <a:ext uri="{FF2B5EF4-FFF2-40B4-BE49-F238E27FC236}">
                  <a16:creationId xmlns:a16="http://schemas.microsoft.com/office/drawing/2014/main" id="{C27BC2A3-0172-5CE0-D96C-800466CAD917}"/>
                </a:ext>
              </a:extLst>
            </p:cNvPr>
            <p:cNvSpPr/>
            <p:nvPr/>
          </p:nvSpPr>
          <p:spPr>
            <a:xfrm>
              <a:off x="1543402" y="3915989"/>
              <a:ext cx="659583" cy="659583"/>
            </a:xfrm>
            <a:prstGeom prst="ellipse">
              <a:avLst/>
            </a:prstGeom>
            <a:solidFill>
              <a:srgbClr val="F3F3F3"/>
            </a:solidFill>
            <a:ln>
              <a:solidFill>
                <a:srgbClr val="4D4D4D"/>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de-DE"/>
            </a:p>
          </p:txBody>
        </p:sp>
        <p:grpSp>
          <p:nvGrpSpPr>
            <p:cNvPr id="17" name="Gruppieren 16">
              <a:extLst>
                <a:ext uri="{FF2B5EF4-FFF2-40B4-BE49-F238E27FC236}">
                  <a16:creationId xmlns:a16="http://schemas.microsoft.com/office/drawing/2014/main" id="{41BCB69A-1395-45BF-6F5C-CDF8B87390C4}"/>
                </a:ext>
              </a:extLst>
            </p:cNvPr>
            <p:cNvGrpSpPr/>
            <p:nvPr/>
          </p:nvGrpSpPr>
          <p:grpSpPr>
            <a:xfrm>
              <a:off x="1603193" y="3975780"/>
              <a:ext cx="540000" cy="540000"/>
              <a:chOff x="816489" y="3613221"/>
              <a:chExt cx="540000" cy="540000"/>
            </a:xfrm>
          </p:grpSpPr>
          <p:pic>
            <p:nvPicPr>
              <p:cNvPr id="13" name="Grafik 12" descr="Ziel mit einfarbiger Füllung">
                <a:extLst>
                  <a:ext uri="{FF2B5EF4-FFF2-40B4-BE49-F238E27FC236}">
                    <a16:creationId xmlns:a16="http://schemas.microsoft.com/office/drawing/2014/main" id="{AF71B086-6DA1-347F-EDF4-563FBBAC7CA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6489" y="3613221"/>
                <a:ext cx="540000" cy="540000"/>
              </a:xfrm>
              <a:prstGeom prst="rect">
                <a:avLst/>
              </a:prstGeom>
            </p:spPr>
          </p:pic>
          <p:sp>
            <p:nvSpPr>
              <p:cNvPr id="14" name="Ellipse 13">
                <a:extLst>
                  <a:ext uri="{FF2B5EF4-FFF2-40B4-BE49-F238E27FC236}">
                    <a16:creationId xmlns:a16="http://schemas.microsoft.com/office/drawing/2014/main" id="{3618B9A8-EF29-4C66-3761-E6D1FAABEAE8}"/>
                  </a:ext>
                </a:extLst>
              </p:cNvPr>
              <p:cNvSpPr/>
              <p:nvPr/>
            </p:nvSpPr>
            <p:spPr>
              <a:xfrm>
                <a:off x="951489" y="3748221"/>
                <a:ext cx="270000" cy="270000"/>
              </a:xfrm>
              <a:prstGeom prst="ellipse">
                <a:avLst/>
              </a:prstGeom>
              <a:solidFill>
                <a:srgbClr val="F3F3F3"/>
              </a:solidFill>
              <a:ln>
                <a:solidFill>
                  <a:srgbClr val="F3F3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Benutzer mit einfarbiger Füllung">
                <a:extLst>
                  <a:ext uri="{FF2B5EF4-FFF2-40B4-BE49-F238E27FC236}">
                    <a16:creationId xmlns:a16="http://schemas.microsoft.com/office/drawing/2014/main" id="{5C16E8DC-2026-AA9C-5356-67FC95AD320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9989" y="3746721"/>
                <a:ext cx="273000" cy="273000"/>
              </a:xfrm>
              <a:prstGeom prst="rect">
                <a:avLst/>
              </a:prstGeom>
            </p:spPr>
          </p:pic>
        </p:grpSp>
      </p:grpSp>
      <p:grpSp>
        <p:nvGrpSpPr>
          <p:cNvPr id="36" name="Gruppieren 35">
            <a:extLst>
              <a:ext uri="{FF2B5EF4-FFF2-40B4-BE49-F238E27FC236}">
                <a16:creationId xmlns:a16="http://schemas.microsoft.com/office/drawing/2014/main" id="{36CE865D-4A05-BDA5-7E1C-92FCF8B6FDF7}"/>
              </a:ext>
            </a:extLst>
          </p:cNvPr>
          <p:cNvGrpSpPr/>
          <p:nvPr/>
        </p:nvGrpSpPr>
        <p:grpSpPr>
          <a:xfrm>
            <a:off x="1344925" y="4707390"/>
            <a:ext cx="9938714" cy="659583"/>
            <a:chOff x="1344925" y="4707390"/>
            <a:chExt cx="9938714" cy="659583"/>
          </a:xfrm>
        </p:grpSpPr>
        <p:sp>
          <p:nvSpPr>
            <p:cNvPr id="29" name="Freihandform: Form 28">
              <a:extLst>
                <a:ext uri="{FF2B5EF4-FFF2-40B4-BE49-F238E27FC236}">
                  <a16:creationId xmlns:a16="http://schemas.microsoft.com/office/drawing/2014/main" id="{69A94F1F-028A-85CB-7625-BEB7A5D66904}"/>
                </a:ext>
              </a:extLst>
            </p:cNvPr>
            <p:cNvSpPr/>
            <p:nvPr/>
          </p:nvSpPr>
          <p:spPr>
            <a:xfrm>
              <a:off x="1674717" y="4773348"/>
              <a:ext cx="9608922" cy="527667"/>
            </a:xfrm>
            <a:custGeom>
              <a:avLst/>
              <a:gdLst>
                <a:gd name="connsiteX0" fmla="*/ 0 w 9608922"/>
                <a:gd name="connsiteY0" fmla="*/ 0 h 527667"/>
                <a:gd name="connsiteX1" fmla="*/ 9608922 w 9608922"/>
                <a:gd name="connsiteY1" fmla="*/ 0 h 527667"/>
                <a:gd name="connsiteX2" fmla="*/ 9608922 w 9608922"/>
                <a:gd name="connsiteY2" fmla="*/ 527667 h 527667"/>
                <a:gd name="connsiteX3" fmla="*/ 0 w 9608922"/>
                <a:gd name="connsiteY3" fmla="*/ 527667 h 527667"/>
                <a:gd name="connsiteX4" fmla="*/ 0 w 9608922"/>
                <a:gd name="connsiteY4" fmla="*/ 0 h 527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08922" h="527667">
                  <a:moveTo>
                    <a:pt x="0" y="0"/>
                  </a:moveTo>
                  <a:lnTo>
                    <a:pt x="9608922" y="0"/>
                  </a:lnTo>
                  <a:lnTo>
                    <a:pt x="9608922" y="527667"/>
                  </a:lnTo>
                  <a:lnTo>
                    <a:pt x="0" y="527667"/>
                  </a:lnTo>
                  <a:lnTo>
                    <a:pt x="0" y="0"/>
                  </a:lnTo>
                  <a:close/>
                </a:path>
              </a:pathLst>
            </a:custGeom>
          </p:spPr>
          <p:style>
            <a:lnRef idx="0">
              <a:schemeClr val="dk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418836" tIns="68580" rIns="68580" bIns="68580" numCol="1" spcCol="1270" anchor="ctr" anchorCtr="0">
              <a:noAutofit/>
            </a:bodyPr>
            <a:lstStyle/>
            <a:p>
              <a:pPr marL="0" lvl="0" indent="0" algn="l" defTabSz="1200150">
                <a:lnSpc>
                  <a:spcPct val="90000"/>
                </a:lnSpc>
                <a:spcBef>
                  <a:spcPct val="0"/>
                </a:spcBef>
                <a:spcAft>
                  <a:spcPct val="35000"/>
                </a:spcAft>
                <a:buNone/>
              </a:pPr>
              <a:r>
                <a:rPr lang="de-DE" sz="2700" b="0" kern="1200">
                  <a:solidFill>
                    <a:srgbClr val="4D4D4D"/>
                  </a:solidFill>
                  <a:latin typeface="Century Gothic" panose="020B0502020202020204" pitchFamily="34" charset="0"/>
                </a:rPr>
                <a:t>Unsere Zukunft</a:t>
              </a:r>
            </a:p>
          </p:txBody>
        </p:sp>
        <p:sp>
          <p:nvSpPr>
            <p:cNvPr id="30" name="Ellipse 29">
              <a:extLst>
                <a:ext uri="{FF2B5EF4-FFF2-40B4-BE49-F238E27FC236}">
                  <a16:creationId xmlns:a16="http://schemas.microsoft.com/office/drawing/2014/main" id="{2BA587CF-3B04-C0C1-D45E-A17B7950F366}"/>
                </a:ext>
              </a:extLst>
            </p:cNvPr>
            <p:cNvSpPr/>
            <p:nvPr/>
          </p:nvSpPr>
          <p:spPr>
            <a:xfrm>
              <a:off x="1344925" y="4707390"/>
              <a:ext cx="659583" cy="659583"/>
            </a:xfrm>
            <a:prstGeom prst="ellipse">
              <a:avLst/>
            </a:prstGeom>
            <a:solidFill>
              <a:srgbClr val="F3F3F3"/>
            </a:solidFill>
            <a:ln>
              <a:solidFill>
                <a:srgbClr val="4D4D4D"/>
              </a:solidFill>
            </a:ln>
          </p:spPr>
          <p:style>
            <a:lnRef idx="1">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de-DE"/>
            </a:p>
          </p:txBody>
        </p:sp>
        <p:pic>
          <p:nvPicPr>
            <p:cNvPr id="16" name="Grafik 15" descr="Fernglas mit einfarbiger Füllung">
              <a:extLst>
                <a:ext uri="{FF2B5EF4-FFF2-40B4-BE49-F238E27FC236}">
                  <a16:creationId xmlns:a16="http://schemas.microsoft.com/office/drawing/2014/main" id="{30FD02A6-DF6A-A4D4-4BBD-3C2C1660DC3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0800000" flipV="1">
              <a:off x="1404716" y="4767181"/>
              <a:ext cx="540000" cy="540000"/>
            </a:xfrm>
            <a:prstGeom prst="rect">
              <a:avLst/>
            </a:prstGeom>
          </p:spPr>
        </p:pic>
      </p:grpSp>
    </p:spTree>
    <p:extLst>
      <p:ext uri="{BB962C8B-B14F-4D97-AF65-F5344CB8AC3E}">
        <p14:creationId xmlns:p14="http://schemas.microsoft.com/office/powerpoint/2010/main" val="42852581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8EC48-8288-1BAB-DD3C-0E64216095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F374757-3A1C-8964-9270-9BFA0A102479}"/>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Das ist Böhm</a:t>
            </a:r>
          </a:p>
        </p:txBody>
      </p:sp>
      <p:sp>
        <p:nvSpPr>
          <p:cNvPr id="4" name="Datumsplatzhalter 3">
            <a:extLst>
              <a:ext uri="{FF2B5EF4-FFF2-40B4-BE49-F238E27FC236}">
                <a16:creationId xmlns:a16="http://schemas.microsoft.com/office/drawing/2014/main" id="{4252D1E5-B93E-65D3-C650-EE7783817AC3}"/>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EF13F45D-7AA8-9735-DD13-92A382080F4A}"/>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5E759BE-A846-E6B9-5F8E-4020F4C70062}"/>
              </a:ext>
            </a:extLst>
          </p:cNvPr>
          <p:cNvSpPr>
            <a:spLocks noGrp="1"/>
          </p:cNvSpPr>
          <p:nvPr>
            <p:ph type="sldNum" sz="quarter" idx="12"/>
          </p:nvPr>
        </p:nvSpPr>
        <p:spPr/>
        <p:txBody>
          <a:bodyPr/>
          <a:lstStyle/>
          <a:p>
            <a:fld id="{33F7291D-92BF-48BA-9302-3F6DF2C6B695}" type="slidenum">
              <a:rPr lang="de-DE" smtClean="0"/>
              <a:t>3</a:t>
            </a:fld>
            <a:endParaRPr lang="de-DE"/>
          </a:p>
        </p:txBody>
      </p:sp>
      <p:grpSp>
        <p:nvGrpSpPr>
          <p:cNvPr id="11" name="Gruppieren 10">
            <a:extLst>
              <a:ext uri="{FF2B5EF4-FFF2-40B4-BE49-F238E27FC236}">
                <a16:creationId xmlns:a16="http://schemas.microsoft.com/office/drawing/2014/main" id="{E3835AAA-15ED-4329-8D55-06F02DCD7083}"/>
              </a:ext>
            </a:extLst>
          </p:cNvPr>
          <p:cNvGrpSpPr/>
          <p:nvPr/>
        </p:nvGrpSpPr>
        <p:grpSpPr>
          <a:xfrm>
            <a:off x="838200" y="1676147"/>
            <a:ext cx="9163891" cy="4348369"/>
            <a:chOff x="481287" y="1676162"/>
            <a:chExt cx="9163891" cy="4348369"/>
          </a:xfrm>
        </p:grpSpPr>
        <p:sp>
          <p:nvSpPr>
            <p:cNvPr id="47" name="Textfeld 46">
              <a:extLst>
                <a:ext uri="{FF2B5EF4-FFF2-40B4-BE49-F238E27FC236}">
                  <a16:creationId xmlns:a16="http://schemas.microsoft.com/office/drawing/2014/main" id="{666379DD-9256-C23F-5E88-55819A99AC7B}"/>
                </a:ext>
              </a:extLst>
            </p:cNvPr>
            <p:cNvSpPr txBox="1"/>
            <p:nvPr/>
          </p:nvSpPr>
          <p:spPr>
            <a:xfrm>
              <a:off x="1518376" y="2932283"/>
              <a:ext cx="540000"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1949</a:t>
              </a:r>
            </a:p>
          </p:txBody>
        </p:sp>
        <p:cxnSp>
          <p:nvCxnSpPr>
            <p:cNvPr id="55" name="Gerader Verbinder 54">
              <a:extLst>
                <a:ext uri="{FF2B5EF4-FFF2-40B4-BE49-F238E27FC236}">
                  <a16:creationId xmlns:a16="http://schemas.microsoft.com/office/drawing/2014/main" id="{49DFA675-FDDC-9A35-D5E2-E3404520868F}"/>
                </a:ext>
              </a:extLst>
            </p:cNvPr>
            <p:cNvCxnSpPr>
              <a:cxnSpLocks/>
            </p:cNvCxnSpPr>
            <p:nvPr/>
          </p:nvCxnSpPr>
          <p:spPr>
            <a:xfrm>
              <a:off x="1518377" y="2818782"/>
              <a:ext cx="0" cy="504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84" name="Ellipse 83">
              <a:extLst>
                <a:ext uri="{FF2B5EF4-FFF2-40B4-BE49-F238E27FC236}">
                  <a16:creationId xmlns:a16="http://schemas.microsoft.com/office/drawing/2014/main" id="{6843AD8B-E41F-9E65-B44F-DD0AFD638AAA}"/>
                </a:ext>
              </a:extLst>
            </p:cNvPr>
            <p:cNvSpPr/>
            <p:nvPr/>
          </p:nvSpPr>
          <p:spPr>
            <a:xfrm>
              <a:off x="1248376" y="216923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91" name="Textfeld 90">
              <a:extLst>
                <a:ext uri="{FF2B5EF4-FFF2-40B4-BE49-F238E27FC236}">
                  <a16:creationId xmlns:a16="http://schemas.microsoft.com/office/drawing/2014/main" id="{1868FFFC-5CAF-9999-CD71-61A519501983}"/>
                </a:ext>
              </a:extLst>
            </p:cNvPr>
            <p:cNvSpPr txBox="1"/>
            <p:nvPr/>
          </p:nvSpPr>
          <p:spPr>
            <a:xfrm>
              <a:off x="1785008" y="2303311"/>
              <a:ext cx="1692000"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Gründung</a:t>
              </a:r>
            </a:p>
          </p:txBody>
        </p:sp>
        <p:pic>
          <p:nvPicPr>
            <p:cNvPr id="9" name="Grafik 8" descr="Vertrag mit einfarbiger Füllung">
              <a:extLst>
                <a:ext uri="{FF2B5EF4-FFF2-40B4-BE49-F238E27FC236}">
                  <a16:creationId xmlns:a16="http://schemas.microsoft.com/office/drawing/2014/main" id="{BBA4DE09-728C-EC1E-653B-BE13C5C111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302376" y="2212919"/>
              <a:ext cx="432000" cy="432000"/>
            </a:xfrm>
            <a:prstGeom prst="rect">
              <a:avLst/>
            </a:prstGeom>
          </p:spPr>
        </p:pic>
        <p:cxnSp>
          <p:nvCxnSpPr>
            <p:cNvPr id="57" name="Gerader Verbinder 56">
              <a:extLst>
                <a:ext uri="{FF2B5EF4-FFF2-40B4-BE49-F238E27FC236}">
                  <a16:creationId xmlns:a16="http://schemas.microsoft.com/office/drawing/2014/main" id="{CD93B7B0-384F-45C6-9177-5D0CD55B4476}"/>
                </a:ext>
              </a:extLst>
            </p:cNvPr>
            <p:cNvCxnSpPr>
              <a:cxnSpLocks/>
            </p:cNvCxnSpPr>
            <p:nvPr/>
          </p:nvCxnSpPr>
          <p:spPr>
            <a:xfrm>
              <a:off x="8043087" y="2818782"/>
              <a:ext cx="0" cy="504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81" name="Textfeld 80">
              <a:extLst>
                <a:ext uri="{FF2B5EF4-FFF2-40B4-BE49-F238E27FC236}">
                  <a16:creationId xmlns:a16="http://schemas.microsoft.com/office/drawing/2014/main" id="{5058821B-230C-F43A-DF84-3A612EF29B44}"/>
                </a:ext>
              </a:extLst>
            </p:cNvPr>
            <p:cNvSpPr txBox="1"/>
            <p:nvPr/>
          </p:nvSpPr>
          <p:spPr>
            <a:xfrm>
              <a:off x="8029187" y="2945935"/>
              <a:ext cx="540000"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1991</a:t>
              </a:r>
            </a:p>
          </p:txBody>
        </p:sp>
        <p:sp>
          <p:nvSpPr>
            <p:cNvPr id="88" name="Ellipse 87">
              <a:extLst>
                <a:ext uri="{FF2B5EF4-FFF2-40B4-BE49-F238E27FC236}">
                  <a16:creationId xmlns:a16="http://schemas.microsoft.com/office/drawing/2014/main" id="{784B231F-F1CE-3A68-D3DF-722AE6D19F6E}"/>
                </a:ext>
              </a:extLst>
            </p:cNvPr>
            <p:cNvSpPr/>
            <p:nvPr/>
          </p:nvSpPr>
          <p:spPr>
            <a:xfrm>
              <a:off x="7759187" y="2167145"/>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51" name="Textfeld 50">
              <a:extLst>
                <a:ext uri="{FF2B5EF4-FFF2-40B4-BE49-F238E27FC236}">
                  <a16:creationId xmlns:a16="http://schemas.microsoft.com/office/drawing/2014/main" id="{C15BB855-2D31-30A1-8C92-6EDA76F58741}"/>
                </a:ext>
              </a:extLst>
            </p:cNvPr>
            <p:cNvSpPr txBox="1"/>
            <p:nvPr/>
          </p:nvSpPr>
          <p:spPr>
            <a:xfrm>
              <a:off x="8289455" y="2210978"/>
              <a:ext cx="1148417" cy="461665"/>
            </a:xfrm>
            <a:prstGeom prst="rect">
              <a:avLst/>
            </a:prstGeom>
            <a:noFill/>
          </p:spPr>
          <p:txBody>
            <a:bodyPr wrap="square" rtlCol="0">
              <a:spAutoFit/>
            </a:bodyPr>
            <a:lstStyle/>
            <a:p>
              <a:r>
                <a:rPr lang="de-DE" sz="1200" b="1">
                  <a:solidFill>
                    <a:srgbClr val="4D4D4D"/>
                  </a:solidFill>
                  <a:latin typeface="Century Gothic" panose="020B0502020202020204" pitchFamily="34" charset="0"/>
                </a:rPr>
                <a:t>CNC-Technologie</a:t>
              </a:r>
            </a:p>
          </p:txBody>
        </p:sp>
        <p:sp>
          <p:nvSpPr>
            <p:cNvPr id="52" name="Textfeld 51">
              <a:extLst>
                <a:ext uri="{FF2B5EF4-FFF2-40B4-BE49-F238E27FC236}">
                  <a16:creationId xmlns:a16="http://schemas.microsoft.com/office/drawing/2014/main" id="{E960F370-B2B0-A552-69C5-0F15FDD1F16D}"/>
                </a:ext>
              </a:extLst>
            </p:cNvPr>
            <p:cNvSpPr txBox="1"/>
            <p:nvPr/>
          </p:nvSpPr>
          <p:spPr>
            <a:xfrm>
              <a:off x="2082599" y="5521118"/>
              <a:ext cx="1692000" cy="461665"/>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Neue Maschinenhalle</a:t>
              </a:r>
            </a:p>
          </p:txBody>
        </p:sp>
        <p:cxnSp>
          <p:nvCxnSpPr>
            <p:cNvPr id="61" name="Gerader Verbinder 60">
              <a:extLst>
                <a:ext uri="{FF2B5EF4-FFF2-40B4-BE49-F238E27FC236}">
                  <a16:creationId xmlns:a16="http://schemas.microsoft.com/office/drawing/2014/main" id="{EE04BA9F-83AD-CD9A-19B6-68CD6E40B0EA}"/>
                </a:ext>
              </a:extLst>
            </p:cNvPr>
            <p:cNvCxnSpPr>
              <a:cxnSpLocks/>
            </p:cNvCxnSpPr>
            <p:nvPr/>
          </p:nvCxnSpPr>
          <p:spPr>
            <a:xfrm flipV="1">
              <a:off x="4044032" y="4316450"/>
              <a:ext cx="0" cy="1008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78" name="Textfeld 77">
              <a:extLst>
                <a:ext uri="{FF2B5EF4-FFF2-40B4-BE49-F238E27FC236}">
                  <a16:creationId xmlns:a16="http://schemas.microsoft.com/office/drawing/2014/main" id="{1AA2B118-5CEF-E714-EE30-1B641B3AF32F}"/>
                </a:ext>
              </a:extLst>
            </p:cNvPr>
            <p:cNvSpPr txBox="1"/>
            <p:nvPr/>
          </p:nvSpPr>
          <p:spPr>
            <a:xfrm>
              <a:off x="3372901" y="5015277"/>
              <a:ext cx="684000" cy="276999"/>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2011</a:t>
              </a:r>
            </a:p>
          </p:txBody>
        </p:sp>
        <p:sp>
          <p:nvSpPr>
            <p:cNvPr id="85" name="Ellipse 84">
              <a:extLst>
                <a:ext uri="{FF2B5EF4-FFF2-40B4-BE49-F238E27FC236}">
                  <a16:creationId xmlns:a16="http://schemas.microsoft.com/office/drawing/2014/main" id="{2B3994A1-B46C-CAED-75FD-AF68A28317AA}"/>
                </a:ext>
              </a:extLst>
            </p:cNvPr>
            <p:cNvSpPr/>
            <p:nvPr/>
          </p:nvSpPr>
          <p:spPr>
            <a:xfrm>
              <a:off x="3774599" y="547937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56" name="Gerader Verbinder 55">
              <a:extLst>
                <a:ext uri="{FF2B5EF4-FFF2-40B4-BE49-F238E27FC236}">
                  <a16:creationId xmlns:a16="http://schemas.microsoft.com/office/drawing/2014/main" id="{AA6171AF-FC61-F701-680D-813435969B12}"/>
                </a:ext>
              </a:extLst>
            </p:cNvPr>
            <p:cNvCxnSpPr>
              <a:cxnSpLocks/>
            </p:cNvCxnSpPr>
            <p:nvPr/>
          </p:nvCxnSpPr>
          <p:spPr>
            <a:xfrm>
              <a:off x="4829524" y="2818782"/>
              <a:ext cx="0" cy="504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79" name="Textfeld 78">
              <a:extLst>
                <a:ext uri="{FF2B5EF4-FFF2-40B4-BE49-F238E27FC236}">
                  <a16:creationId xmlns:a16="http://schemas.microsoft.com/office/drawing/2014/main" id="{370C5214-B971-6B18-FCBA-A23D942A6DA7}"/>
                </a:ext>
              </a:extLst>
            </p:cNvPr>
            <p:cNvSpPr txBox="1"/>
            <p:nvPr/>
          </p:nvSpPr>
          <p:spPr>
            <a:xfrm>
              <a:off x="4829524" y="2935224"/>
              <a:ext cx="540000"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1973</a:t>
              </a:r>
            </a:p>
          </p:txBody>
        </p:sp>
        <p:sp>
          <p:nvSpPr>
            <p:cNvPr id="49" name="Textfeld 48">
              <a:extLst>
                <a:ext uri="{FF2B5EF4-FFF2-40B4-BE49-F238E27FC236}">
                  <a16:creationId xmlns:a16="http://schemas.microsoft.com/office/drawing/2014/main" id="{E6A100AA-3C57-B486-15EE-1785F84D1A1A}"/>
                </a:ext>
              </a:extLst>
            </p:cNvPr>
            <p:cNvSpPr txBox="1"/>
            <p:nvPr/>
          </p:nvSpPr>
          <p:spPr>
            <a:xfrm>
              <a:off x="5099405" y="2210978"/>
              <a:ext cx="973324" cy="461665"/>
            </a:xfrm>
            <a:prstGeom prst="rect">
              <a:avLst/>
            </a:prstGeom>
            <a:noFill/>
          </p:spPr>
          <p:txBody>
            <a:bodyPr wrap="square" rtlCol="0">
              <a:spAutoFit/>
            </a:bodyPr>
            <a:lstStyle/>
            <a:p>
              <a:r>
                <a:rPr lang="de-DE" sz="1200" b="1">
                  <a:solidFill>
                    <a:srgbClr val="4D4D4D"/>
                  </a:solidFill>
                  <a:latin typeface="Century Gothic" panose="020B0502020202020204" pitchFamily="34" charset="0"/>
                </a:rPr>
                <a:t>Begleit-</a:t>
              </a:r>
            </a:p>
            <a:p>
              <a:r>
                <a:rPr lang="de-DE" sz="1200" b="1" err="1">
                  <a:solidFill>
                    <a:srgbClr val="4D4D4D"/>
                  </a:solidFill>
                  <a:latin typeface="Century Gothic" panose="020B0502020202020204" pitchFamily="34" charset="0"/>
                </a:rPr>
                <a:t>heizungen</a:t>
              </a:r>
              <a:endParaRPr lang="de-DE" sz="1200" b="1">
                <a:solidFill>
                  <a:srgbClr val="4D4D4D"/>
                </a:solidFill>
                <a:latin typeface="Century Gothic" panose="020B0502020202020204" pitchFamily="34" charset="0"/>
              </a:endParaRPr>
            </a:p>
          </p:txBody>
        </p:sp>
        <p:sp>
          <p:nvSpPr>
            <p:cNvPr id="86" name="Ellipse 85">
              <a:extLst>
                <a:ext uri="{FF2B5EF4-FFF2-40B4-BE49-F238E27FC236}">
                  <a16:creationId xmlns:a16="http://schemas.microsoft.com/office/drawing/2014/main" id="{57043D3D-499A-46FD-63D9-32A8CB729DE8}"/>
                </a:ext>
              </a:extLst>
            </p:cNvPr>
            <p:cNvSpPr/>
            <p:nvPr/>
          </p:nvSpPr>
          <p:spPr>
            <a:xfrm>
              <a:off x="4549357" y="216923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50" name="Textfeld 49">
              <a:extLst>
                <a:ext uri="{FF2B5EF4-FFF2-40B4-BE49-F238E27FC236}">
                  <a16:creationId xmlns:a16="http://schemas.microsoft.com/office/drawing/2014/main" id="{E4CB2991-E215-2213-DD68-BA510ECB5CF5}"/>
                </a:ext>
              </a:extLst>
            </p:cNvPr>
            <p:cNvSpPr txBox="1"/>
            <p:nvPr/>
          </p:nvSpPr>
          <p:spPr>
            <a:xfrm>
              <a:off x="6916533" y="4999368"/>
              <a:ext cx="1692000" cy="461665"/>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Erweiterung Lackierung</a:t>
              </a:r>
            </a:p>
          </p:txBody>
        </p:sp>
        <p:cxnSp>
          <p:nvCxnSpPr>
            <p:cNvPr id="60" name="Gerader Verbinder 59">
              <a:extLst>
                <a:ext uri="{FF2B5EF4-FFF2-40B4-BE49-F238E27FC236}">
                  <a16:creationId xmlns:a16="http://schemas.microsoft.com/office/drawing/2014/main" id="{75F277D5-6098-7226-4FC0-39794157ED86}"/>
                </a:ext>
              </a:extLst>
            </p:cNvPr>
            <p:cNvCxnSpPr>
              <a:cxnSpLocks/>
            </p:cNvCxnSpPr>
            <p:nvPr/>
          </p:nvCxnSpPr>
          <p:spPr>
            <a:xfrm>
              <a:off x="8882611" y="4316450"/>
              <a:ext cx="0" cy="504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80" name="Textfeld 79">
              <a:extLst>
                <a:ext uri="{FF2B5EF4-FFF2-40B4-BE49-F238E27FC236}">
                  <a16:creationId xmlns:a16="http://schemas.microsoft.com/office/drawing/2014/main" id="{2C2A5E05-A353-63D2-6211-16B29EBDFC59}"/>
                </a:ext>
              </a:extLst>
            </p:cNvPr>
            <p:cNvSpPr txBox="1"/>
            <p:nvPr/>
          </p:nvSpPr>
          <p:spPr>
            <a:xfrm>
              <a:off x="8345509" y="4429951"/>
              <a:ext cx="540000" cy="276999"/>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2025</a:t>
              </a:r>
            </a:p>
          </p:txBody>
        </p:sp>
        <p:sp>
          <p:nvSpPr>
            <p:cNvPr id="87" name="Ellipse 86">
              <a:extLst>
                <a:ext uri="{FF2B5EF4-FFF2-40B4-BE49-F238E27FC236}">
                  <a16:creationId xmlns:a16="http://schemas.microsoft.com/office/drawing/2014/main" id="{20E055C4-5EE6-3818-ADD6-E6A4913AC1FE}"/>
                </a:ext>
              </a:extLst>
            </p:cNvPr>
            <p:cNvSpPr/>
            <p:nvPr/>
          </p:nvSpPr>
          <p:spPr>
            <a:xfrm>
              <a:off x="8612611" y="495762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highlight>
                  <a:srgbClr val="FFFF00"/>
                </a:highlight>
                <a:latin typeface="Century Gothic" panose="020B0502020202020204" pitchFamily="34" charset="0"/>
              </a:endParaRPr>
            </a:p>
          </p:txBody>
        </p:sp>
        <p:grpSp>
          <p:nvGrpSpPr>
            <p:cNvPr id="44" name="Gruppieren 43">
              <a:extLst>
                <a:ext uri="{FF2B5EF4-FFF2-40B4-BE49-F238E27FC236}">
                  <a16:creationId xmlns:a16="http://schemas.microsoft.com/office/drawing/2014/main" id="{8884CD4E-F158-06CB-5C23-93E2C3E642F1}"/>
                </a:ext>
              </a:extLst>
            </p:cNvPr>
            <p:cNvGrpSpPr/>
            <p:nvPr/>
          </p:nvGrpSpPr>
          <p:grpSpPr>
            <a:xfrm>
              <a:off x="829577" y="3521702"/>
              <a:ext cx="1530000" cy="232524"/>
              <a:chOff x="246990" y="3636067"/>
              <a:chExt cx="1530000" cy="232524"/>
            </a:xfrm>
          </p:grpSpPr>
          <p:sp>
            <p:nvSpPr>
              <p:cNvPr id="14" name="Gleichschenkliges Dreieck 13">
                <a:extLst>
                  <a:ext uri="{FF2B5EF4-FFF2-40B4-BE49-F238E27FC236}">
                    <a16:creationId xmlns:a16="http://schemas.microsoft.com/office/drawing/2014/main" id="{BFE831F0-BC61-0D00-7928-DDA0BC7B1D84}"/>
                  </a:ext>
                </a:extLst>
              </p:cNvPr>
              <p:cNvSpPr/>
              <p:nvPr/>
            </p:nvSpPr>
            <p:spPr>
              <a:xfrm>
                <a:off x="86799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nvGrpSpPr>
              <p:cNvPr id="16" name="Gruppieren 15">
                <a:extLst>
                  <a:ext uri="{FF2B5EF4-FFF2-40B4-BE49-F238E27FC236}">
                    <a16:creationId xmlns:a16="http://schemas.microsoft.com/office/drawing/2014/main" id="{36B9DF5A-FDDA-84E7-0E7B-2828DEFCBF1E}"/>
                  </a:ext>
                </a:extLst>
              </p:cNvPr>
              <p:cNvGrpSpPr/>
              <p:nvPr/>
            </p:nvGrpSpPr>
            <p:grpSpPr>
              <a:xfrm>
                <a:off x="246990" y="3760591"/>
                <a:ext cx="1530000" cy="108000"/>
                <a:chOff x="784200" y="2862415"/>
                <a:chExt cx="1530000" cy="108000"/>
              </a:xfrm>
            </p:grpSpPr>
            <p:sp>
              <p:nvSpPr>
                <p:cNvPr id="7" name="Rechteck 6">
                  <a:extLst>
                    <a:ext uri="{FF2B5EF4-FFF2-40B4-BE49-F238E27FC236}">
                      <a16:creationId xmlns:a16="http://schemas.microsoft.com/office/drawing/2014/main" id="{5878B284-23AE-2A85-09D3-98F55E59CCE4}"/>
                    </a:ext>
                  </a:extLst>
                </p:cNvPr>
                <p:cNvSpPr/>
                <p:nvPr/>
              </p:nvSpPr>
              <p:spPr>
                <a:xfrm>
                  <a:off x="838200" y="2862415"/>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15" name="Ellipse 14">
                  <a:extLst>
                    <a:ext uri="{FF2B5EF4-FFF2-40B4-BE49-F238E27FC236}">
                      <a16:creationId xmlns:a16="http://schemas.microsoft.com/office/drawing/2014/main" id="{5A9D9A98-2B01-DD10-07ED-CC3C35701CB2}"/>
                    </a:ext>
                  </a:extLst>
                </p:cNvPr>
                <p:cNvSpPr/>
                <p:nvPr/>
              </p:nvSpPr>
              <p:spPr>
                <a:xfrm>
                  <a:off x="784200" y="2862415"/>
                  <a:ext cx="108000" cy="108000"/>
                </a:xfrm>
                <a:prstGeom prst="ellips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grpSp>
          <p:nvGrpSpPr>
            <p:cNvPr id="66" name="Gruppieren 65">
              <a:extLst>
                <a:ext uri="{FF2B5EF4-FFF2-40B4-BE49-F238E27FC236}">
                  <a16:creationId xmlns:a16="http://schemas.microsoft.com/office/drawing/2014/main" id="{CF59355F-28F7-F97E-08BE-42CD741EA3DF}"/>
                </a:ext>
              </a:extLst>
            </p:cNvPr>
            <p:cNvGrpSpPr/>
            <p:nvPr/>
          </p:nvGrpSpPr>
          <p:grpSpPr>
            <a:xfrm>
              <a:off x="7304465" y="3521702"/>
              <a:ext cx="1476000" cy="232524"/>
              <a:chOff x="6248630" y="3636067"/>
              <a:chExt cx="1476000" cy="232524"/>
            </a:xfrm>
          </p:grpSpPr>
          <p:sp>
            <p:nvSpPr>
              <p:cNvPr id="29" name="Rechteck 28">
                <a:extLst>
                  <a:ext uri="{FF2B5EF4-FFF2-40B4-BE49-F238E27FC236}">
                    <a16:creationId xmlns:a16="http://schemas.microsoft.com/office/drawing/2014/main" id="{FACAF7C6-62DF-9B43-A8CE-E0CBA61E51DC}"/>
                  </a:ext>
                </a:extLst>
              </p:cNvPr>
              <p:cNvSpPr/>
              <p:nvPr/>
            </p:nvSpPr>
            <p:spPr>
              <a:xfrm>
                <a:off x="624863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0" name="Gleichschenkliges Dreieck 29">
                <a:extLst>
                  <a:ext uri="{FF2B5EF4-FFF2-40B4-BE49-F238E27FC236}">
                    <a16:creationId xmlns:a16="http://schemas.microsoft.com/office/drawing/2014/main" id="{9F30AB9D-DAE0-4816-89F3-EF28AE35C80A}"/>
                  </a:ext>
                </a:extLst>
              </p:cNvPr>
              <p:cNvSpPr/>
              <p:nvPr/>
            </p:nvSpPr>
            <p:spPr>
              <a:xfrm>
                <a:off x="684263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13" name="Gruppieren 12">
              <a:extLst>
                <a:ext uri="{FF2B5EF4-FFF2-40B4-BE49-F238E27FC236}">
                  <a16:creationId xmlns:a16="http://schemas.microsoft.com/office/drawing/2014/main" id="{2C25C28F-5BF2-642B-9089-75E80309A513}"/>
                </a:ext>
              </a:extLst>
            </p:cNvPr>
            <p:cNvGrpSpPr/>
            <p:nvPr/>
          </p:nvGrpSpPr>
          <p:grpSpPr>
            <a:xfrm>
              <a:off x="4094021" y="3521702"/>
              <a:ext cx="1476000" cy="232524"/>
              <a:chOff x="3274810" y="3636067"/>
              <a:chExt cx="1476000" cy="232524"/>
            </a:xfrm>
          </p:grpSpPr>
          <p:sp>
            <p:nvSpPr>
              <p:cNvPr id="23" name="Rechteck 22">
                <a:extLst>
                  <a:ext uri="{FF2B5EF4-FFF2-40B4-BE49-F238E27FC236}">
                    <a16:creationId xmlns:a16="http://schemas.microsoft.com/office/drawing/2014/main" id="{ACBE0703-D4E7-36C5-3B29-C4F24963905F}"/>
                  </a:ext>
                </a:extLst>
              </p:cNvPr>
              <p:cNvSpPr/>
              <p:nvPr/>
            </p:nvSpPr>
            <p:spPr>
              <a:xfrm>
                <a:off x="327481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4" name="Gleichschenkliges Dreieck 23">
                <a:extLst>
                  <a:ext uri="{FF2B5EF4-FFF2-40B4-BE49-F238E27FC236}">
                    <a16:creationId xmlns:a16="http://schemas.microsoft.com/office/drawing/2014/main" id="{36D3F9DD-9034-9FEC-7AE2-1994A02F0172}"/>
                  </a:ext>
                </a:extLst>
              </p:cNvPr>
              <p:cNvSpPr/>
              <p:nvPr/>
            </p:nvSpPr>
            <p:spPr>
              <a:xfrm>
                <a:off x="386881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17" name="Gruppieren 16">
              <a:extLst>
                <a:ext uri="{FF2B5EF4-FFF2-40B4-BE49-F238E27FC236}">
                  <a16:creationId xmlns:a16="http://schemas.microsoft.com/office/drawing/2014/main" id="{F699ED1D-51EE-A558-F502-099B387AC632}"/>
                </a:ext>
              </a:extLst>
            </p:cNvPr>
            <p:cNvGrpSpPr/>
            <p:nvPr/>
          </p:nvGrpSpPr>
          <p:grpSpPr>
            <a:xfrm>
              <a:off x="2488799" y="3521702"/>
              <a:ext cx="1476000" cy="232524"/>
              <a:chOff x="3274810" y="3636067"/>
              <a:chExt cx="1476000" cy="232524"/>
            </a:xfrm>
          </p:grpSpPr>
          <p:sp>
            <p:nvSpPr>
              <p:cNvPr id="22" name="Rechteck 21">
                <a:extLst>
                  <a:ext uri="{FF2B5EF4-FFF2-40B4-BE49-F238E27FC236}">
                    <a16:creationId xmlns:a16="http://schemas.microsoft.com/office/drawing/2014/main" id="{318FC843-0881-3C6D-725D-E907BBA44DD9}"/>
                  </a:ext>
                </a:extLst>
              </p:cNvPr>
              <p:cNvSpPr/>
              <p:nvPr/>
            </p:nvSpPr>
            <p:spPr>
              <a:xfrm>
                <a:off x="327481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5" name="Gleichschenkliges Dreieck 34">
                <a:extLst>
                  <a:ext uri="{FF2B5EF4-FFF2-40B4-BE49-F238E27FC236}">
                    <a16:creationId xmlns:a16="http://schemas.microsoft.com/office/drawing/2014/main" id="{59D48407-9383-9068-63B6-98FBDC8CCD59}"/>
                  </a:ext>
                </a:extLst>
              </p:cNvPr>
              <p:cNvSpPr/>
              <p:nvPr/>
            </p:nvSpPr>
            <p:spPr>
              <a:xfrm>
                <a:off x="386881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37" name="Gruppieren 36">
              <a:extLst>
                <a:ext uri="{FF2B5EF4-FFF2-40B4-BE49-F238E27FC236}">
                  <a16:creationId xmlns:a16="http://schemas.microsoft.com/office/drawing/2014/main" id="{BFD46F66-B0A0-FE85-7FA5-FA1D207B8193}"/>
                </a:ext>
              </a:extLst>
            </p:cNvPr>
            <p:cNvGrpSpPr/>
            <p:nvPr/>
          </p:nvGrpSpPr>
          <p:grpSpPr>
            <a:xfrm>
              <a:off x="5699243" y="3521702"/>
              <a:ext cx="1476000" cy="232524"/>
              <a:chOff x="3274810" y="3636067"/>
              <a:chExt cx="1476000" cy="232524"/>
            </a:xfrm>
          </p:grpSpPr>
          <p:sp>
            <p:nvSpPr>
              <p:cNvPr id="38" name="Rechteck 37">
                <a:extLst>
                  <a:ext uri="{FF2B5EF4-FFF2-40B4-BE49-F238E27FC236}">
                    <a16:creationId xmlns:a16="http://schemas.microsoft.com/office/drawing/2014/main" id="{E281F137-3E2F-F34F-225E-C0B816F68AB6}"/>
                  </a:ext>
                </a:extLst>
              </p:cNvPr>
              <p:cNvSpPr/>
              <p:nvPr/>
            </p:nvSpPr>
            <p:spPr>
              <a:xfrm>
                <a:off x="327481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40" name="Gleichschenkliges Dreieck 39">
                <a:extLst>
                  <a:ext uri="{FF2B5EF4-FFF2-40B4-BE49-F238E27FC236}">
                    <a16:creationId xmlns:a16="http://schemas.microsoft.com/office/drawing/2014/main" id="{F37B46DA-8C5E-88B7-2EB1-19A2586B2478}"/>
                  </a:ext>
                </a:extLst>
              </p:cNvPr>
              <p:cNvSpPr/>
              <p:nvPr/>
            </p:nvSpPr>
            <p:spPr>
              <a:xfrm>
                <a:off x="386881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75" name="Gruppieren 74">
              <a:extLst>
                <a:ext uri="{FF2B5EF4-FFF2-40B4-BE49-F238E27FC236}">
                  <a16:creationId xmlns:a16="http://schemas.microsoft.com/office/drawing/2014/main" id="{3C6C3F41-9B3A-BD70-762E-C3AD421C9A88}"/>
                </a:ext>
              </a:extLst>
            </p:cNvPr>
            <p:cNvGrpSpPr/>
            <p:nvPr/>
          </p:nvGrpSpPr>
          <p:grpSpPr>
            <a:xfrm flipV="1">
              <a:off x="1640290" y="3885220"/>
              <a:ext cx="1530000" cy="232524"/>
              <a:chOff x="246990" y="3636067"/>
              <a:chExt cx="1530000" cy="232524"/>
            </a:xfrm>
          </p:grpSpPr>
          <p:sp>
            <p:nvSpPr>
              <p:cNvPr id="76" name="Gleichschenkliges Dreieck 75">
                <a:extLst>
                  <a:ext uri="{FF2B5EF4-FFF2-40B4-BE49-F238E27FC236}">
                    <a16:creationId xmlns:a16="http://schemas.microsoft.com/office/drawing/2014/main" id="{71CEAA21-558D-2B3E-02A3-F808DB4C2622}"/>
                  </a:ext>
                </a:extLst>
              </p:cNvPr>
              <p:cNvSpPr/>
              <p:nvPr/>
            </p:nvSpPr>
            <p:spPr>
              <a:xfrm>
                <a:off x="86799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nvGrpSpPr>
              <p:cNvPr id="77" name="Gruppieren 76">
                <a:extLst>
                  <a:ext uri="{FF2B5EF4-FFF2-40B4-BE49-F238E27FC236}">
                    <a16:creationId xmlns:a16="http://schemas.microsoft.com/office/drawing/2014/main" id="{62BCF2D0-B891-8EA3-DA40-6F0145B6384F}"/>
                  </a:ext>
                </a:extLst>
              </p:cNvPr>
              <p:cNvGrpSpPr/>
              <p:nvPr/>
            </p:nvGrpSpPr>
            <p:grpSpPr>
              <a:xfrm>
                <a:off x="246990" y="3760591"/>
                <a:ext cx="1530000" cy="108000"/>
                <a:chOff x="784200" y="2862415"/>
                <a:chExt cx="1530000" cy="108000"/>
              </a:xfrm>
            </p:grpSpPr>
            <p:sp>
              <p:nvSpPr>
                <p:cNvPr id="92" name="Rechteck 91">
                  <a:extLst>
                    <a:ext uri="{FF2B5EF4-FFF2-40B4-BE49-F238E27FC236}">
                      <a16:creationId xmlns:a16="http://schemas.microsoft.com/office/drawing/2014/main" id="{9A4AF24A-CB05-F2CE-4350-F606B4D35F83}"/>
                    </a:ext>
                  </a:extLst>
                </p:cNvPr>
                <p:cNvSpPr/>
                <p:nvPr/>
              </p:nvSpPr>
              <p:spPr>
                <a:xfrm>
                  <a:off x="838200" y="2862415"/>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93" name="Ellipse 92">
                  <a:extLst>
                    <a:ext uri="{FF2B5EF4-FFF2-40B4-BE49-F238E27FC236}">
                      <a16:creationId xmlns:a16="http://schemas.microsoft.com/office/drawing/2014/main" id="{89E5C0DC-D046-C285-8719-1D9C079AF64C}"/>
                    </a:ext>
                  </a:extLst>
                </p:cNvPr>
                <p:cNvSpPr/>
                <p:nvPr/>
              </p:nvSpPr>
              <p:spPr>
                <a:xfrm>
                  <a:off x="784200" y="2862415"/>
                  <a:ext cx="108000" cy="108000"/>
                </a:xfrm>
                <a:prstGeom prst="ellips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grpSp>
          <p:nvGrpSpPr>
            <p:cNvPr id="94" name="Gruppieren 93">
              <a:extLst>
                <a:ext uri="{FF2B5EF4-FFF2-40B4-BE49-F238E27FC236}">
                  <a16:creationId xmlns:a16="http://schemas.microsoft.com/office/drawing/2014/main" id="{3B3E2D2B-C90F-4CAC-65B9-598F5FE487C4}"/>
                </a:ext>
              </a:extLst>
            </p:cNvPr>
            <p:cNvGrpSpPr/>
            <p:nvPr/>
          </p:nvGrpSpPr>
          <p:grpSpPr>
            <a:xfrm flipV="1">
              <a:off x="8115178" y="3885220"/>
              <a:ext cx="1476000" cy="232524"/>
              <a:chOff x="6248630" y="3636067"/>
              <a:chExt cx="1476000" cy="232524"/>
            </a:xfrm>
          </p:grpSpPr>
          <p:sp>
            <p:nvSpPr>
              <p:cNvPr id="95" name="Rechteck 94">
                <a:extLst>
                  <a:ext uri="{FF2B5EF4-FFF2-40B4-BE49-F238E27FC236}">
                    <a16:creationId xmlns:a16="http://schemas.microsoft.com/office/drawing/2014/main" id="{3C450927-DF38-3D02-CCB7-64337D2AB353}"/>
                  </a:ext>
                </a:extLst>
              </p:cNvPr>
              <p:cNvSpPr/>
              <p:nvPr/>
            </p:nvSpPr>
            <p:spPr>
              <a:xfrm>
                <a:off x="624863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96" name="Gleichschenkliges Dreieck 95">
                <a:extLst>
                  <a:ext uri="{FF2B5EF4-FFF2-40B4-BE49-F238E27FC236}">
                    <a16:creationId xmlns:a16="http://schemas.microsoft.com/office/drawing/2014/main" id="{47403977-6396-C2CD-B9EF-0CEFD3C48E30}"/>
                  </a:ext>
                </a:extLst>
              </p:cNvPr>
              <p:cNvSpPr/>
              <p:nvPr/>
            </p:nvSpPr>
            <p:spPr>
              <a:xfrm>
                <a:off x="684263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97" name="Gruppieren 96">
              <a:extLst>
                <a:ext uri="{FF2B5EF4-FFF2-40B4-BE49-F238E27FC236}">
                  <a16:creationId xmlns:a16="http://schemas.microsoft.com/office/drawing/2014/main" id="{2E4AB176-246C-D5C4-2437-123EA97A87C6}"/>
                </a:ext>
              </a:extLst>
            </p:cNvPr>
            <p:cNvGrpSpPr/>
            <p:nvPr/>
          </p:nvGrpSpPr>
          <p:grpSpPr>
            <a:xfrm flipV="1">
              <a:off x="4904734" y="3885220"/>
              <a:ext cx="1476000" cy="232524"/>
              <a:chOff x="3274810" y="3636067"/>
              <a:chExt cx="1476000" cy="232524"/>
            </a:xfrm>
          </p:grpSpPr>
          <p:sp>
            <p:nvSpPr>
              <p:cNvPr id="98" name="Rechteck 97">
                <a:extLst>
                  <a:ext uri="{FF2B5EF4-FFF2-40B4-BE49-F238E27FC236}">
                    <a16:creationId xmlns:a16="http://schemas.microsoft.com/office/drawing/2014/main" id="{C3367DDC-D5B9-248F-D4F0-0291F28D6E9D}"/>
                  </a:ext>
                </a:extLst>
              </p:cNvPr>
              <p:cNvSpPr/>
              <p:nvPr/>
            </p:nvSpPr>
            <p:spPr>
              <a:xfrm>
                <a:off x="327481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99" name="Gleichschenkliges Dreieck 98">
                <a:extLst>
                  <a:ext uri="{FF2B5EF4-FFF2-40B4-BE49-F238E27FC236}">
                    <a16:creationId xmlns:a16="http://schemas.microsoft.com/office/drawing/2014/main" id="{3B528779-610D-4044-A691-80C443C58E34}"/>
                  </a:ext>
                </a:extLst>
              </p:cNvPr>
              <p:cNvSpPr/>
              <p:nvPr/>
            </p:nvSpPr>
            <p:spPr>
              <a:xfrm>
                <a:off x="386881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105" name="Gruppieren 104">
              <a:extLst>
                <a:ext uri="{FF2B5EF4-FFF2-40B4-BE49-F238E27FC236}">
                  <a16:creationId xmlns:a16="http://schemas.microsoft.com/office/drawing/2014/main" id="{FFBF73C3-F58E-4EA9-705A-587F2265B8F8}"/>
                </a:ext>
              </a:extLst>
            </p:cNvPr>
            <p:cNvGrpSpPr/>
            <p:nvPr/>
          </p:nvGrpSpPr>
          <p:grpSpPr>
            <a:xfrm flipV="1">
              <a:off x="3299512" y="3885220"/>
              <a:ext cx="1476000" cy="232524"/>
              <a:chOff x="3274810" y="3636067"/>
              <a:chExt cx="1476000" cy="232524"/>
            </a:xfrm>
          </p:grpSpPr>
          <p:sp>
            <p:nvSpPr>
              <p:cNvPr id="106" name="Rechteck 105">
                <a:extLst>
                  <a:ext uri="{FF2B5EF4-FFF2-40B4-BE49-F238E27FC236}">
                    <a16:creationId xmlns:a16="http://schemas.microsoft.com/office/drawing/2014/main" id="{DCDB190B-3A38-B87B-9DB6-EFD0B533225C}"/>
                  </a:ext>
                </a:extLst>
              </p:cNvPr>
              <p:cNvSpPr/>
              <p:nvPr/>
            </p:nvSpPr>
            <p:spPr>
              <a:xfrm>
                <a:off x="327481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107" name="Gleichschenkliges Dreieck 106">
                <a:extLst>
                  <a:ext uri="{FF2B5EF4-FFF2-40B4-BE49-F238E27FC236}">
                    <a16:creationId xmlns:a16="http://schemas.microsoft.com/office/drawing/2014/main" id="{66D74D11-E205-C775-FCDC-A6C8F2814B53}"/>
                  </a:ext>
                </a:extLst>
              </p:cNvPr>
              <p:cNvSpPr/>
              <p:nvPr/>
            </p:nvSpPr>
            <p:spPr>
              <a:xfrm>
                <a:off x="386881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grpSp>
          <p:nvGrpSpPr>
            <p:cNvPr id="108" name="Gruppieren 107">
              <a:extLst>
                <a:ext uri="{FF2B5EF4-FFF2-40B4-BE49-F238E27FC236}">
                  <a16:creationId xmlns:a16="http://schemas.microsoft.com/office/drawing/2014/main" id="{B3ED63DA-A95B-8A62-AB4B-97CB3CF92A65}"/>
                </a:ext>
              </a:extLst>
            </p:cNvPr>
            <p:cNvGrpSpPr/>
            <p:nvPr/>
          </p:nvGrpSpPr>
          <p:grpSpPr>
            <a:xfrm flipV="1">
              <a:off x="6509956" y="3885220"/>
              <a:ext cx="1476000" cy="232524"/>
              <a:chOff x="3274810" y="3636067"/>
              <a:chExt cx="1476000" cy="232524"/>
            </a:xfrm>
          </p:grpSpPr>
          <p:sp>
            <p:nvSpPr>
              <p:cNvPr id="109" name="Rechteck 108">
                <a:extLst>
                  <a:ext uri="{FF2B5EF4-FFF2-40B4-BE49-F238E27FC236}">
                    <a16:creationId xmlns:a16="http://schemas.microsoft.com/office/drawing/2014/main" id="{4894DB7E-32FC-F52A-3CA4-D80E685070B3}"/>
                  </a:ext>
                </a:extLst>
              </p:cNvPr>
              <p:cNvSpPr/>
              <p:nvPr/>
            </p:nvSpPr>
            <p:spPr>
              <a:xfrm>
                <a:off x="3274810" y="3760591"/>
                <a:ext cx="1476000" cy="108000"/>
              </a:xfrm>
              <a:prstGeom prst="rect">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110" name="Gleichschenkliges Dreieck 109">
                <a:extLst>
                  <a:ext uri="{FF2B5EF4-FFF2-40B4-BE49-F238E27FC236}">
                    <a16:creationId xmlns:a16="http://schemas.microsoft.com/office/drawing/2014/main" id="{830EDB9D-7322-0420-D57A-B5D5BE326FD0}"/>
                  </a:ext>
                </a:extLst>
              </p:cNvPr>
              <p:cNvSpPr/>
              <p:nvPr/>
            </p:nvSpPr>
            <p:spPr>
              <a:xfrm>
                <a:off x="3868810" y="3636067"/>
                <a:ext cx="288000" cy="127166"/>
              </a:xfrm>
              <a:prstGeom prst="triangl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sp>
          <p:nvSpPr>
            <p:cNvPr id="117" name="Textfeld 116">
              <a:extLst>
                <a:ext uri="{FF2B5EF4-FFF2-40B4-BE49-F238E27FC236}">
                  <a16:creationId xmlns:a16="http://schemas.microsoft.com/office/drawing/2014/main" id="{25F5AA5F-C14F-3AB5-C6E7-888FE22B535D}"/>
                </a:ext>
              </a:extLst>
            </p:cNvPr>
            <p:cNvSpPr txBox="1"/>
            <p:nvPr/>
          </p:nvSpPr>
          <p:spPr>
            <a:xfrm>
              <a:off x="3521036" y="1717910"/>
              <a:ext cx="1776793" cy="461665"/>
            </a:xfrm>
            <a:prstGeom prst="rect">
              <a:avLst/>
            </a:prstGeom>
            <a:noFill/>
          </p:spPr>
          <p:txBody>
            <a:bodyPr wrap="square" rtlCol="0">
              <a:spAutoFit/>
            </a:bodyPr>
            <a:lstStyle/>
            <a:p>
              <a:r>
                <a:rPr lang="de-DE" sz="1200" b="1">
                  <a:solidFill>
                    <a:srgbClr val="4D4D4D"/>
                  </a:solidFill>
                  <a:latin typeface="Century Gothic" panose="020B0502020202020204" pitchFamily="34" charset="0"/>
                </a:rPr>
                <a:t>Einstieg in die Luftfahrtbranche</a:t>
              </a:r>
            </a:p>
          </p:txBody>
        </p:sp>
        <p:cxnSp>
          <p:nvCxnSpPr>
            <p:cNvPr id="118" name="Gerader Verbinder 117">
              <a:extLst>
                <a:ext uri="{FF2B5EF4-FFF2-40B4-BE49-F238E27FC236}">
                  <a16:creationId xmlns:a16="http://schemas.microsoft.com/office/drawing/2014/main" id="{3970D943-7EB2-A01E-5246-D0BB6CD9F257}"/>
                </a:ext>
              </a:extLst>
            </p:cNvPr>
            <p:cNvCxnSpPr>
              <a:cxnSpLocks/>
            </p:cNvCxnSpPr>
            <p:nvPr/>
          </p:nvCxnSpPr>
          <p:spPr>
            <a:xfrm>
              <a:off x="3251156" y="2314782"/>
              <a:ext cx="0" cy="1008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119" name="Textfeld 118">
              <a:extLst>
                <a:ext uri="{FF2B5EF4-FFF2-40B4-BE49-F238E27FC236}">
                  <a16:creationId xmlns:a16="http://schemas.microsoft.com/office/drawing/2014/main" id="{5CBD940D-B7D7-3CDD-23A3-E1203A6BE61F}"/>
                </a:ext>
              </a:extLst>
            </p:cNvPr>
            <p:cNvSpPr txBox="1"/>
            <p:nvPr/>
          </p:nvSpPr>
          <p:spPr>
            <a:xfrm>
              <a:off x="3251156" y="2440072"/>
              <a:ext cx="728576"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1960er</a:t>
              </a:r>
            </a:p>
          </p:txBody>
        </p:sp>
        <p:sp>
          <p:nvSpPr>
            <p:cNvPr id="120" name="Ellipse 119">
              <a:extLst>
                <a:ext uri="{FF2B5EF4-FFF2-40B4-BE49-F238E27FC236}">
                  <a16:creationId xmlns:a16="http://schemas.microsoft.com/office/drawing/2014/main" id="{FCFFFEF4-9240-F63C-1712-A95B47FB79F7}"/>
                </a:ext>
              </a:extLst>
            </p:cNvPr>
            <p:cNvSpPr/>
            <p:nvPr/>
          </p:nvSpPr>
          <p:spPr>
            <a:xfrm>
              <a:off x="2970989" y="1676162"/>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123" name="Textfeld 122">
              <a:extLst>
                <a:ext uri="{FF2B5EF4-FFF2-40B4-BE49-F238E27FC236}">
                  <a16:creationId xmlns:a16="http://schemas.microsoft.com/office/drawing/2014/main" id="{D3455191-8AD9-2690-280F-22A6A653D851}"/>
                </a:ext>
              </a:extLst>
            </p:cNvPr>
            <p:cNvSpPr txBox="1"/>
            <p:nvPr/>
          </p:nvSpPr>
          <p:spPr>
            <a:xfrm>
              <a:off x="6714265" y="1810243"/>
              <a:ext cx="1776793"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Umzug &amp; Neubau</a:t>
              </a:r>
            </a:p>
          </p:txBody>
        </p:sp>
        <p:cxnSp>
          <p:nvCxnSpPr>
            <p:cNvPr id="124" name="Gerader Verbinder 123">
              <a:extLst>
                <a:ext uri="{FF2B5EF4-FFF2-40B4-BE49-F238E27FC236}">
                  <a16:creationId xmlns:a16="http://schemas.microsoft.com/office/drawing/2014/main" id="{33E181F0-54BA-F99A-AD49-68FF0047E948}"/>
                </a:ext>
              </a:extLst>
            </p:cNvPr>
            <p:cNvCxnSpPr>
              <a:cxnSpLocks/>
            </p:cNvCxnSpPr>
            <p:nvPr/>
          </p:nvCxnSpPr>
          <p:spPr>
            <a:xfrm>
              <a:off x="6444385" y="2314782"/>
              <a:ext cx="0" cy="1008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125" name="Textfeld 124">
              <a:extLst>
                <a:ext uri="{FF2B5EF4-FFF2-40B4-BE49-F238E27FC236}">
                  <a16:creationId xmlns:a16="http://schemas.microsoft.com/office/drawing/2014/main" id="{0D1DCC15-7928-1F57-238F-552CA93AE704}"/>
                </a:ext>
              </a:extLst>
            </p:cNvPr>
            <p:cNvSpPr txBox="1"/>
            <p:nvPr/>
          </p:nvSpPr>
          <p:spPr>
            <a:xfrm>
              <a:off x="6444385" y="2440072"/>
              <a:ext cx="728576" cy="276999"/>
            </a:xfrm>
            <a:prstGeom prst="rect">
              <a:avLst/>
            </a:prstGeom>
            <a:noFill/>
          </p:spPr>
          <p:txBody>
            <a:bodyPr wrap="square" rtlCol="0">
              <a:spAutoFit/>
            </a:bodyPr>
            <a:lstStyle/>
            <a:p>
              <a:r>
                <a:rPr lang="de-DE" sz="1200" b="1">
                  <a:solidFill>
                    <a:srgbClr val="4D4D4D"/>
                  </a:solidFill>
                  <a:latin typeface="Century Gothic" panose="020B0502020202020204" pitchFamily="34" charset="0"/>
                </a:rPr>
                <a:t>1984</a:t>
              </a:r>
            </a:p>
          </p:txBody>
        </p:sp>
        <p:sp>
          <p:nvSpPr>
            <p:cNvPr id="126" name="Ellipse 125">
              <a:extLst>
                <a:ext uri="{FF2B5EF4-FFF2-40B4-BE49-F238E27FC236}">
                  <a16:creationId xmlns:a16="http://schemas.microsoft.com/office/drawing/2014/main" id="{3795754C-7C36-D9A9-3956-49E193AD2F80}"/>
                </a:ext>
              </a:extLst>
            </p:cNvPr>
            <p:cNvSpPr/>
            <p:nvPr/>
          </p:nvSpPr>
          <p:spPr>
            <a:xfrm>
              <a:off x="6164218" y="1676162"/>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pic>
          <p:nvPicPr>
            <p:cNvPr id="127" name="Grafik 126" descr="Architektur mit einfarbiger Füllung">
              <a:extLst>
                <a:ext uri="{FF2B5EF4-FFF2-40B4-BE49-F238E27FC236}">
                  <a16:creationId xmlns:a16="http://schemas.microsoft.com/office/drawing/2014/main" id="{38CE6DD1-9718-2B24-BA8A-967E735AFE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18218" y="1750443"/>
              <a:ext cx="432000" cy="432000"/>
            </a:xfrm>
            <a:prstGeom prst="rect">
              <a:avLst/>
            </a:prstGeom>
          </p:spPr>
        </p:pic>
        <p:sp>
          <p:nvSpPr>
            <p:cNvPr id="135" name="Textfeld 134">
              <a:extLst>
                <a:ext uri="{FF2B5EF4-FFF2-40B4-BE49-F238E27FC236}">
                  <a16:creationId xmlns:a16="http://schemas.microsoft.com/office/drawing/2014/main" id="{6B4F8C01-18CC-FF7A-C28B-23E6749544EE}"/>
                </a:ext>
              </a:extLst>
            </p:cNvPr>
            <p:cNvSpPr txBox="1"/>
            <p:nvPr/>
          </p:nvSpPr>
          <p:spPr>
            <a:xfrm>
              <a:off x="481287" y="5091701"/>
              <a:ext cx="1692000" cy="276999"/>
            </a:xfrm>
            <a:prstGeom prst="rect">
              <a:avLst/>
            </a:prstGeom>
            <a:noFill/>
          </p:spPr>
          <p:txBody>
            <a:bodyPr wrap="square" rtlCol="0">
              <a:spAutoFit/>
            </a:bodyPr>
            <a:lstStyle/>
            <a:p>
              <a:pPr algn="r"/>
              <a:r>
                <a:rPr lang="de-DE" sz="1200" b="1" err="1">
                  <a:solidFill>
                    <a:srgbClr val="4D4D4D"/>
                  </a:solidFill>
                  <a:latin typeface="Century Gothic" panose="020B0502020202020204" pitchFamily="34" charset="0"/>
                </a:rPr>
                <a:t>Galvanoforming</a:t>
              </a:r>
              <a:endParaRPr lang="de-DE" sz="1200" b="1">
                <a:solidFill>
                  <a:srgbClr val="4D4D4D"/>
                </a:solidFill>
                <a:latin typeface="Century Gothic" panose="020B0502020202020204" pitchFamily="34" charset="0"/>
              </a:endParaRPr>
            </a:p>
          </p:txBody>
        </p:sp>
        <p:cxnSp>
          <p:nvCxnSpPr>
            <p:cNvPr id="136" name="Gerader Verbinder 135">
              <a:extLst>
                <a:ext uri="{FF2B5EF4-FFF2-40B4-BE49-F238E27FC236}">
                  <a16:creationId xmlns:a16="http://schemas.microsoft.com/office/drawing/2014/main" id="{17A07E1D-EC74-8D85-ED25-F38EAB1FB627}"/>
                </a:ext>
              </a:extLst>
            </p:cNvPr>
            <p:cNvCxnSpPr>
              <a:cxnSpLocks/>
            </p:cNvCxnSpPr>
            <p:nvPr/>
          </p:nvCxnSpPr>
          <p:spPr>
            <a:xfrm flipV="1">
              <a:off x="2442720" y="4316450"/>
              <a:ext cx="0" cy="504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137" name="Textfeld 136">
              <a:extLst>
                <a:ext uri="{FF2B5EF4-FFF2-40B4-BE49-F238E27FC236}">
                  <a16:creationId xmlns:a16="http://schemas.microsoft.com/office/drawing/2014/main" id="{8E36FAF6-22BE-2DF9-814C-F07215E7E11E}"/>
                </a:ext>
              </a:extLst>
            </p:cNvPr>
            <p:cNvSpPr txBox="1"/>
            <p:nvPr/>
          </p:nvSpPr>
          <p:spPr>
            <a:xfrm>
              <a:off x="1758720" y="4429951"/>
              <a:ext cx="684000" cy="276999"/>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1997</a:t>
              </a:r>
            </a:p>
          </p:txBody>
        </p:sp>
        <p:sp>
          <p:nvSpPr>
            <p:cNvPr id="138" name="Ellipse 137">
              <a:extLst>
                <a:ext uri="{FF2B5EF4-FFF2-40B4-BE49-F238E27FC236}">
                  <a16:creationId xmlns:a16="http://schemas.microsoft.com/office/drawing/2014/main" id="{17B89177-21F5-C182-5BFD-9BB55174207C}"/>
                </a:ext>
              </a:extLst>
            </p:cNvPr>
            <p:cNvSpPr/>
            <p:nvPr/>
          </p:nvSpPr>
          <p:spPr>
            <a:xfrm>
              <a:off x="2173287" y="495762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pic>
          <p:nvPicPr>
            <p:cNvPr id="139" name="Grafik 138" descr="Flugzeug mit einfarbiger Füllung">
              <a:extLst>
                <a:ext uri="{FF2B5EF4-FFF2-40B4-BE49-F238E27FC236}">
                  <a16:creationId xmlns:a16="http://schemas.microsoft.com/office/drawing/2014/main" id="{3C42822C-F56A-999D-F93B-D9B5FBFF30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24989" y="1723692"/>
              <a:ext cx="432000" cy="432000"/>
            </a:xfrm>
            <a:prstGeom prst="rect">
              <a:avLst/>
            </a:prstGeom>
          </p:spPr>
        </p:pic>
        <p:sp>
          <p:nvSpPr>
            <p:cNvPr id="141" name="Textfeld 140">
              <a:extLst>
                <a:ext uri="{FF2B5EF4-FFF2-40B4-BE49-F238E27FC236}">
                  <a16:creationId xmlns:a16="http://schemas.microsoft.com/office/drawing/2014/main" id="{7C993E7F-4BEA-BBDE-EB5C-6FDDEDFFEA3C}"/>
                </a:ext>
              </a:extLst>
            </p:cNvPr>
            <p:cNvSpPr txBox="1"/>
            <p:nvPr/>
          </p:nvSpPr>
          <p:spPr>
            <a:xfrm>
              <a:off x="3693382" y="5091701"/>
              <a:ext cx="1692000" cy="276999"/>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Hallenanbau</a:t>
              </a:r>
            </a:p>
          </p:txBody>
        </p:sp>
        <p:cxnSp>
          <p:nvCxnSpPr>
            <p:cNvPr id="142" name="Gerader Verbinder 141">
              <a:extLst>
                <a:ext uri="{FF2B5EF4-FFF2-40B4-BE49-F238E27FC236}">
                  <a16:creationId xmlns:a16="http://schemas.microsoft.com/office/drawing/2014/main" id="{FAEC82C4-B4E0-BFDF-F276-46F62ED44E1F}"/>
                </a:ext>
              </a:extLst>
            </p:cNvPr>
            <p:cNvCxnSpPr>
              <a:cxnSpLocks/>
            </p:cNvCxnSpPr>
            <p:nvPr/>
          </p:nvCxnSpPr>
          <p:spPr>
            <a:xfrm flipV="1">
              <a:off x="5654815" y="4316450"/>
              <a:ext cx="0" cy="504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143" name="Textfeld 142">
              <a:extLst>
                <a:ext uri="{FF2B5EF4-FFF2-40B4-BE49-F238E27FC236}">
                  <a16:creationId xmlns:a16="http://schemas.microsoft.com/office/drawing/2014/main" id="{AF15A4B5-770E-54B7-8B3E-2EE0EEEC768D}"/>
                </a:ext>
              </a:extLst>
            </p:cNvPr>
            <p:cNvSpPr txBox="1"/>
            <p:nvPr/>
          </p:nvSpPr>
          <p:spPr>
            <a:xfrm>
              <a:off x="4970815" y="4429951"/>
              <a:ext cx="684000" cy="276999"/>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2021</a:t>
              </a:r>
            </a:p>
          </p:txBody>
        </p:sp>
        <p:sp>
          <p:nvSpPr>
            <p:cNvPr id="144" name="Ellipse 143">
              <a:extLst>
                <a:ext uri="{FF2B5EF4-FFF2-40B4-BE49-F238E27FC236}">
                  <a16:creationId xmlns:a16="http://schemas.microsoft.com/office/drawing/2014/main" id="{3B71B8CE-9623-2EBF-1CF3-E53850A9B382}"/>
                </a:ext>
              </a:extLst>
            </p:cNvPr>
            <p:cNvSpPr/>
            <p:nvPr/>
          </p:nvSpPr>
          <p:spPr>
            <a:xfrm>
              <a:off x="5385382" y="495762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147" name="Textfeld 146">
              <a:extLst>
                <a:ext uri="{FF2B5EF4-FFF2-40B4-BE49-F238E27FC236}">
                  <a16:creationId xmlns:a16="http://schemas.microsoft.com/office/drawing/2014/main" id="{E60ABCB7-4D35-2399-F70F-5D8B3DB9D182}"/>
                </a:ext>
              </a:extLst>
            </p:cNvPr>
            <p:cNvSpPr txBox="1"/>
            <p:nvPr/>
          </p:nvSpPr>
          <p:spPr>
            <a:xfrm>
              <a:off x="5304939" y="5521118"/>
              <a:ext cx="1692000" cy="461665"/>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Nachfolge </a:t>
              </a:r>
            </a:p>
            <a:p>
              <a:pPr algn="r"/>
              <a:r>
                <a:rPr lang="de-DE" sz="1200" b="1">
                  <a:solidFill>
                    <a:srgbClr val="4D4D4D"/>
                  </a:solidFill>
                  <a:latin typeface="Century Gothic" panose="020B0502020202020204" pitchFamily="34" charset="0"/>
                </a:rPr>
                <a:t>Tarek Abram</a:t>
              </a:r>
            </a:p>
          </p:txBody>
        </p:sp>
        <p:cxnSp>
          <p:nvCxnSpPr>
            <p:cNvPr id="148" name="Gerader Verbinder 147">
              <a:extLst>
                <a:ext uri="{FF2B5EF4-FFF2-40B4-BE49-F238E27FC236}">
                  <a16:creationId xmlns:a16="http://schemas.microsoft.com/office/drawing/2014/main" id="{1B1C6983-2BF1-4F9D-FBC6-A9818A49E301}"/>
                </a:ext>
              </a:extLst>
            </p:cNvPr>
            <p:cNvCxnSpPr>
              <a:cxnSpLocks/>
            </p:cNvCxnSpPr>
            <p:nvPr/>
          </p:nvCxnSpPr>
          <p:spPr>
            <a:xfrm flipV="1">
              <a:off x="7266372" y="4316450"/>
              <a:ext cx="0" cy="1008000"/>
            </a:xfrm>
            <a:prstGeom prst="line">
              <a:avLst/>
            </a:prstGeom>
            <a:ln>
              <a:solidFill>
                <a:srgbClr val="4D4D4D"/>
              </a:solidFill>
            </a:ln>
          </p:spPr>
          <p:style>
            <a:lnRef idx="2">
              <a:schemeClr val="accent1"/>
            </a:lnRef>
            <a:fillRef idx="0">
              <a:schemeClr val="accent1"/>
            </a:fillRef>
            <a:effectRef idx="1">
              <a:schemeClr val="accent1"/>
            </a:effectRef>
            <a:fontRef idx="minor">
              <a:schemeClr val="tx1"/>
            </a:fontRef>
          </p:style>
        </p:cxnSp>
        <p:sp>
          <p:nvSpPr>
            <p:cNvPr id="149" name="Textfeld 148">
              <a:extLst>
                <a:ext uri="{FF2B5EF4-FFF2-40B4-BE49-F238E27FC236}">
                  <a16:creationId xmlns:a16="http://schemas.microsoft.com/office/drawing/2014/main" id="{73892412-39CF-A99E-EBDE-4085532DD566}"/>
                </a:ext>
              </a:extLst>
            </p:cNvPr>
            <p:cNvSpPr txBox="1"/>
            <p:nvPr/>
          </p:nvSpPr>
          <p:spPr>
            <a:xfrm>
              <a:off x="6581941" y="5002830"/>
              <a:ext cx="684000" cy="276999"/>
            </a:xfrm>
            <a:prstGeom prst="rect">
              <a:avLst/>
            </a:prstGeom>
            <a:noFill/>
          </p:spPr>
          <p:txBody>
            <a:bodyPr wrap="square" rtlCol="0">
              <a:spAutoFit/>
            </a:bodyPr>
            <a:lstStyle/>
            <a:p>
              <a:pPr algn="r"/>
              <a:r>
                <a:rPr lang="de-DE" sz="1200" b="1">
                  <a:solidFill>
                    <a:srgbClr val="4D4D4D"/>
                  </a:solidFill>
                  <a:latin typeface="Century Gothic" panose="020B0502020202020204" pitchFamily="34" charset="0"/>
                </a:rPr>
                <a:t>2024</a:t>
              </a:r>
            </a:p>
          </p:txBody>
        </p:sp>
        <p:sp>
          <p:nvSpPr>
            <p:cNvPr id="150" name="Ellipse 149">
              <a:extLst>
                <a:ext uri="{FF2B5EF4-FFF2-40B4-BE49-F238E27FC236}">
                  <a16:creationId xmlns:a16="http://schemas.microsoft.com/office/drawing/2014/main" id="{F59083A2-09D1-3856-9727-0481F3ABBE94}"/>
                </a:ext>
              </a:extLst>
            </p:cNvPr>
            <p:cNvSpPr/>
            <p:nvPr/>
          </p:nvSpPr>
          <p:spPr>
            <a:xfrm>
              <a:off x="6996939" y="5479370"/>
              <a:ext cx="540000" cy="545161"/>
            </a:xfrm>
            <a:prstGeom prst="ellipse">
              <a:avLst/>
            </a:prstGeom>
            <a:solidFill>
              <a:srgbClr val="F3F3F3"/>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pic>
          <p:nvPicPr>
            <p:cNvPr id="159" name="Grafik 158" descr="Hochspannung mit einfarbiger Füllung">
              <a:extLst>
                <a:ext uri="{FF2B5EF4-FFF2-40B4-BE49-F238E27FC236}">
                  <a16:creationId xmlns:a16="http://schemas.microsoft.com/office/drawing/2014/main" id="{4657E109-3C1A-2889-1364-24A4901287D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05597" y="2191726"/>
              <a:ext cx="432000" cy="432000"/>
            </a:xfrm>
            <a:prstGeom prst="rect">
              <a:avLst/>
            </a:prstGeom>
          </p:spPr>
        </p:pic>
        <p:pic>
          <p:nvPicPr>
            <p:cNvPr id="163" name="Grafik 162" descr="Architektur mit einfarbiger Füllung">
              <a:extLst>
                <a:ext uri="{FF2B5EF4-FFF2-40B4-BE49-F238E27FC236}">
                  <a16:creationId xmlns:a16="http://schemas.microsoft.com/office/drawing/2014/main" id="{35706864-75DC-E418-97F8-2882B59894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50121" y="5023926"/>
              <a:ext cx="432000" cy="432000"/>
            </a:xfrm>
            <a:prstGeom prst="rect">
              <a:avLst/>
            </a:prstGeom>
          </p:spPr>
        </p:pic>
        <p:pic>
          <p:nvPicPr>
            <p:cNvPr id="165" name="Grafik 164" descr="Handschlag mit einfarbiger Füllung">
              <a:extLst>
                <a:ext uri="{FF2B5EF4-FFF2-40B4-BE49-F238E27FC236}">
                  <a16:creationId xmlns:a16="http://schemas.microsoft.com/office/drawing/2014/main" id="{73AFF56E-9AB2-15B1-29F4-E96D88B159B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49941" y="5557396"/>
              <a:ext cx="432000" cy="432000"/>
            </a:xfrm>
            <a:prstGeom prst="rect">
              <a:avLst/>
            </a:prstGeom>
          </p:spPr>
        </p:pic>
        <p:pic>
          <p:nvPicPr>
            <p:cNvPr id="169" name="Grafik 168" descr="Fernglas mit einfarbiger Füllung">
              <a:extLst>
                <a:ext uri="{FF2B5EF4-FFF2-40B4-BE49-F238E27FC236}">
                  <a16:creationId xmlns:a16="http://schemas.microsoft.com/office/drawing/2014/main" id="{C88754C7-A4EA-F58F-AE80-6D851C51B83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666611" y="5023926"/>
              <a:ext cx="432000" cy="432000"/>
            </a:xfrm>
            <a:prstGeom prst="rect">
              <a:avLst/>
            </a:prstGeom>
          </p:spPr>
        </p:pic>
        <p:pic>
          <p:nvPicPr>
            <p:cNvPr id="171" name="Grafik 170" descr="Moderne Architektur mit einfarbiger Füllung">
              <a:extLst>
                <a:ext uri="{FF2B5EF4-FFF2-40B4-BE49-F238E27FC236}">
                  <a16:creationId xmlns:a16="http://schemas.microsoft.com/office/drawing/2014/main" id="{F35FB82C-AC51-525B-D9AF-FFA97D6645F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827601" y="5532713"/>
              <a:ext cx="432000" cy="432000"/>
            </a:xfrm>
            <a:prstGeom prst="rect">
              <a:avLst/>
            </a:prstGeom>
          </p:spPr>
        </p:pic>
        <p:pic>
          <p:nvPicPr>
            <p:cNvPr id="173" name="Grafik 172" descr="Becherglas mit einfarbiger Füllung">
              <a:extLst>
                <a:ext uri="{FF2B5EF4-FFF2-40B4-BE49-F238E27FC236}">
                  <a16:creationId xmlns:a16="http://schemas.microsoft.com/office/drawing/2014/main" id="{1CC9BC03-DFED-C8A8-F737-1D638E4D2E8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226720" y="5015277"/>
              <a:ext cx="432000" cy="432000"/>
            </a:xfrm>
            <a:prstGeom prst="rect">
              <a:avLst/>
            </a:prstGeom>
          </p:spPr>
        </p:pic>
        <p:pic>
          <p:nvPicPr>
            <p:cNvPr id="3" name="Grafik 2" descr="Zirkel mit einfarbiger Füllung">
              <a:extLst>
                <a:ext uri="{FF2B5EF4-FFF2-40B4-BE49-F238E27FC236}">
                  <a16:creationId xmlns:a16="http://schemas.microsoft.com/office/drawing/2014/main" id="{66603338-261C-4799-7983-CAB6C21171D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7827087" y="2230293"/>
              <a:ext cx="432000" cy="432000"/>
            </a:xfrm>
            <a:prstGeom prst="rect">
              <a:avLst/>
            </a:prstGeom>
          </p:spPr>
        </p:pic>
        <p:sp>
          <p:nvSpPr>
            <p:cNvPr id="8" name="Ellipse 7">
              <a:extLst>
                <a:ext uri="{FF2B5EF4-FFF2-40B4-BE49-F238E27FC236}">
                  <a16:creationId xmlns:a16="http://schemas.microsoft.com/office/drawing/2014/main" id="{A2FD41BE-BB0B-5B2E-5D78-002EF4D5AB5D}"/>
                </a:ext>
              </a:extLst>
            </p:cNvPr>
            <p:cNvSpPr/>
            <p:nvPr/>
          </p:nvSpPr>
          <p:spPr>
            <a:xfrm>
              <a:off x="8726465" y="3646595"/>
              <a:ext cx="108000" cy="108000"/>
            </a:xfrm>
            <a:prstGeom prst="ellips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10" name="Ellipse 9">
              <a:extLst>
                <a:ext uri="{FF2B5EF4-FFF2-40B4-BE49-F238E27FC236}">
                  <a16:creationId xmlns:a16="http://schemas.microsoft.com/office/drawing/2014/main" id="{60E7BD42-98B7-C8CB-B357-C86A7F9F2349}"/>
                </a:ext>
              </a:extLst>
            </p:cNvPr>
            <p:cNvSpPr/>
            <p:nvPr/>
          </p:nvSpPr>
          <p:spPr>
            <a:xfrm>
              <a:off x="9537178" y="3885220"/>
              <a:ext cx="108000" cy="108000"/>
            </a:xfrm>
            <a:prstGeom prst="ellipse">
              <a:avLst/>
            </a:prstGeom>
            <a:solidFill>
              <a:srgbClr val="4D4D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pic>
        <p:nvPicPr>
          <p:cNvPr id="18" name="Grafik 17">
            <a:extLst>
              <a:ext uri="{FF2B5EF4-FFF2-40B4-BE49-F238E27FC236}">
                <a16:creationId xmlns:a16="http://schemas.microsoft.com/office/drawing/2014/main" id="{A6F16BC3-62E3-A5CF-CF54-4015F40A3825}"/>
              </a:ext>
            </a:extLst>
          </p:cNvPr>
          <p:cNvPicPr>
            <a:picLocks noChangeAspect="1"/>
          </p:cNvPicPr>
          <p:nvPr/>
        </p:nvPicPr>
        <p:blipFill rotWithShape="1">
          <a:blip r:embed="rId12">
            <a:extLst>
              <a:ext uri="{28A0092B-C50C-407E-A947-70E740481C1C}">
                <a14:useLocalDpi xmlns:a14="http://schemas.microsoft.com/office/drawing/2010/main" val="0"/>
              </a:ext>
            </a:extLst>
          </a:blip>
          <a:srcRect l="31798" r="1536"/>
          <a:stretch>
            <a:fillRect/>
          </a:stretch>
        </p:blipFill>
        <p:spPr>
          <a:xfrm>
            <a:off x="10208710" y="2973374"/>
            <a:ext cx="1753914" cy="1753914"/>
          </a:xfrm>
          <a:prstGeom prst="rect">
            <a:avLst/>
          </a:prstGeom>
        </p:spPr>
      </p:pic>
      <p:pic>
        <p:nvPicPr>
          <p:cNvPr id="19" name="Grafik 18" descr="Ein Bild, das Kleidung, Gebäude, Person, Mann enthält.&#10;&#10;KI-generierte Inhalte können fehlerhaft sein.">
            <a:extLst>
              <a:ext uri="{FF2B5EF4-FFF2-40B4-BE49-F238E27FC236}">
                <a16:creationId xmlns:a16="http://schemas.microsoft.com/office/drawing/2014/main" id="{E5853F74-CAAA-AC7E-AEFA-69EFEAFF8665}"/>
              </a:ext>
            </a:extLst>
          </p:cNvPr>
          <p:cNvPicPr>
            <a:picLocks noChangeAspect="1"/>
          </p:cNvPicPr>
          <p:nvPr/>
        </p:nvPicPr>
        <p:blipFill>
          <a:blip r:embed="rId13">
            <a:extLst>
              <a:ext uri="{28A0092B-C50C-407E-A947-70E740481C1C}">
                <a14:useLocalDpi xmlns:a14="http://schemas.microsoft.com/office/drawing/2010/main" val="0"/>
              </a:ext>
            </a:extLst>
          </a:blip>
          <a:srcRect l="18592" t="12886" r="16098" b="5651"/>
          <a:stretch>
            <a:fillRect/>
          </a:stretch>
        </p:blipFill>
        <p:spPr>
          <a:xfrm>
            <a:off x="207869" y="1845927"/>
            <a:ext cx="1332061" cy="1165954"/>
          </a:xfrm>
          <a:prstGeom prst="rect">
            <a:avLst/>
          </a:prstGeom>
        </p:spPr>
      </p:pic>
    </p:spTree>
    <p:extLst>
      <p:ext uri="{BB962C8B-B14F-4D97-AF65-F5344CB8AC3E}">
        <p14:creationId xmlns:p14="http://schemas.microsoft.com/office/powerpoint/2010/main" val="1446659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31B15-2C72-FBDE-5B9D-BC72945005A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F3116FD-280C-6536-DF09-8F6C4FF10AC1}"/>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Das ist Böhm</a:t>
            </a:r>
          </a:p>
        </p:txBody>
      </p:sp>
      <p:sp>
        <p:nvSpPr>
          <p:cNvPr id="4" name="Datumsplatzhalter 3">
            <a:extLst>
              <a:ext uri="{FF2B5EF4-FFF2-40B4-BE49-F238E27FC236}">
                <a16:creationId xmlns:a16="http://schemas.microsoft.com/office/drawing/2014/main" id="{0A26C6D9-600F-25E1-2502-3D0CB8770B45}"/>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51A8B993-D75D-5B96-52AA-321B2F0095B8}"/>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5427981-03BE-0EAF-127D-5B780FE2CE5B}"/>
              </a:ext>
            </a:extLst>
          </p:cNvPr>
          <p:cNvSpPr>
            <a:spLocks noGrp="1"/>
          </p:cNvSpPr>
          <p:nvPr>
            <p:ph type="sldNum" sz="quarter" idx="12"/>
          </p:nvPr>
        </p:nvSpPr>
        <p:spPr/>
        <p:txBody>
          <a:bodyPr/>
          <a:lstStyle/>
          <a:p>
            <a:fld id="{33F7291D-92BF-48BA-9302-3F6DF2C6B695}" type="slidenum">
              <a:rPr lang="de-DE" smtClean="0"/>
              <a:t>4</a:t>
            </a:fld>
            <a:endParaRPr lang="de-DE"/>
          </a:p>
        </p:txBody>
      </p:sp>
      <p:grpSp>
        <p:nvGrpSpPr>
          <p:cNvPr id="9" name="Gruppieren 8">
            <a:extLst>
              <a:ext uri="{FF2B5EF4-FFF2-40B4-BE49-F238E27FC236}">
                <a16:creationId xmlns:a16="http://schemas.microsoft.com/office/drawing/2014/main" id="{621FFBD4-FEFD-20B3-C2A5-3509FD531B47}"/>
              </a:ext>
            </a:extLst>
          </p:cNvPr>
          <p:cNvGrpSpPr/>
          <p:nvPr/>
        </p:nvGrpSpPr>
        <p:grpSpPr>
          <a:xfrm>
            <a:off x="191057" y="2428717"/>
            <a:ext cx="2556000" cy="2642446"/>
            <a:chOff x="689825" y="2428717"/>
            <a:chExt cx="2572378" cy="2642446"/>
          </a:xfrm>
        </p:grpSpPr>
        <p:pic>
          <p:nvPicPr>
            <p:cNvPr id="8" name="Grafik 7" descr="Gruppe von Personen mit einfarbiger Füllung">
              <a:extLst>
                <a:ext uri="{FF2B5EF4-FFF2-40B4-BE49-F238E27FC236}">
                  <a16:creationId xmlns:a16="http://schemas.microsoft.com/office/drawing/2014/main" id="{45691654-B90B-D0FD-D2BA-A431977F00A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6014" y="2428717"/>
              <a:ext cx="1440000" cy="1440000"/>
            </a:xfrm>
            <a:prstGeom prst="rect">
              <a:avLst/>
            </a:prstGeom>
          </p:spPr>
        </p:pic>
        <p:sp>
          <p:nvSpPr>
            <p:cNvPr id="21" name="Textfeld 20">
              <a:extLst>
                <a:ext uri="{FF2B5EF4-FFF2-40B4-BE49-F238E27FC236}">
                  <a16:creationId xmlns:a16="http://schemas.microsoft.com/office/drawing/2014/main" id="{E1389840-6746-CD42-D066-A690AFFAC5DD}"/>
                </a:ext>
              </a:extLst>
            </p:cNvPr>
            <p:cNvSpPr txBox="1"/>
            <p:nvPr/>
          </p:nvSpPr>
          <p:spPr>
            <a:xfrm>
              <a:off x="689825" y="3993945"/>
              <a:ext cx="2572378" cy="1077218"/>
            </a:xfrm>
            <a:prstGeom prst="rect">
              <a:avLst/>
            </a:prstGeom>
            <a:noFill/>
          </p:spPr>
          <p:txBody>
            <a:bodyPr wrap="square" rtlCol="0">
              <a:spAutoFit/>
            </a:bodyPr>
            <a:lstStyle/>
            <a:p>
              <a:pPr algn="ctr"/>
              <a:r>
                <a:rPr lang="de-DE" sz="1600" b="1">
                  <a:solidFill>
                    <a:srgbClr val="4D4D4D"/>
                  </a:solidFill>
                  <a:latin typeface="Century Gothic" panose="020B0502020202020204" pitchFamily="34" charset="0"/>
                </a:rPr>
                <a:t>Mitarbeiter</a:t>
              </a:r>
            </a:p>
            <a:p>
              <a:pPr algn="ctr"/>
              <a:endParaRPr lang="de-DE" sz="1600">
                <a:solidFill>
                  <a:srgbClr val="4D4D4D"/>
                </a:solidFill>
                <a:latin typeface="Century Gothic" panose="020B0502020202020204" pitchFamily="34" charset="0"/>
              </a:endParaRPr>
            </a:p>
            <a:p>
              <a:pPr algn="ctr"/>
              <a:r>
                <a:rPr lang="de-DE" sz="1600">
                  <a:solidFill>
                    <a:srgbClr val="4D4D4D"/>
                  </a:solidFill>
                  <a:latin typeface="Century Gothic" panose="020B0502020202020204" pitchFamily="34" charset="0"/>
                </a:rPr>
                <a:t>Ca. </a:t>
              </a:r>
              <a:r>
                <a:rPr lang="de-DE" sz="1600" b="1">
                  <a:solidFill>
                    <a:srgbClr val="4D4D4D"/>
                  </a:solidFill>
                  <a:latin typeface="Century Gothic" panose="020B0502020202020204" pitchFamily="34" charset="0"/>
                </a:rPr>
                <a:t>70</a:t>
              </a:r>
            </a:p>
            <a:p>
              <a:pPr algn="ctr"/>
              <a:r>
                <a:rPr lang="de-DE" sz="1600">
                  <a:solidFill>
                    <a:srgbClr val="4D4D4D"/>
                  </a:solidFill>
                  <a:latin typeface="Century Gothic" panose="020B0502020202020204" pitchFamily="34" charset="0"/>
                </a:rPr>
                <a:t>(</a:t>
              </a:r>
              <a:r>
                <a:rPr lang="de-DE" sz="1600" b="1">
                  <a:solidFill>
                    <a:srgbClr val="4D4D4D"/>
                  </a:solidFill>
                  <a:latin typeface="Century Gothic" panose="020B0502020202020204" pitchFamily="34" charset="0"/>
                </a:rPr>
                <a:t>4</a:t>
              </a:r>
              <a:r>
                <a:rPr lang="de-DE" sz="1600">
                  <a:solidFill>
                    <a:srgbClr val="4D4D4D"/>
                  </a:solidFill>
                  <a:latin typeface="Century Gothic" panose="020B0502020202020204" pitchFamily="34" charset="0"/>
                </a:rPr>
                <a:t> Auszubildende)</a:t>
              </a:r>
            </a:p>
          </p:txBody>
        </p:sp>
      </p:grpSp>
      <p:grpSp>
        <p:nvGrpSpPr>
          <p:cNvPr id="12" name="Gruppieren 11">
            <a:extLst>
              <a:ext uri="{FF2B5EF4-FFF2-40B4-BE49-F238E27FC236}">
                <a16:creationId xmlns:a16="http://schemas.microsoft.com/office/drawing/2014/main" id="{3E4051E2-49BE-1362-EDCD-AAB7884C7665}"/>
              </a:ext>
            </a:extLst>
          </p:cNvPr>
          <p:cNvGrpSpPr/>
          <p:nvPr/>
        </p:nvGrpSpPr>
        <p:grpSpPr>
          <a:xfrm>
            <a:off x="2532998" y="2428717"/>
            <a:ext cx="2556000" cy="2642446"/>
            <a:chOff x="2850310" y="2428717"/>
            <a:chExt cx="2572378" cy="2642446"/>
          </a:xfrm>
        </p:grpSpPr>
        <p:pic>
          <p:nvPicPr>
            <p:cNvPr id="16" name="Grafik 15" descr="Uhr mit einfarbiger Füllung">
              <a:extLst>
                <a:ext uri="{FF2B5EF4-FFF2-40B4-BE49-F238E27FC236}">
                  <a16:creationId xmlns:a16="http://schemas.microsoft.com/office/drawing/2014/main" id="{0064B102-28D5-CD9D-0FE2-A5B110B223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16499" y="2428717"/>
              <a:ext cx="1440000" cy="1440000"/>
            </a:xfrm>
            <a:prstGeom prst="rect">
              <a:avLst/>
            </a:prstGeom>
          </p:spPr>
        </p:pic>
        <p:sp>
          <p:nvSpPr>
            <p:cNvPr id="22" name="Textfeld 21">
              <a:extLst>
                <a:ext uri="{FF2B5EF4-FFF2-40B4-BE49-F238E27FC236}">
                  <a16:creationId xmlns:a16="http://schemas.microsoft.com/office/drawing/2014/main" id="{4463009C-BD7C-4692-BF3C-52BFB06C64E3}"/>
                </a:ext>
              </a:extLst>
            </p:cNvPr>
            <p:cNvSpPr txBox="1"/>
            <p:nvPr/>
          </p:nvSpPr>
          <p:spPr>
            <a:xfrm>
              <a:off x="2850310" y="3993945"/>
              <a:ext cx="2572378" cy="1077218"/>
            </a:xfrm>
            <a:prstGeom prst="rect">
              <a:avLst/>
            </a:prstGeom>
            <a:noFill/>
          </p:spPr>
          <p:txBody>
            <a:bodyPr wrap="square" rtlCol="0">
              <a:spAutoFit/>
            </a:bodyPr>
            <a:lstStyle/>
            <a:p>
              <a:pPr algn="ctr"/>
              <a:r>
                <a:rPr lang="de-DE" sz="1600" b="1">
                  <a:solidFill>
                    <a:srgbClr val="4D4D4D"/>
                  </a:solidFill>
                  <a:latin typeface="Century Gothic" panose="020B0502020202020204" pitchFamily="34" charset="0"/>
                </a:rPr>
                <a:t>Schichten</a:t>
              </a:r>
            </a:p>
            <a:p>
              <a:pPr algn="ctr"/>
              <a:endParaRPr lang="de-DE" sz="1600">
                <a:solidFill>
                  <a:srgbClr val="4D4D4D"/>
                </a:solidFill>
                <a:latin typeface="Century Gothic" panose="020B0502020202020204" pitchFamily="34" charset="0"/>
              </a:endParaRPr>
            </a:p>
            <a:p>
              <a:pPr algn="ctr"/>
              <a:r>
                <a:rPr lang="de-DE" sz="1600" b="1">
                  <a:solidFill>
                    <a:srgbClr val="4D4D4D"/>
                  </a:solidFill>
                  <a:latin typeface="Century Gothic" panose="020B0502020202020204" pitchFamily="34" charset="0"/>
                </a:rPr>
                <a:t>2</a:t>
              </a:r>
              <a:r>
                <a:rPr lang="de-DE" sz="1600">
                  <a:solidFill>
                    <a:srgbClr val="4D4D4D"/>
                  </a:solidFill>
                  <a:latin typeface="Century Gothic" panose="020B0502020202020204" pitchFamily="34" charset="0"/>
                </a:rPr>
                <a:t> Schichten &amp; </a:t>
              </a:r>
            </a:p>
            <a:p>
              <a:pPr algn="ctr"/>
              <a:r>
                <a:rPr lang="de-DE" sz="1600" b="1">
                  <a:solidFill>
                    <a:srgbClr val="4D4D4D"/>
                  </a:solidFill>
                  <a:latin typeface="Century Gothic" panose="020B0502020202020204" pitchFamily="34" charset="0"/>
                </a:rPr>
                <a:t>1</a:t>
              </a:r>
              <a:r>
                <a:rPr lang="de-DE" sz="1600">
                  <a:solidFill>
                    <a:srgbClr val="4D4D4D"/>
                  </a:solidFill>
                  <a:latin typeface="Century Gothic" panose="020B0502020202020204" pitchFamily="34" charset="0"/>
                </a:rPr>
                <a:t> Geisterschicht</a:t>
              </a:r>
            </a:p>
          </p:txBody>
        </p:sp>
      </p:grpSp>
      <p:grpSp>
        <p:nvGrpSpPr>
          <p:cNvPr id="13" name="Gruppieren 12">
            <a:extLst>
              <a:ext uri="{FF2B5EF4-FFF2-40B4-BE49-F238E27FC236}">
                <a16:creationId xmlns:a16="http://schemas.microsoft.com/office/drawing/2014/main" id="{43146FA1-E3A2-B115-1874-BB85190B3292}"/>
              </a:ext>
            </a:extLst>
          </p:cNvPr>
          <p:cNvGrpSpPr/>
          <p:nvPr/>
        </p:nvGrpSpPr>
        <p:grpSpPr>
          <a:xfrm>
            <a:off x="4874939" y="2428717"/>
            <a:ext cx="2556000" cy="2427002"/>
            <a:chOff x="5010795" y="2428717"/>
            <a:chExt cx="2572378" cy="2427002"/>
          </a:xfrm>
        </p:grpSpPr>
        <p:pic>
          <p:nvPicPr>
            <p:cNvPr id="14" name="Grafik 13" descr="Balkendiagramm mit Aufwärtstrend mit einfarbiger Füllung">
              <a:extLst>
                <a:ext uri="{FF2B5EF4-FFF2-40B4-BE49-F238E27FC236}">
                  <a16:creationId xmlns:a16="http://schemas.microsoft.com/office/drawing/2014/main" id="{62265F9B-9135-728F-2817-8FBA6BF712B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76984" y="2428717"/>
              <a:ext cx="1440000" cy="1440000"/>
            </a:xfrm>
            <a:prstGeom prst="rect">
              <a:avLst/>
            </a:prstGeom>
          </p:spPr>
        </p:pic>
        <p:sp>
          <p:nvSpPr>
            <p:cNvPr id="23" name="Textfeld 22">
              <a:extLst>
                <a:ext uri="{FF2B5EF4-FFF2-40B4-BE49-F238E27FC236}">
                  <a16:creationId xmlns:a16="http://schemas.microsoft.com/office/drawing/2014/main" id="{0B3F5988-05CC-00F1-E8E6-E170F78AAF46}"/>
                </a:ext>
              </a:extLst>
            </p:cNvPr>
            <p:cNvSpPr txBox="1"/>
            <p:nvPr/>
          </p:nvSpPr>
          <p:spPr>
            <a:xfrm>
              <a:off x="5010795" y="3993945"/>
              <a:ext cx="2572378" cy="861774"/>
            </a:xfrm>
            <a:prstGeom prst="rect">
              <a:avLst/>
            </a:prstGeom>
            <a:noFill/>
          </p:spPr>
          <p:txBody>
            <a:bodyPr wrap="square" rtlCol="0">
              <a:spAutoFit/>
            </a:bodyPr>
            <a:lstStyle/>
            <a:p>
              <a:pPr algn="ctr"/>
              <a:r>
                <a:rPr lang="de-DE" sz="1600" b="1">
                  <a:solidFill>
                    <a:srgbClr val="4D4D4D"/>
                  </a:solidFill>
                  <a:latin typeface="Century Gothic" panose="020B0502020202020204" pitchFamily="34" charset="0"/>
                </a:rPr>
                <a:t>Umsatz</a:t>
              </a:r>
            </a:p>
            <a:p>
              <a:pPr algn="ctr"/>
              <a:endParaRPr lang="de-DE" sz="1600">
                <a:solidFill>
                  <a:srgbClr val="4D4D4D"/>
                </a:solidFill>
                <a:latin typeface="Century Gothic" panose="020B0502020202020204" pitchFamily="34" charset="0"/>
              </a:endParaRPr>
            </a:p>
            <a:p>
              <a:pPr algn="ctr"/>
              <a:r>
                <a:rPr lang="de-DE" sz="1600">
                  <a:solidFill>
                    <a:srgbClr val="4D4D4D"/>
                  </a:solidFill>
                  <a:latin typeface="Century Gothic" panose="020B0502020202020204" pitchFamily="34" charset="0"/>
                </a:rPr>
                <a:t>&gt; </a:t>
              </a:r>
              <a:r>
                <a:rPr lang="de-DE" sz="1600" b="1">
                  <a:solidFill>
                    <a:srgbClr val="4D4D4D"/>
                  </a:solidFill>
                  <a:latin typeface="Century Gothic" panose="020B0502020202020204" pitchFamily="34" charset="0"/>
                </a:rPr>
                <a:t>12</a:t>
              </a:r>
              <a:r>
                <a:rPr lang="de-DE" sz="1600">
                  <a:solidFill>
                    <a:srgbClr val="4D4D4D"/>
                  </a:solidFill>
                  <a:latin typeface="Century Gothic" panose="020B0502020202020204" pitchFamily="34" charset="0"/>
                </a:rPr>
                <a:t> MEUR</a:t>
              </a:r>
            </a:p>
          </p:txBody>
        </p:sp>
      </p:grpSp>
      <p:grpSp>
        <p:nvGrpSpPr>
          <p:cNvPr id="15" name="Gruppieren 14">
            <a:extLst>
              <a:ext uri="{FF2B5EF4-FFF2-40B4-BE49-F238E27FC236}">
                <a16:creationId xmlns:a16="http://schemas.microsoft.com/office/drawing/2014/main" id="{BD38F4C5-EB0E-518A-582A-F59E809EAE5D}"/>
              </a:ext>
            </a:extLst>
          </p:cNvPr>
          <p:cNvGrpSpPr/>
          <p:nvPr/>
        </p:nvGrpSpPr>
        <p:grpSpPr>
          <a:xfrm>
            <a:off x="7216880" y="2428717"/>
            <a:ext cx="2556000" cy="2642446"/>
            <a:chOff x="7171280" y="2428717"/>
            <a:chExt cx="2716306" cy="2642446"/>
          </a:xfrm>
        </p:grpSpPr>
        <p:pic>
          <p:nvPicPr>
            <p:cNvPr id="10" name="Grafik 9" descr="Fabrik mit einfarbiger Füllung">
              <a:extLst>
                <a:ext uri="{FF2B5EF4-FFF2-40B4-BE49-F238E27FC236}">
                  <a16:creationId xmlns:a16="http://schemas.microsoft.com/office/drawing/2014/main" id="{25F439B9-BFF4-9EDA-E523-07E5B3AA66F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09433" y="2428717"/>
              <a:ext cx="1440000" cy="1440000"/>
            </a:xfrm>
            <a:prstGeom prst="rect">
              <a:avLst/>
            </a:prstGeom>
          </p:spPr>
        </p:pic>
        <p:sp>
          <p:nvSpPr>
            <p:cNvPr id="24" name="Textfeld 23">
              <a:extLst>
                <a:ext uri="{FF2B5EF4-FFF2-40B4-BE49-F238E27FC236}">
                  <a16:creationId xmlns:a16="http://schemas.microsoft.com/office/drawing/2014/main" id="{7B7FC8D1-5CE0-BA8D-A4A7-203E53B7BDC1}"/>
                </a:ext>
              </a:extLst>
            </p:cNvPr>
            <p:cNvSpPr txBox="1"/>
            <p:nvPr/>
          </p:nvSpPr>
          <p:spPr>
            <a:xfrm>
              <a:off x="7171280" y="3993945"/>
              <a:ext cx="2716306" cy="1077218"/>
            </a:xfrm>
            <a:prstGeom prst="rect">
              <a:avLst/>
            </a:prstGeom>
            <a:noFill/>
          </p:spPr>
          <p:txBody>
            <a:bodyPr wrap="square" rtlCol="0">
              <a:spAutoFit/>
            </a:bodyPr>
            <a:lstStyle/>
            <a:p>
              <a:pPr algn="ctr"/>
              <a:r>
                <a:rPr lang="de-DE" sz="1600" b="1">
                  <a:solidFill>
                    <a:srgbClr val="4D4D4D"/>
                  </a:solidFill>
                  <a:latin typeface="Century Gothic" panose="020B0502020202020204" pitchFamily="34" charset="0"/>
                </a:rPr>
                <a:t>Firmengröße</a:t>
              </a:r>
            </a:p>
            <a:p>
              <a:pPr algn="ctr"/>
              <a:endParaRPr lang="de-DE" sz="1600">
                <a:solidFill>
                  <a:srgbClr val="4D4D4D"/>
                </a:solidFill>
                <a:latin typeface="Century Gothic" panose="020B0502020202020204" pitchFamily="34" charset="0"/>
              </a:endParaRPr>
            </a:p>
            <a:p>
              <a:pPr algn="ctr"/>
              <a:r>
                <a:rPr lang="de-DE" sz="1600" b="1">
                  <a:solidFill>
                    <a:srgbClr val="4D4D4D"/>
                  </a:solidFill>
                  <a:latin typeface="Century Gothic" panose="020B0502020202020204" pitchFamily="34" charset="0"/>
                </a:rPr>
                <a:t>2000 qm </a:t>
              </a:r>
              <a:r>
                <a:rPr lang="de-DE" sz="1600">
                  <a:solidFill>
                    <a:srgbClr val="4D4D4D"/>
                  </a:solidFill>
                  <a:latin typeface="Century Gothic" panose="020B0502020202020204" pitchFamily="34" charset="0"/>
                </a:rPr>
                <a:t>Hallenfläche</a:t>
              </a:r>
            </a:p>
            <a:p>
              <a:pPr algn="ctr"/>
              <a:r>
                <a:rPr lang="de-DE" sz="1600" b="1">
                  <a:solidFill>
                    <a:srgbClr val="4D4D4D"/>
                  </a:solidFill>
                  <a:latin typeface="Century Gothic" panose="020B0502020202020204" pitchFamily="34" charset="0"/>
                </a:rPr>
                <a:t>8500 qm </a:t>
              </a:r>
              <a:r>
                <a:rPr lang="de-DE" sz="1600">
                  <a:solidFill>
                    <a:srgbClr val="4D4D4D"/>
                  </a:solidFill>
                  <a:latin typeface="Century Gothic" panose="020B0502020202020204" pitchFamily="34" charset="0"/>
                </a:rPr>
                <a:t>Grundstück</a:t>
              </a:r>
            </a:p>
          </p:txBody>
        </p:sp>
      </p:grpSp>
      <p:grpSp>
        <p:nvGrpSpPr>
          <p:cNvPr id="17" name="Gruppieren 16">
            <a:extLst>
              <a:ext uri="{FF2B5EF4-FFF2-40B4-BE49-F238E27FC236}">
                <a16:creationId xmlns:a16="http://schemas.microsoft.com/office/drawing/2014/main" id="{16E30C6A-B8CA-F613-5A89-BE1F1B319091}"/>
              </a:ext>
            </a:extLst>
          </p:cNvPr>
          <p:cNvGrpSpPr/>
          <p:nvPr/>
        </p:nvGrpSpPr>
        <p:grpSpPr>
          <a:xfrm>
            <a:off x="9558822" y="2428717"/>
            <a:ext cx="2556000" cy="2396225"/>
            <a:chOff x="9475694" y="2428717"/>
            <a:chExt cx="2716306" cy="2396225"/>
          </a:xfrm>
        </p:grpSpPr>
        <p:pic>
          <p:nvPicPr>
            <p:cNvPr id="7" name="Grafik 6" descr="Klemmbrett Marke mit einfarbiger Füllung">
              <a:extLst>
                <a:ext uri="{FF2B5EF4-FFF2-40B4-BE49-F238E27FC236}">
                  <a16:creationId xmlns:a16="http://schemas.microsoft.com/office/drawing/2014/main" id="{ED4E9E9C-ACC1-B54B-A55A-C825ED9467E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113847" y="2428717"/>
              <a:ext cx="1440000" cy="1440000"/>
            </a:xfrm>
            <a:prstGeom prst="rect">
              <a:avLst/>
            </a:prstGeom>
          </p:spPr>
        </p:pic>
        <p:sp>
          <p:nvSpPr>
            <p:cNvPr id="3" name="Textfeld 2">
              <a:extLst>
                <a:ext uri="{FF2B5EF4-FFF2-40B4-BE49-F238E27FC236}">
                  <a16:creationId xmlns:a16="http://schemas.microsoft.com/office/drawing/2014/main" id="{AD5356FA-1EC9-5BB0-C362-3F53FD6D5DBD}"/>
                </a:ext>
              </a:extLst>
            </p:cNvPr>
            <p:cNvSpPr txBox="1"/>
            <p:nvPr/>
          </p:nvSpPr>
          <p:spPr>
            <a:xfrm>
              <a:off x="9475694" y="3993945"/>
              <a:ext cx="2716306" cy="830997"/>
            </a:xfrm>
            <a:prstGeom prst="rect">
              <a:avLst/>
            </a:prstGeom>
            <a:noFill/>
          </p:spPr>
          <p:txBody>
            <a:bodyPr wrap="square" rtlCol="0">
              <a:spAutoFit/>
            </a:bodyPr>
            <a:lstStyle/>
            <a:p>
              <a:pPr algn="ctr"/>
              <a:r>
                <a:rPr lang="de-DE" sz="1600" b="1">
                  <a:solidFill>
                    <a:srgbClr val="4D4D4D"/>
                  </a:solidFill>
                  <a:latin typeface="Century Gothic" panose="020B0502020202020204" pitchFamily="34" charset="0"/>
                </a:rPr>
                <a:t>Zertifizierung</a:t>
              </a:r>
            </a:p>
            <a:p>
              <a:pPr algn="ctr"/>
              <a:r>
                <a:rPr lang="de-DE" sz="1600">
                  <a:solidFill>
                    <a:srgbClr val="4D4D4D"/>
                  </a:solidFill>
                  <a:latin typeface="Century Gothic" panose="020B0502020202020204" pitchFamily="34" charset="0"/>
                </a:rPr>
                <a:t> </a:t>
              </a:r>
            </a:p>
            <a:p>
              <a:pPr algn="ctr"/>
              <a:r>
                <a:rPr lang="de-DE" sz="1600">
                  <a:solidFill>
                    <a:srgbClr val="4D4D4D"/>
                  </a:solidFill>
                  <a:latin typeface="Century Gothic" panose="020B0502020202020204" pitchFamily="34" charset="0"/>
                </a:rPr>
                <a:t>nach </a:t>
              </a:r>
              <a:r>
                <a:rPr lang="de-DE" sz="1600" b="1">
                  <a:solidFill>
                    <a:srgbClr val="4D4D4D"/>
                  </a:solidFill>
                  <a:latin typeface="Century Gothic" panose="020B0502020202020204" pitchFamily="34" charset="0"/>
                </a:rPr>
                <a:t>ISO 9001</a:t>
              </a:r>
            </a:p>
          </p:txBody>
        </p:sp>
      </p:grpSp>
    </p:spTree>
    <p:extLst>
      <p:ext uri="{BB962C8B-B14F-4D97-AF65-F5344CB8AC3E}">
        <p14:creationId xmlns:p14="http://schemas.microsoft.com/office/powerpoint/2010/main" val="28610730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505DC-CAAA-6212-C9BF-7E758DDAA0C9}"/>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Unsere Mission &amp; Werte</a:t>
            </a:r>
          </a:p>
        </p:txBody>
      </p:sp>
      <p:sp>
        <p:nvSpPr>
          <p:cNvPr id="4" name="Datumsplatzhalter 3">
            <a:extLst>
              <a:ext uri="{FF2B5EF4-FFF2-40B4-BE49-F238E27FC236}">
                <a16:creationId xmlns:a16="http://schemas.microsoft.com/office/drawing/2014/main" id="{150479BA-1527-A47B-6D54-7E209ACB0F61}"/>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BED5A8A0-F289-6EFA-2E08-D5892A450A34}"/>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8BD4B959-E53F-2EE5-DDB8-9E3C000256DB}"/>
              </a:ext>
            </a:extLst>
          </p:cNvPr>
          <p:cNvSpPr>
            <a:spLocks noGrp="1"/>
          </p:cNvSpPr>
          <p:nvPr>
            <p:ph type="sldNum" sz="quarter" idx="12"/>
          </p:nvPr>
        </p:nvSpPr>
        <p:spPr/>
        <p:txBody>
          <a:bodyPr/>
          <a:lstStyle/>
          <a:p>
            <a:fld id="{33F7291D-92BF-48BA-9302-3F6DF2C6B695}" type="slidenum">
              <a:rPr lang="de-DE" smtClean="0"/>
              <a:t>5</a:t>
            </a:fld>
            <a:endParaRPr lang="de-DE"/>
          </a:p>
        </p:txBody>
      </p:sp>
      <p:sp>
        <p:nvSpPr>
          <p:cNvPr id="15" name="Textfeld 14">
            <a:extLst>
              <a:ext uri="{FF2B5EF4-FFF2-40B4-BE49-F238E27FC236}">
                <a16:creationId xmlns:a16="http://schemas.microsoft.com/office/drawing/2014/main" id="{92E998DF-C04E-E36F-1A3D-757D88278555}"/>
              </a:ext>
            </a:extLst>
          </p:cNvPr>
          <p:cNvSpPr txBox="1"/>
          <p:nvPr/>
        </p:nvSpPr>
        <p:spPr>
          <a:xfrm>
            <a:off x="838200" y="3289232"/>
            <a:ext cx="10294088" cy="1077218"/>
          </a:xfrm>
          <a:prstGeom prst="rect">
            <a:avLst/>
          </a:prstGeom>
          <a:noFill/>
        </p:spPr>
        <p:txBody>
          <a:bodyPr wrap="square" rtlCol="0">
            <a:spAutoFit/>
          </a:bodyPr>
          <a:lstStyle/>
          <a:p>
            <a:r>
              <a:rPr lang="de-DE" sz="1600" b="1">
                <a:solidFill>
                  <a:srgbClr val="AA7F2E"/>
                </a:solidFill>
                <a:latin typeface="Century Gothic" panose="020B0502020202020204" pitchFamily="34" charset="0"/>
              </a:rPr>
              <a:t>Unsere Mission:</a:t>
            </a:r>
          </a:p>
          <a:p>
            <a:r>
              <a:rPr lang="de-DE" sz="1600">
                <a:solidFill>
                  <a:srgbClr val="4D4D4D"/>
                </a:solidFill>
                <a:latin typeface="Century Gothic" panose="020B0502020202020204" pitchFamily="34" charset="0"/>
              </a:rPr>
              <a:t>Wir sind Ihr verlässlicher Partner für hochwertige mechanische Fertigung, Elektrotechnik, Galvanik und Lackierung unter einem Dach. Wir unterstützen Sie schon in der Entwicklungsphase, um die besten Lösungen für Sie zu finden.</a:t>
            </a:r>
          </a:p>
        </p:txBody>
      </p:sp>
      <p:grpSp>
        <p:nvGrpSpPr>
          <p:cNvPr id="12" name="Gruppieren 11">
            <a:extLst>
              <a:ext uri="{FF2B5EF4-FFF2-40B4-BE49-F238E27FC236}">
                <a16:creationId xmlns:a16="http://schemas.microsoft.com/office/drawing/2014/main" id="{E347A376-B57D-616F-E5F6-06C18A5DC34C}"/>
              </a:ext>
            </a:extLst>
          </p:cNvPr>
          <p:cNvGrpSpPr/>
          <p:nvPr/>
        </p:nvGrpSpPr>
        <p:grpSpPr>
          <a:xfrm>
            <a:off x="4436919" y="2952215"/>
            <a:ext cx="3318163" cy="3237572"/>
            <a:chOff x="3902613" y="3084335"/>
            <a:chExt cx="2518283" cy="3075305"/>
          </a:xfrm>
        </p:grpSpPr>
        <p:grpSp>
          <p:nvGrpSpPr>
            <p:cNvPr id="3" name="Gruppieren 2">
              <a:extLst>
                <a:ext uri="{FF2B5EF4-FFF2-40B4-BE49-F238E27FC236}">
                  <a16:creationId xmlns:a16="http://schemas.microsoft.com/office/drawing/2014/main" id="{0ADCBD07-EE2C-ED04-4B7A-B6E65B208EF6}"/>
                </a:ext>
              </a:extLst>
            </p:cNvPr>
            <p:cNvGrpSpPr/>
            <p:nvPr/>
          </p:nvGrpSpPr>
          <p:grpSpPr>
            <a:xfrm rot="5400000">
              <a:off x="4124458" y="3077632"/>
              <a:ext cx="2074593" cy="2088000"/>
              <a:chOff x="4279568" y="3305682"/>
              <a:chExt cx="2074593" cy="2088000"/>
            </a:xfrm>
          </p:grpSpPr>
          <p:sp>
            <p:nvSpPr>
              <p:cNvPr id="26" name="Rechteck 25">
                <a:extLst>
                  <a:ext uri="{FF2B5EF4-FFF2-40B4-BE49-F238E27FC236}">
                    <a16:creationId xmlns:a16="http://schemas.microsoft.com/office/drawing/2014/main" id="{C743F08E-8ABD-643D-D4A5-551ECCD2AFCD}"/>
                  </a:ext>
                </a:extLst>
              </p:cNvPr>
              <p:cNvSpPr/>
              <p:nvPr/>
            </p:nvSpPr>
            <p:spPr>
              <a:xfrm>
                <a:off x="4279568" y="3305682"/>
                <a:ext cx="360000" cy="2088000"/>
              </a:xfrm>
              <a:prstGeom prst="rect">
                <a:avLst/>
              </a:prstGeom>
              <a:solidFill>
                <a:srgbClr val="AA7F2E"/>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1600">
                    <a:latin typeface="Century Gothic" panose="020B0502020202020204" pitchFamily="34" charset="0"/>
                  </a:rPr>
                  <a:t>Qualität</a:t>
                </a:r>
              </a:p>
            </p:txBody>
          </p:sp>
          <p:sp>
            <p:nvSpPr>
              <p:cNvPr id="27" name="Rechteck 26">
                <a:extLst>
                  <a:ext uri="{FF2B5EF4-FFF2-40B4-BE49-F238E27FC236}">
                    <a16:creationId xmlns:a16="http://schemas.microsoft.com/office/drawing/2014/main" id="{B6EC0551-9EE6-5C50-85D1-62AFA43E7DD0}"/>
                  </a:ext>
                </a:extLst>
              </p:cNvPr>
              <p:cNvSpPr/>
              <p:nvPr/>
            </p:nvSpPr>
            <p:spPr>
              <a:xfrm>
                <a:off x="4708216" y="3305682"/>
                <a:ext cx="360000" cy="2088000"/>
              </a:xfrm>
              <a:prstGeom prst="rect">
                <a:avLst/>
              </a:prstGeom>
              <a:solidFill>
                <a:srgbClr val="AA7F2E"/>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1600">
                    <a:latin typeface="Century Gothic" panose="020B0502020202020204" pitchFamily="34" charset="0"/>
                  </a:rPr>
                  <a:t>Zuverlässigkeit</a:t>
                </a:r>
              </a:p>
            </p:txBody>
          </p:sp>
          <p:sp>
            <p:nvSpPr>
              <p:cNvPr id="28" name="Rechteck 27">
                <a:extLst>
                  <a:ext uri="{FF2B5EF4-FFF2-40B4-BE49-F238E27FC236}">
                    <a16:creationId xmlns:a16="http://schemas.microsoft.com/office/drawing/2014/main" id="{EE8148D3-437B-99D0-5CD1-CE22CBFACF1B}"/>
                  </a:ext>
                </a:extLst>
              </p:cNvPr>
              <p:cNvSpPr/>
              <p:nvPr/>
            </p:nvSpPr>
            <p:spPr>
              <a:xfrm>
                <a:off x="5136864" y="3305682"/>
                <a:ext cx="360000" cy="2088000"/>
              </a:xfrm>
              <a:prstGeom prst="rect">
                <a:avLst/>
              </a:prstGeom>
              <a:solidFill>
                <a:srgbClr val="AA7F2E"/>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1600">
                    <a:latin typeface="Century Gothic" panose="020B0502020202020204" pitchFamily="34" charset="0"/>
                  </a:rPr>
                  <a:t>Lösungsorientierung</a:t>
                </a:r>
              </a:p>
            </p:txBody>
          </p:sp>
          <p:sp>
            <p:nvSpPr>
              <p:cNvPr id="29" name="Rechteck 28">
                <a:extLst>
                  <a:ext uri="{FF2B5EF4-FFF2-40B4-BE49-F238E27FC236}">
                    <a16:creationId xmlns:a16="http://schemas.microsoft.com/office/drawing/2014/main" id="{E56F5113-D4BD-4B42-E5B0-B90B959C7814}"/>
                  </a:ext>
                </a:extLst>
              </p:cNvPr>
              <p:cNvSpPr/>
              <p:nvPr/>
            </p:nvSpPr>
            <p:spPr>
              <a:xfrm>
                <a:off x="5565512" y="3305682"/>
                <a:ext cx="360000" cy="2088000"/>
              </a:xfrm>
              <a:prstGeom prst="rect">
                <a:avLst/>
              </a:prstGeom>
              <a:solidFill>
                <a:srgbClr val="AA7F2E"/>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1600">
                    <a:latin typeface="Century Gothic" panose="020B0502020202020204" pitchFamily="34" charset="0"/>
                  </a:rPr>
                  <a:t>Flexibilität</a:t>
                </a:r>
              </a:p>
            </p:txBody>
          </p:sp>
          <p:sp>
            <p:nvSpPr>
              <p:cNvPr id="30" name="Rechteck 29">
                <a:extLst>
                  <a:ext uri="{FF2B5EF4-FFF2-40B4-BE49-F238E27FC236}">
                    <a16:creationId xmlns:a16="http://schemas.microsoft.com/office/drawing/2014/main" id="{070CB076-1A52-FDF6-EADD-46D220487655}"/>
                  </a:ext>
                </a:extLst>
              </p:cNvPr>
              <p:cNvSpPr/>
              <p:nvPr/>
            </p:nvSpPr>
            <p:spPr>
              <a:xfrm>
                <a:off x="5994161" y="3305682"/>
                <a:ext cx="360000" cy="2088000"/>
              </a:xfrm>
              <a:prstGeom prst="rect">
                <a:avLst/>
              </a:prstGeom>
              <a:solidFill>
                <a:srgbClr val="AA7F2E"/>
              </a:solidFill>
              <a:ln>
                <a:solidFill>
                  <a:srgbClr val="4D4D4D"/>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de-DE" sz="1600">
                    <a:latin typeface="Century Gothic" panose="020B0502020202020204" pitchFamily="34" charset="0"/>
                  </a:rPr>
                  <a:t>Partnerschaft</a:t>
                </a:r>
              </a:p>
            </p:txBody>
          </p:sp>
        </p:grpSp>
        <p:grpSp>
          <p:nvGrpSpPr>
            <p:cNvPr id="11" name="Gruppieren 10">
              <a:extLst>
                <a:ext uri="{FF2B5EF4-FFF2-40B4-BE49-F238E27FC236}">
                  <a16:creationId xmlns:a16="http://schemas.microsoft.com/office/drawing/2014/main" id="{D6E7581C-0825-4354-A6B8-3C16809F0183}"/>
                </a:ext>
              </a:extLst>
            </p:cNvPr>
            <p:cNvGrpSpPr/>
            <p:nvPr/>
          </p:nvGrpSpPr>
          <p:grpSpPr>
            <a:xfrm>
              <a:off x="3902613" y="4689406"/>
              <a:ext cx="2518283" cy="1470234"/>
              <a:chOff x="4369963" y="4736140"/>
              <a:chExt cx="1726037" cy="914400"/>
            </a:xfrm>
          </p:grpSpPr>
          <p:pic>
            <p:nvPicPr>
              <p:cNvPr id="9" name="Grafik 8" descr="Offene Hand mit einfarbiger Füllung">
                <a:extLst>
                  <a:ext uri="{FF2B5EF4-FFF2-40B4-BE49-F238E27FC236}">
                    <a16:creationId xmlns:a16="http://schemas.microsoft.com/office/drawing/2014/main" id="{6C4BFB36-BB89-EBE3-37BE-77544916ED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81600" y="4736140"/>
                <a:ext cx="914400" cy="914400"/>
              </a:xfrm>
              <a:prstGeom prst="rect">
                <a:avLst/>
              </a:prstGeom>
            </p:spPr>
          </p:pic>
          <p:pic>
            <p:nvPicPr>
              <p:cNvPr id="10" name="Grafik 9" descr="Offene Hand mit einfarbiger Füllung">
                <a:extLst>
                  <a:ext uri="{FF2B5EF4-FFF2-40B4-BE49-F238E27FC236}">
                    <a16:creationId xmlns:a16="http://schemas.microsoft.com/office/drawing/2014/main" id="{B0808AF9-B800-9516-6EBC-4C87E4F342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4369963" y="4736140"/>
                <a:ext cx="914400" cy="914400"/>
              </a:xfrm>
              <a:prstGeom prst="rect">
                <a:avLst/>
              </a:prstGeom>
            </p:spPr>
          </p:pic>
        </p:grpSp>
      </p:grpSp>
    </p:spTree>
    <p:extLst>
      <p:ext uri="{BB962C8B-B14F-4D97-AF65-F5344CB8AC3E}">
        <p14:creationId xmlns:p14="http://schemas.microsoft.com/office/powerpoint/2010/main" val="17848666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58333E-6 3.7037E-6 L -0.00092 -0.22037 " pathEditMode="relative" rAng="0" ptsTypes="AA">
                                      <p:cBhvr>
                                        <p:cTn id="6" dur="1500" fill="hold"/>
                                        <p:tgtEl>
                                          <p:spTgt spid="15"/>
                                        </p:tgtEl>
                                        <p:attrNameLst>
                                          <p:attrName>ppt_x</p:attrName>
                                          <p:attrName>ppt_y</p:attrName>
                                        </p:attrNameLst>
                                      </p:cBhvr>
                                      <p:rCtr x="-52" y="-11019"/>
                                    </p:animMotion>
                                  </p:childTnLst>
                                </p:cTn>
                              </p:par>
                              <p:par>
                                <p:cTn id="7" presetID="10" presetClass="entr" presetSubtype="0" fill="hold" nodeType="withEffect">
                                  <p:stCondLst>
                                    <p:cond delay="100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CDDA2-CB08-5881-BEF7-076C652E13A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9245FE-9EA0-4CEE-1DF9-51DD82F44D9A}"/>
              </a:ext>
            </a:extLst>
          </p:cNvPr>
          <p:cNvSpPr>
            <a:spLocks noGrp="1"/>
          </p:cNvSpPr>
          <p:nvPr>
            <p:ph type="title"/>
          </p:nvPr>
        </p:nvSpPr>
        <p:spPr/>
        <p:txBody>
          <a:bodyPr>
            <a:normAutofit fontScale="90000"/>
          </a:bodyPr>
          <a:lstStyle/>
          <a:p>
            <a:r>
              <a:rPr lang="de-DE">
                <a:latin typeface="Arial" panose="020B0604020202020204" pitchFamily="34" charset="0"/>
                <a:cs typeface="Arial" panose="020B0604020202020204" pitchFamily="34" charset="0"/>
              </a:rPr>
              <a:t>Unsere Leistungen &amp; Produkte</a:t>
            </a:r>
          </a:p>
        </p:txBody>
      </p:sp>
      <p:sp>
        <p:nvSpPr>
          <p:cNvPr id="4" name="Datumsplatzhalter 3">
            <a:extLst>
              <a:ext uri="{FF2B5EF4-FFF2-40B4-BE49-F238E27FC236}">
                <a16:creationId xmlns:a16="http://schemas.microsoft.com/office/drawing/2014/main" id="{935234A7-B165-0C7D-2D4A-963B66F07886}"/>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8B3CF3BF-FE42-2E1A-3F9B-7CB8C9F90A12}"/>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CD8A2770-17A2-65A9-9A6F-136384E00D59}"/>
              </a:ext>
            </a:extLst>
          </p:cNvPr>
          <p:cNvSpPr>
            <a:spLocks noGrp="1"/>
          </p:cNvSpPr>
          <p:nvPr>
            <p:ph type="sldNum" sz="quarter" idx="12"/>
          </p:nvPr>
        </p:nvSpPr>
        <p:spPr/>
        <p:txBody>
          <a:bodyPr/>
          <a:lstStyle/>
          <a:p>
            <a:fld id="{33F7291D-92BF-48BA-9302-3F6DF2C6B695}" type="slidenum">
              <a:rPr lang="de-DE" smtClean="0"/>
              <a:t>6</a:t>
            </a:fld>
            <a:endParaRPr lang="de-DE"/>
          </a:p>
        </p:txBody>
      </p:sp>
      <p:grpSp>
        <p:nvGrpSpPr>
          <p:cNvPr id="12" name="Gruppieren 11">
            <a:extLst>
              <a:ext uri="{FF2B5EF4-FFF2-40B4-BE49-F238E27FC236}">
                <a16:creationId xmlns:a16="http://schemas.microsoft.com/office/drawing/2014/main" id="{A605CB18-AE1D-7A6C-3ADB-355DA9F489DF}"/>
              </a:ext>
            </a:extLst>
          </p:cNvPr>
          <p:cNvGrpSpPr/>
          <p:nvPr/>
        </p:nvGrpSpPr>
        <p:grpSpPr>
          <a:xfrm>
            <a:off x="6306794" y="3980821"/>
            <a:ext cx="3240000" cy="2081325"/>
            <a:chOff x="6317243" y="3935916"/>
            <a:chExt cx="3240000" cy="2081325"/>
          </a:xfrm>
        </p:grpSpPr>
        <p:pic>
          <p:nvPicPr>
            <p:cNvPr id="25" name="Grafik 24" descr="Ein Bild, das Person, Im Haus, Schüssel, Küchenutensil enthält.&#10;&#10;Automatisch generierte Beschreibung">
              <a:extLst>
                <a:ext uri="{FF2B5EF4-FFF2-40B4-BE49-F238E27FC236}">
                  <a16:creationId xmlns:a16="http://schemas.microsoft.com/office/drawing/2014/main" id="{15AEA7C3-8157-BB60-0F6C-24E74FA04591}"/>
                </a:ext>
              </a:extLst>
            </p:cNvPr>
            <p:cNvPicPr>
              <a:picLocks noChangeAspect="1"/>
            </p:cNvPicPr>
            <p:nvPr/>
          </p:nvPicPr>
          <p:blipFill>
            <a:blip r:embed="rId3">
              <a:alphaModFix/>
              <a:extLst>
                <a:ext uri="{28A0092B-C50C-407E-A947-70E740481C1C}">
                  <a14:useLocalDpi xmlns:a14="http://schemas.microsoft.com/office/drawing/2010/main" val="0"/>
                </a:ext>
              </a:extLst>
            </a:blip>
            <a:srcRect t="31794" b="22948"/>
            <a:stretch/>
          </p:blipFill>
          <p:spPr>
            <a:xfrm>
              <a:off x="6317243" y="3935916"/>
              <a:ext cx="3240000" cy="2081325"/>
            </a:xfrm>
            <a:prstGeom prst="rect">
              <a:avLst/>
            </a:prstGeom>
            <a:ln>
              <a:noFill/>
            </a:ln>
          </p:spPr>
        </p:pic>
        <p:sp>
          <p:nvSpPr>
            <p:cNvPr id="9" name="Rechteck 8">
              <a:extLst>
                <a:ext uri="{FF2B5EF4-FFF2-40B4-BE49-F238E27FC236}">
                  <a16:creationId xmlns:a16="http://schemas.microsoft.com/office/drawing/2014/main" id="{D7E27288-15C3-87D7-795F-4B1A8E81EB85}"/>
                </a:ext>
              </a:extLst>
            </p:cNvPr>
            <p:cNvSpPr/>
            <p:nvPr/>
          </p:nvSpPr>
          <p:spPr>
            <a:xfrm>
              <a:off x="6317243" y="5657241"/>
              <a:ext cx="3240000" cy="360000"/>
            </a:xfrm>
            <a:prstGeom prst="rect">
              <a:avLst/>
            </a:prstGeom>
            <a:solidFill>
              <a:srgbClr val="E8E8E8">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a:solidFill>
                    <a:srgbClr val="4D4D4D"/>
                  </a:solidFill>
                  <a:latin typeface="Century Gothic" panose="020B0502020202020204" pitchFamily="34" charset="0"/>
                </a:rPr>
                <a:t>Galvanik &amp; Lackierung</a:t>
              </a:r>
            </a:p>
          </p:txBody>
        </p:sp>
      </p:grpSp>
      <p:grpSp>
        <p:nvGrpSpPr>
          <p:cNvPr id="17" name="Gruppieren 16">
            <a:extLst>
              <a:ext uri="{FF2B5EF4-FFF2-40B4-BE49-F238E27FC236}">
                <a16:creationId xmlns:a16="http://schemas.microsoft.com/office/drawing/2014/main" id="{0A61D67B-A6EC-585E-A8FC-B14BB9B67E38}"/>
              </a:ext>
            </a:extLst>
          </p:cNvPr>
          <p:cNvGrpSpPr/>
          <p:nvPr/>
        </p:nvGrpSpPr>
        <p:grpSpPr>
          <a:xfrm>
            <a:off x="2645205" y="1588429"/>
            <a:ext cx="3240000" cy="2081325"/>
            <a:chOff x="914400" y="1295167"/>
            <a:chExt cx="3240000" cy="2081325"/>
          </a:xfrm>
        </p:grpSpPr>
        <p:pic>
          <p:nvPicPr>
            <p:cNvPr id="21" name="Grafik 20" descr="Ein Bild, das rot, Gelände enthält.&#10;&#10;Automatisch generierte Beschreibung">
              <a:extLst>
                <a:ext uri="{FF2B5EF4-FFF2-40B4-BE49-F238E27FC236}">
                  <a16:creationId xmlns:a16="http://schemas.microsoft.com/office/drawing/2014/main" id="{E905C514-2A84-F4A0-8415-CBD7A1C18546}"/>
                </a:ext>
              </a:extLst>
            </p:cNvPr>
            <p:cNvPicPr>
              <a:picLocks noChangeAspect="1"/>
            </p:cNvPicPr>
            <p:nvPr/>
          </p:nvPicPr>
          <p:blipFill>
            <a:blip r:embed="rId4">
              <a:alphaModFix/>
              <a:extLst>
                <a:ext uri="{28A0092B-C50C-407E-A947-70E740481C1C}">
                  <a14:useLocalDpi xmlns:a14="http://schemas.microsoft.com/office/drawing/2010/main" val="0"/>
                </a:ext>
              </a:extLst>
            </a:blip>
            <a:srcRect t="8413" b="11130"/>
            <a:stretch/>
          </p:blipFill>
          <p:spPr>
            <a:xfrm>
              <a:off x="914400" y="1295167"/>
              <a:ext cx="3240000" cy="2081325"/>
            </a:xfrm>
            <a:prstGeom prst="rect">
              <a:avLst/>
            </a:prstGeom>
            <a:ln>
              <a:noFill/>
            </a:ln>
          </p:spPr>
        </p:pic>
        <p:sp>
          <p:nvSpPr>
            <p:cNvPr id="7" name="Rechteck 6">
              <a:extLst>
                <a:ext uri="{FF2B5EF4-FFF2-40B4-BE49-F238E27FC236}">
                  <a16:creationId xmlns:a16="http://schemas.microsoft.com/office/drawing/2014/main" id="{59C4A426-9CCD-FDD3-611A-098510CCACD6}"/>
                </a:ext>
              </a:extLst>
            </p:cNvPr>
            <p:cNvSpPr/>
            <p:nvPr/>
          </p:nvSpPr>
          <p:spPr>
            <a:xfrm>
              <a:off x="914400" y="3016492"/>
              <a:ext cx="3240000" cy="360000"/>
            </a:xfrm>
            <a:prstGeom prst="rect">
              <a:avLst/>
            </a:prstGeom>
            <a:solidFill>
              <a:srgbClr val="E8E8E8">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a:solidFill>
                    <a:srgbClr val="4D4D4D"/>
                  </a:solidFill>
                  <a:latin typeface="Century Gothic" panose="020B0502020202020204" pitchFamily="34" charset="0"/>
                </a:rPr>
                <a:t>Mechanik</a:t>
              </a:r>
            </a:p>
          </p:txBody>
        </p:sp>
      </p:grpSp>
      <p:grpSp>
        <p:nvGrpSpPr>
          <p:cNvPr id="3" name="Gruppieren 2">
            <a:extLst>
              <a:ext uri="{FF2B5EF4-FFF2-40B4-BE49-F238E27FC236}">
                <a16:creationId xmlns:a16="http://schemas.microsoft.com/office/drawing/2014/main" id="{90E879E6-B3FA-8E02-D9EB-ED46E18F4531}"/>
              </a:ext>
            </a:extLst>
          </p:cNvPr>
          <p:cNvGrpSpPr/>
          <p:nvPr/>
        </p:nvGrpSpPr>
        <p:grpSpPr>
          <a:xfrm>
            <a:off x="2645205" y="3980821"/>
            <a:ext cx="3240000" cy="2081324"/>
            <a:chOff x="914400" y="3956282"/>
            <a:chExt cx="3240000" cy="2081324"/>
          </a:xfrm>
        </p:grpSpPr>
        <p:pic>
          <p:nvPicPr>
            <p:cNvPr id="23" name="Grafik 22" descr="Ein Bild, das Person, Bautechnik, Im Haus, Grün enthält.&#10;&#10;Automatisch generierte Beschreibung">
              <a:extLst>
                <a:ext uri="{FF2B5EF4-FFF2-40B4-BE49-F238E27FC236}">
                  <a16:creationId xmlns:a16="http://schemas.microsoft.com/office/drawing/2014/main" id="{E4215BDD-6D23-6A42-8CAF-A78A13073D6F}"/>
                </a:ext>
              </a:extLst>
            </p:cNvPr>
            <p:cNvPicPr>
              <a:picLocks noChangeAspect="1"/>
            </p:cNvPicPr>
            <p:nvPr/>
          </p:nvPicPr>
          <p:blipFill>
            <a:blip r:embed="rId5">
              <a:alphaModFix/>
              <a:extLst>
                <a:ext uri="{28A0092B-C50C-407E-A947-70E740481C1C}">
                  <a14:useLocalDpi xmlns:a14="http://schemas.microsoft.com/office/drawing/2010/main" val="0"/>
                </a:ext>
              </a:extLst>
            </a:blip>
            <a:srcRect t="6554" b="12989"/>
            <a:stretch/>
          </p:blipFill>
          <p:spPr>
            <a:xfrm>
              <a:off x="914400" y="3956282"/>
              <a:ext cx="3240000" cy="2081324"/>
            </a:xfrm>
            <a:prstGeom prst="rect">
              <a:avLst/>
            </a:prstGeom>
            <a:ln>
              <a:noFill/>
            </a:ln>
          </p:spPr>
        </p:pic>
        <p:sp>
          <p:nvSpPr>
            <p:cNvPr id="8" name="Rechteck 7">
              <a:extLst>
                <a:ext uri="{FF2B5EF4-FFF2-40B4-BE49-F238E27FC236}">
                  <a16:creationId xmlns:a16="http://schemas.microsoft.com/office/drawing/2014/main" id="{0210EB0A-33DE-A553-E604-38660A9B80BD}"/>
                </a:ext>
              </a:extLst>
            </p:cNvPr>
            <p:cNvSpPr/>
            <p:nvPr/>
          </p:nvSpPr>
          <p:spPr>
            <a:xfrm>
              <a:off x="914400" y="5677606"/>
              <a:ext cx="3240000" cy="360000"/>
            </a:xfrm>
            <a:prstGeom prst="rect">
              <a:avLst/>
            </a:prstGeom>
            <a:solidFill>
              <a:srgbClr val="E8E8E8">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a:solidFill>
                    <a:srgbClr val="4D4D4D"/>
                  </a:solidFill>
                  <a:latin typeface="Century Gothic" panose="020B0502020202020204" pitchFamily="34" charset="0"/>
                </a:rPr>
                <a:t>Montage</a:t>
              </a:r>
            </a:p>
          </p:txBody>
        </p:sp>
      </p:grpSp>
      <p:grpSp>
        <p:nvGrpSpPr>
          <p:cNvPr id="11" name="Gruppieren 10">
            <a:extLst>
              <a:ext uri="{FF2B5EF4-FFF2-40B4-BE49-F238E27FC236}">
                <a16:creationId xmlns:a16="http://schemas.microsoft.com/office/drawing/2014/main" id="{B1852824-32C9-DF19-B9EB-60B2894F17D1}"/>
              </a:ext>
            </a:extLst>
          </p:cNvPr>
          <p:cNvGrpSpPr/>
          <p:nvPr/>
        </p:nvGrpSpPr>
        <p:grpSpPr>
          <a:xfrm>
            <a:off x="6306794" y="1588427"/>
            <a:ext cx="3240001" cy="2081328"/>
            <a:chOff x="6317243" y="1609632"/>
            <a:chExt cx="3240001" cy="2081328"/>
          </a:xfrm>
        </p:grpSpPr>
        <p:pic>
          <p:nvPicPr>
            <p:cNvPr id="27" name="Grafik 26" descr="Ein Bild, das Elektronik, Schaltung, Elektronisches Bauteil, Elektrisches Bauelement enthält.&#10;&#10;Automatisch generierte Beschreibung">
              <a:extLst>
                <a:ext uri="{FF2B5EF4-FFF2-40B4-BE49-F238E27FC236}">
                  <a16:creationId xmlns:a16="http://schemas.microsoft.com/office/drawing/2014/main" id="{0B1FA838-0A49-AE32-1BC0-1FE4CD5C60C2}"/>
                </a:ext>
              </a:extLst>
            </p:cNvPr>
            <p:cNvPicPr>
              <a:picLocks noChangeAspect="1"/>
            </p:cNvPicPr>
            <p:nvPr/>
          </p:nvPicPr>
          <p:blipFill>
            <a:blip r:embed="rId6">
              <a:alphaModFix/>
              <a:extLst>
                <a:ext uri="{28A0092B-C50C-407E-A947-70E740481C1C}">
                  <a14:useLocalDpi xmlns:a14="http://schemas.microsoft.com/office/drawing/2010/main" val="0"/>
                </a:ext>
              </a:extLst>
            </a:blip>
            <a:srcRect l="12141" r="42602"/>
            <a:stretch/>
          </p:blipFill>
          <p:spPr>
            <a:xfrm rot="5400000">
              <a:off x="6896580" y="1030296"/>
              <a:ext cx="2081327" cy="3240000"/>
            </a:xfrm>
            <a:prstGeom prst="rect">
              <a:avLst/>
            </a:prstGeom>
            <a:ln>
              <a:noFill/>
            </a:ln>
          </p:spPr>
        </p:pic>
        <p:sp>
          <p:nvSpPr>
            <p:cNvPr id="10" name="Rechteck 9">
              <a:extLst>
                <a:ext uri="{FF2B5EF4-FFF2-40B4-BE49-F238E27FC236}">
                  <a16:creationId xmlns:a16="http://schemas.microsoft.com/office/drawing/2014/main" id="{D0878257-CC5F-5FEB-9A57-8778C12CA1B7}"/>
                </a:ext>
              </a:extLst>
            </p:cNvPr>
            <p:cNvSpPr/>
            <p:nvPr/>
          </p:nvSpPr>
          <p:spPr>
            <a:xfrm>
              <a:off x="6317243" y="3330960"/>
              <a:ext cx="3240000" cy="360000"/>
            </a:xfrm>
            <a:prstGeom prst="rect">
              <a:avLst/>
            </a:prstGeom>
            <a:solidFill>
              <a:srgbClr val="E8E8E8">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a:solidFill>
                    <a:srgbClr val="4D4D4D"/>
                  </a:solidFill>
                  <a:latin typeface="Century Gothic" panose="020B0502020202020204" pitchFamily="34" charset="0"/>
                </a:rPr>
                <a:t>Elektrotechnik</a:t>
              </a:r>
            </a:p>
          </p:txBody>
        </p:sp>
      </p:grpSp>
      <p:sp>
        <p:nvSpPr>
          <p:cNvPr id="20" name="Textfeld 19">
            <a:extLst>
              <a:ext uri="{FF2B5EF4-FFF2-40B4-BE49-F238E27FC236}">
                <a16:creationId xmlns:a16="http://schemas.microsoft.com/office/drawing/2014/main" id="{48C3E653-21FD-8693-9FA8-4B44F16FC1D3}"/>
              </a:ext>
            </a:extLst>
          </p:cNvPr>
          <p:cNvSpPr txBox="1"/>
          <p:nvPr/>
        </p:nvSpPr>
        <p:spPr>
          <a:xfrm>
            <a:off x="274410" y="1936593"/>
            <a:ext cx="2160000" cy="1384995"/>
          </a:xfrm>
          <a:prstGeom prst="rect">
            <a:avLst/>
          </a:prstGeom>
          <a:solidFill>
            <a:srgbClr val="EAEAEA"/>
          </a:solidFill>
        </p:spPr>
        <p:txBody>
          <a:bodyPr wrap="square" anchor="ctr">
            <a:spAutoFit/>
          </a:bodyPr>
          <a:lstStyle/>
          <a:p>
            <a:pPr algn="ctr"/>
            <a:r>
              <a:rPr lang="de-DE" sz="1400" dirty="0">
                <a:solidFill>
                  <a:srgbClr val="4D4D4D"/>
                </a:solidFill>
                <a:latin typeface="Century Gothic" panose="020B0502020202020204" pitchFamily="34" charset="0"/>
              </a:rPr>
              <a:t>Präzise Fertigung von Bauteilen durch Zerspanung (Mehrachsfräsen &amp; </a:t>
            </a:r>
          </a:p>
          <a:p>
            <a:pPr algn="ctr"/>
            <a:r>
              <a:rPr lang="de-DE" sz="1400" dirty="0">
                <a:solidFill>
                  <a:srgbClr val="4D4D4D"/>
                </a:solidFill>
                <a:latin typeface="Century Gothic" panose="020B0502020202020204" pitchFamily="34" charset="0"/>
              </a:rPr>
              <a:t>-drehen), auch Gussnachbearbeitung</a:t>
            </a:r>
          </a:p>
        </p:txBody>
      </p:sp>
      <p:sp>
        <p:nvSpPr>
          <p:cNvPr id="24" name="Textfeld 23">
            <a:extLst>
              <a:ext uri="{FF2B5EF4-FFF2-40B4-BE49-F238E27FC236}">
                <a16:creationId xmlns:a16="http://schemas.microsoft.com/office/drawing/2014/main" id="{AF580E33-430F-1BA0-D9AB-3BACAFEC3A0C}"/>
              </a:ext>
            </a:extLst>
          </p:cNvPr>
          <p:cNvSpPr txBox="1"/>
          <p:nvPr/>
        </p:nvSpPr>
        <p:spPr>
          <a:xfrm>
            <a:off x="9757589" y="1828872"/>
            <a:ext cx="2160000" cy="1600438"/>
          </a:xfrm>
          <a:prstGeom prst="rect">
            <a:avLst/>
          </a:prstGeom>
          <a:solidFill>
            <a:srgbClr val="EAEAEA"/>
          </a:solidFill>
        </p:spPr>
        <p:txBody>
          <a:bodyPr wrap="square" anchor="ctr">
            <a:spAutoFit/>
          </a:bodyPr>
          <a:lstStyle/>
          <a:p>
            <a:pPr algn="ctr"/>
            <a:r>
              <a:rPr lang="de-DE" sz="1400">
                <a:solidFill>
                  <a:srgbClr val="4D4D4D"/>
                </a:solidFill>
                <a:latin typeface="Century Gothic" panose="020B0502020202020204" pitchFamily="34" charset="0"/>
              </a:rPr>
              <a:t>Elektrotechnische Entwicklung und Fertigung von Begleitheizungs-steuerungen für ATEX-Bereiche (Eigenmarke winter-ex)</a:t>
            </a:r>
          </a:p>
        </p:txBody>
      </p:sp>
      <p:sp>
        <p:nvSpPr>
          <p:cNvPr id="28" name="Textfeld 27">
            <a:extLst>
              <a:ext uri="{FF2B5EF4-FFF2-40B4-BE49-F238E27FC236}">
                <a16:creationId xmlns:a16="http://schemas.microsoft.com/office/drawing/2014/main" id="{AC5F9566-91C1-86C2-731F-67E87D11172F}"/>
              </a:ext>
            </a:extLst>
          </p:cNvPr>
          <p:cNvSpPr txBox="1"/>
          <p:nvPr/>
        </p:nvSpPr>
        <p:spPr>
          <a:xfrm>
            <a:off x="274410" y="4327744"/>
            <a:ext cx="2160000" cy="1384995"/>
          </a:xfrm>
          <a:prstGeom prst="rect">
            <a:avLst/>
          </a:prstGeom>
          <a:solidFill>
            <a:srgbClr val="EAEAEA"/>
          </a:solidFill>
        </p:spPr>
        <p:txBody>
          <a:bodyPr wrap="square" anchor="ctr">
            <a:spAutoFit/>
          </a:bodyPr>
          <a:lstStyle/>
          <a:p>
            <a:pPr algn="ctr"/>
            <a:r>
              <a:rPr lang="de-DE" sz="1400">
                <a:solidFill>
                  <a:srgbClr val="4D4D4D"/>
                </a:solidFill>
                <a:latin typeface="Century Gothic" panose="020B0502020202020204" pitchFamily="34" charset="0"/>
              </a:rPr>
              <a:t>Vollständige Montage von Baugruppen einschl. Schraub-, Löt- und Klebetechniken, u. a. zur Gussteilsubstitution</a:t>
            </a:r>
          </a:p>
        </p:txBody>
      </p:sp>
      <p:sp>
        <p:nvSpPr>
          <p:cNvPr id="30" name="Textfeld 29">
            <a:extLst>
              <a:ext uri="{FF2B5EF4-FFF2-40B4-BE49-F238E27FC236}">
                <a16:creationId xmlns:a16="http://schemas.microsoft.com/office/drawing/2014/main" id="{9AD2E14E-D416-D19B-F58F-9CAD0828AC8D}"/>
              </a:ext>
            </a:extLst>
          </p:cNvPr>
          <p:cNvSpPr txBox="1"/>
          <p:nvPr/>
        </p:nvSpPr>
        <p:spPr>
          <a:xfrm>
            <a:off x="9757589" y="4221264"/>
            <a:ext cx="2160000" cy="1600438"/>
          </a:xfrm>
          <a:prstGeom prst="rect">
            <a:avLst/>
          </a:prstGeom>
          <a:solidFill>
            <a:srgbClr val="EAEAEA"/>
          </a:solidFill>
        </p:spPr>
        <p:txBody>
          <a:bodyPr wrap="square" anchor="ctr">
            <a:spAutoFit/>
          </a:bodyPr>
          <a:lstStyle/>
          <a:p>
            <a:pPr algn="ctr"/>
            <a:r>
              <a:rPr lang="de-DE" sz="1400">
                <a:solidFill>
                  <a:srgbClr val="4D4D4D"/>
                </a:solidFill>
                <a:latin typeface="Century Gothic" panose="020B0502020202020204" pitchFamily="34" charset="0"/>
              </a:rPr>
              <a:t>Vielfältige Oberflächen-behandlungen für funktionale und ästhetische Anforderungen, auch </a:t>
            </a:r>
            <a:r>
              <a:rPr lang="de-DE" sz="1400" err="1">
                <a:solidFill>
                  <a:srgbClr val="4D4D4D"/>
                </a:solidFill>
                <a:latin typeface="Century Gothic" panose="020B0502020202020204" pitchFamily="34" charset="0"/>
              </a:rPr>
              <a:t>Galvanoforming</a:t>
            </a:r>
            <a:endParaRPr lang="de-DE" sz="1400">
              <a:solidFill>
                <a:srgbClr val="4D4D4D"/>
              </a:solidFill>
              <a:latin typeface="Century Gothic" panose="020B0502020202020204" pitchFamily="34" charset="0"/>
            </a:endParaRPr>
          </a:p>
        </p:txBody>
      </p:sp>
    </p:spTree>
    <p:extLst>
      <p:ext uri="{BB962C8B-B14F-4D97-AF65-F5344CB8AC3E}">
        <p14:creationId xmlns:p14="http://schemas.microsoft.com/office/powerpoint/2010/main" val="5114053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4"/>
                                        </p:tgtEl>
                                      </p:cBhvr>
                                    </p:animEffect>
                                    <p:set>
                                      <p:cBhvr>
                                        <p:cTn id="18" dur="1" fill="hold">
                                          <p:stCondLst>
                                            <p:cond delay="499"/>
                                          </p:stCondLst>
                                        </p:cTn>
                                        <p:tgtEl>
                                          <p:spTgt spid="24"/>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28"/>
                                        </p:tgtEl>
                                      </p:cBhvr>
                                    </p:animEffect>
                                    <p:set>
                                      <p:cBhvr>
                                        <p:cTn id="29" dur="1" fill="hold">
                                          <p:stCondLst>
                                            <p:cond delay="499"/>
                                          </p:stCondLst>
                                        </p:cTn>
                                        <p:tgtEl>
                                          <p:spTgt spid="28"/>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4" grpId="0" animBg="1"/>
      <p:bldP spid="24" grpId="1" animBg="1"/>
      <p:bldP spid="28" grpId="0" animBg="1"/>
      <p:bldP spid="28" grpId="1" animBg="1"/>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26A361-6839-505E-D3EC-72F251E078C9}"/>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Unsere Kunden</a:t>
            </a:r>
          </a:p>
        </p:txBody>
      </p:sp>
      <p:sp>
        <p:nvSpPr>
          <p:cNvPr id="4" name="Datumsplatzhalter 3">
            <a:extLst>
              <a:ext uri="{FF2B5EF4-FFF2-40B4-BE49-F238E27FC236}">
                <a16:creationId xmlns:a16="http://schemas.microsoft.com/office/drawing/2014/main" id="{D15747EB-9FBF-FD9E-DCEF-6EA02B6100BF}"/>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A2F0C726-5409-8E04-8765-B56E53087037}"/>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4EE181B2-D6D0-CCA6-530F-543E5D02AD6D}"/>
              </a:ext>
            </a:extLst>
          </p:cNvPr>
          <p:cNvSpPr>
            <a:spLocks noGrp="1"/>
          </p:cNvSpPr>
          <p:nvPr>
            <p:ph type="sldNum" sz="quarter" idx="12"/>
          </p:nvPr>
        </p:nvSpPr>
        <p:spPr/>
        <p:txBody>
          <a:bodyPr/>
          <a:lstStyle/>
          <a:p>
            <a:fld id="{33F7291D-92BF-48BA-9302-3F6DF2C6B695}" type="slidenum">
              <a:rPr lang="de-DE" smtClean="0"/>
              <a:t>7</a:t>
            </a:fld>
            <a:endParaRPr lang="de-DE"/>
          </a:p>
        </p:txBody>
      </p:sp>
      <p:grpSp>
        <p:nvGrpSpPr>
          <p:cNvPr id="19" name="Gruppieren 18">
            <a:extLst>
              <a:ext uri="{FF2B5EF4-FFF2-40B4-BE49-F238E27FC236}">
                <a16:creationId xmlns:a16="http://schemas.microsoft.com/office/drawing/2014/main" id="{6427360A-BB96-9A76-867F-4D12EBFF2F2E}"/>
              </a:ext>
            </a:extLst>
          </p:cNvPr>
          <p:cNvGrpSpPr/>
          <p:nvPr/>
        </p:nvGrpSpPr>
        <p:grpSpPr>
          <a:xfrm>
            <a:off x="4818001" y="2228942"/>
            <a:ext cx="2556000" cy="2340000"/>
            <a:chOff x="4818001" y="2228942"/>
            <a:chExt cx="2556000" cy="2340000"/>
          </a:xfrm>
        </p:grpSpPr>
        <p:sp>
          <p:nvSpPr>
            <p:cNvPr id="10" name="Sechseck 9">
              <a:extLst>
                <a:ext uri="{FF2B5EF4-FFF2-40B4-BE49-F238E27FC236}">
                  <a16:creationId xmlns:a16="http://schemas.microsoft.com/office/drawing/2014/main" id="{AE97DF1C-B11F-647D-E230-19F3D682DE42}"/>
                </a:ext>
              </a:extLst>
            </p:cNvPr>
            <p:cNvSpPr/>
            <p:nvPr/>
          </p:nvSpPr>
          <p:spPr>
            <a:xfrm>
              <a:off x="4818001" y="2228942"/>
              <a:ext cx="2556000" cy="2340000"/>
            </a:xfrm>
            <a:prstGeom prst="hexagon">
              <a:avLst/>
            </a:prstGeom>
            <a:solidFill>
              <a:srgbClr val="C9C9C9">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Sechseck 10">
              <a:extLst>
                <a:ext uri="{FF2B5EF4-FFF2-40B4-BE49-F238E27FC236}">
                  <a16:creationId xmlns:a16="http://schemas.microsoft.com/office/drawing/2014/main" id="{8E77868E-62EF-5A2E-BA53-4FF2621E2AEB}"/>
                </a:ext>
              </a:extLst>
            </p:cNvPr>
            <p:cNvSpPr/>
            <p:nvPr/>
          </p:nvSpPr>
          <p:spPr>
            <a:xfrm>
              <a:off x="5170997" y="2588943"/>
              <a:ext cx="1836000" cy="1620000"/>
            </a:xfrm>
            <a:prstGeom prst="hexagon">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0" name="Gruppieren 19">
            <a:extLst>
              <a:ext uri="{FF2B5EF4-FFF2-40B4-BE49-F238E27FC236}">
                <a16:creationId xmlns:a16="http://schemas.microsoft.com/office/drawing/2014/main" id="{F9661682-9C7C-9CDA-CF9F-1127F87558CA}"/>
              </a:ext>
            </a:extLst>
          </p:cNvPr>
          <p:cNvGrpSpPr/>
          <p:nvPr/>
        </p:nvGrpSpPr>
        <p:grpSpPr>
          <a:xfrm>
            <a:off x="5557477" y="2858942"/>
            <a:ext cx="1080000" cy="1080000"/>
            <a:chOff x="1450200" y="3616332"/>
            <a:chExt cx="468000" cy="468000"/>
          </a:xfrm>
        </p:grpSpPr>
        <p:pic>
          <p:nvPicPr>
            <p:cNvPr id="21" name="Grafik 20" descr="Ziel mit einfarbiger Füllung">
              <a:extLst>
                <a:ext uri="{FF2B5EF4-FFF2-40B4-BE49-F238E27FC236}">
                  <a16:creationId xmlns:a16="http://schemas.microsoft.com/office/drawing/2014/main" id="{AC035101-D89F-3266-8518-DB9B01BCD8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50200" y="3616332"/>
              <a:ext cx="468000" cy="468000"/>
            </a:xfrm>
            <a:prstGeom prst="rect">
              <a:avLst/>
            </a:prstGeom>
          </p:spPr>
        </p:pic>
        <p:sp>
          <p:nvSpPr>
            <p:cNvPr id="22" name="Ellipse 21">
              <a:extLst>
                <a:ext uri="{FF2B5EF4-FFF2-40B4-BE49-F238E27FC236}">
                  <a16:creationId xmlns:a16="http://schemas.microsoft.com/office/drawing/2014/main" id="{7ABFEA1F-BE57-C552-433B-66ABE05CE762}"/>
                </a:ext>
              </a:extLst>
            </p:cNvPr>
            <p:cNvSpPr/>
            <p:nvPr/>
          </p:nvSpPr>
          <p:spPr>
            <a:xfrm>
              <a:off x="1565250" y="3731382"/>
              <a:ext cx="237900" cy="237900"/>
            </a:xfrm>
            <a:prstGeom prst="ellipse">
              <a:avLst/>
            </a:prstGeom>
            <a:solidFill>
              <a:srgbClr val="E8E8E8"/>
            </a:solidFill>
            <a:ln>
              <a:solidFill>
                <a:srgbClr val="E8E8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3" name="Grafik 22" descr="Benutzer mit einfarbiger Füllung">
              <a:extLst>
                <a:ext uri="{FF2B5EF4-FFF2-40B4-BE49-F238E27FC236}">
                  <a16:creationId xmlns:a16="http://schemas.microsoft.com/office/drawing/2014/main" id="{F29BCA3A-FEF2-5355-F8BE-7B76F4438D1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47700" y="3713832"/>
              <a:ext cx="273000" cy="273000"/>
            </a:xfrm>
            <a:prstGeom prst="rect">
              <a:avLst/>
            </a:prstGeom>
          </p:spPr>
        </p:pic>
      </p:grpSp>
      <p:grpSp>
        <p:nvGrpSpPr>
          <p:cNvPr id="33" name="Gruppieren 32">
            <a:extLst>
              <a:ext uri="{FF2B5EF4-FFF2-40B4-BE49-F238E27FC236}">
                <a16:creationId xmlns:a16="http://schemas.microsoft.com/office/drawing/2014/main" id="{B6488D0B-6926-4FC2-DD13-E4700727D314}"/>
              </a:ext>
            </a:extLst>
          </p:cNvPr>
          <p:cNvGrpSpPr/>
          <p:nvPr/>
        </p:nvGrpSpPr>
        <p:grpSpPr>
          <a:xfrm>
            <a:off x="3680990" y="1741030"/>
            <a:ext cx="1836000" cy="1629525"/>
            <a:chOff x="3680990" y="1741030"/>
            <a:chExt cx="1836000" cy="1629525"/>
          </a:xfrm>
          <a:solidFill>
            <a:srgbClr val="E8E8E8"/>
          </a:solidFill>
        </p:grpSpPr>
        <p:sp>
          <p:nvSpPr>
            <p:cNvPr id="16" name="Sechseck 15">
              <a:extLst>
                <a:ext uri="{FF2B5EF4-FFF2-40B4-BE49-F238E27FC236}">
                  <a16:creationId xmlns:a16="http://schemas.microsoft.com/office/drawing/2014/main" id="{451EDA3E-8339-9E37-9F70-5A730F603341}"/>
                </a:ext>
              </a:extLst>
            </p:cNvPr>
            <p:cNvSpPr/>
            <p:nvPr/>
          </p:nvSpPr>
          <p:spPr>
            <a:xfrm>
              <a:off x="3680990" y="1741030"/>
              <a:ext cx="1836000" cy="1620000"/>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endParaRPr lang="de-DE" b="1">
                <a:solidFill>
                  <a:srgbClr val="4D4D4D"/>
                </a:solidFill>
                <a:latin typeface="Century Gothic" panose="020B0502020202020204" pitchFamily="34" charset="0"/>
              </a:endParaRPr>
            </a:p>
            <a:p>
              <a:pPr algn="ctr"/>
              <a:r>
                <a:rPr lang="de-DE" b="1">
                  <a:solidFill>
                    <a:srgbClr val="4D4D4D"/>
                  </a:solidFill>
                  <a:latin typeface="Century Gothic" panose="020B0502020202020204" pitchFamily="34" charset="0"/>
                </a:rPr>
                <a:t>Maschinen-</a:t>
              </a:r>
            </a:p>
            <a:p>
              <a:pPr algn="ctr"/>
              <a:r>
                <a:rPr lang="de-DE" b="1">
                  <a:solidFill>
                    <a:srgbClr val="4D4D4D"/>
                  </a:solidFill>
                  <a:latin typeface="Century Gothic" panose="020B0502020202020204" pitchFamily="34" charset="0"/>
                </a:rPr>
                <a:t>bau</a:t>
              </a:r>
            </a:p>
            <a:p>
              <a:pPr algn="ctr"/>
              <a:endParaRPr lang="de-DE" b="1">
                <a:solidFill>
                  <a:srgbClr val="4D4D4D"/>
                </a:solidFill>
                <a:latin typeface="Century Gothic" panose="020B0502020202020204" pitchFamily="34" charset="0"/>
              </a:endParaRPr>
            </a:p>
            <a:p>
              <a:pPr algn="ctr"/>
              <a:endParaRPr lang="de-DE" b="1">
                <a:solidFill>
                  <a:srgbClr val="4D4D4D"/>
                </a:solidFill>
                <a:latin typeface="Century Gothic" panose="020B0502020202020204" pitchFamily="34" charset="0"/>
              </a:endParaRPr>
            </a:p>
          </p:txBody>
        </p:sp>
        <p:pic>
          <p:nvPicPr>
            <p:cNvPr id="24" name="Grafik 23" descr="Zahnrad mit einfarbiger Füllung">
              <a:extLst>
                <a:ext uri="{FF2B5EF4-FFF2-40B4-BE49-F238E27FC236}">
                  <a16:creationId xmlns:a16="http://schemas.microsoft.com/office/drawing/2014/main" id="{B6B3F3E9-B592-D5D4-54F0-F6CC1BB7E31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92990" y="2758555"/>
              <a:ext cx="612000" cy="612000"/>
            </a:xfrm>
            <a:prstGeom prst="rect">
              <a:avLst/>
            </a:prstGeom>
          </p:spPr>
        </p:pic>
      </p:grpSp>
      <p:grpSp>
        <p:nvGrpSpPr>
          <p:cNvPr id="32" name="Gruppieren 31">
            <a:extLst>
              <a:ext uri="{FF2B5EF4-FFF2-40B4-BE49-F238E27FC236}">
                <a16:creationId xmlns:a16="http://schemas.microsoft.com/office/drawing/2014/main" id="{E4D82459-5F40-22B0-BFAA-849CB07A8C61}"/>
              </a:ext>
            </a:extLst>
          </p:cNvPr>
          <p:cNvGrpSpPr/>
          <p:nvPr/>
        </p:nvGrpSpPr>
        <p:grpSpPr>
          <a:xfrm>
            <a:off x="3680990" y="3436855"/>
            <a:ext cx="1836000" cy="1620000"/>
            <a:chOff x="3680990" y="3436855"/>
            <a:chExt cx="1836000" cy="1620000"/>
          </a:xfrm>
          <a:solidFill>
            <a:srgbClr val="E8E8E8"/>
          </a:solidFill>
        </p:grpSpPr>
        <p:sp>
          <p:nvSpPr>
            <p:cNvPr id="15" name="Sechseck 14">
              <a:extLst>
                <a:ext uri="{FF2B5EF4-FFF2-40B4-BE49-F238E27FC236}">
                  <a16:creationId xmlns:a16="http://schemas.microsoft.com/office/drawing/2014/main" id="{67CCA0C0-7FD9-2F6C-57A3-692883B42A68}"/>
                </a:ext>
              </a:extLst>
            </p:cNvPr>
            <p:cNvSpPr/>
            <p:nvPr/>
          </p:nvSpPr>
          <p:spPr>
            <a:xfrm>
              <a:off x="3680990" y="3436855"/>
              <a:ext cx="1836000" cy="1620000"/>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b="1">
                  <a:solidFill>
                    <a:srgbClr val="4D4D4D"/>
                  </a:solidFill>
                  <a:latin typeface="Century Gothic" panose="020B0502020202020204" pitchFamily="34" charset="0"/>
                </a:rPr>
                <a:t>Verteidi-gung</a:t>
              </a:r>
            </a:p>
            <a:p>
              <a:pPr algn="ctr"/>
              <a:endParaRPr lang="de-DE" b="1">
                <a:solidFill>
                  <a:srgbClr val="4D4D4D"/>
                </a:solidFill>
                <a:latin typeface="Century Gothic" panose="020B0502020202020204" pitchFamily="34" charset="0"/>
              </a:endParaRPr>
            </a:p>
            <a:p>
              <a:pPr algn="ctr"/>
              <a:endParaRPr lang="de-DE" b="1">
                <a:solidFill>
                  <a:srgbClr val="4D4D4D"/>
                </a:solidFill>
                <a:latin typeface="Century Gothic" panose="020B0502020202020204" pitchFamily="34" charset="0"/>
              </a:endParaRPr>
            </a:p>
          </p:txBody>
        </p:sp>
        <p:pic>
          <p:nvPicPr>
            <p:cNvPr id="25" name="Grafik 24" descr="Mittelalterliche Rüstung mit einfarbiger Füllung">
              <a:extLst>
                <a:ext uri="{FF2B5EF4-FFF2-40B4-BE49-F238E27FC236}">
                  <a16:creationId xmlns:a16="http://schemas.microsoft.com/office/drawing/2014/main" id="{43EC0C9B-A99B-24E5-0EDD-F6939D26374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92990" y="4414967"/>
              <a:ext cx="612000" cy="612000"/>
            </a:xfrm>
            <a:prstGeom prst="rect">
              <a:avLst/>
            </a:prstGeom>
          </p:spPr>
        </p:pic>
      </p:grpSp>
      <p:grpSp>
        <p:nvGrpSpPr>
          <p:cNvPr id="31" name="Gruppieren 30">
            <a:extLst>
              <a:ext uri="{FF2B5EF4-FFF2-40B4-BE49-F238E27FC236}">
                <a16:creationId xmlns:a16="http://schemas.microsoft.com/office/drawing/2014/main" id="{ABCBF34B-7E3C-9F43-A76B-8F89F4C23057}"/>
              </a:ext>
            </a:extLst>
          </p:cNvPr>
          <p:cNvGrpSpPr/>
          <p:nvPr/>
        </p:nvGrpSpPr>
        <p:grpSpPr>
          <a:xfrm>
            <a:off x="5170997" y="4303724"/>
            <a:ext cx="1836000" cy="1620000"/>
            <a:chOff x="5170997" y="4303724"/>
            <a:chExt cx="1836000" cy="1620000"/>
          </a:xfrm>
          <a:solidFill>
            <a:srgbClr val="E8E8E8"/>
          </a:solidFill>
        </p:grpSpPr>
        <p:sp>
          <p:nvSpPr>
            <p:cNvPr id="14" name="Sechseck 13">
              <a:extLst>
                <a:ext uri="{FF2B5EF4-FFF2-40B4-BE49-F238E27FC236}">
                  <a16:creationId xmlns:a16="http://schemas.microsoft.com/office/drawing/2014/main" id="{FA6DC15D-65A9-11D9-C626-E25D17EFBFCA}"/>
                </a:ext>
              </a:extLst>
            </p:cNvPr>
            <p:cNvSpPr/>
            <p:nvPr/>
          </p:nvSpPr>
          <p:spPr>
            <a:xfrm>
              <a:off x="5170997" y="4303724"/>
              <a:ext cx="1836000" cy="1620000"/>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b="1">
                  <a:solidFill>
                    <a:srgbClr val="4D4D4D"/>
                  </a:solidFill>
                  <a:latin typeface="Century Gothic" panose="020B0502020202020204" pitchFamily="34" charset="0"/>
                </a:rPr>
                <a:t>Biotechno-logie</a:t>
              </a:r>
            </a:p>
            <a:p>
              <a:pPr algn="ctr"/>
              <a:endParaRPr lang="de-DE" b="1">
                <a:solidFill>
                  <a:srgbClr val="4D4D4D"/>
                </a:solidFill>
                <a:latin typeface="Century Gothic" panose="020B0502020202020204" pitchFamily="34" charset="0"/>
              </a:endParaRPr>
            </a:p>
            <a:p>
              <a:pPr algn="ctr"/>
              <a:endParaRPr lang="de-DE" b="1">
                <a:solidFill>
                  <a:srgbClr val="4D4D4D"/>
                </a:solidFill>
                <a:latin typeface="Century Gothic" panose="020B0502020202020204" pitchFamily="34" charset="0"/>
              </a:endParaRPr>
            </a:p>
          </p:txBody>
        </p:sp>
        <p:pic>
          <p:nvPicPr>
            <p:cNvPr id="26" name="Grafik 25" descr="DNA mit einfarbiger Füllung">
              <a:extLst>
                <a:ext uri="{FF2B5EF4-FFF2-40B4-BE49-F238E27FC236}">
                  <a16:creationId xmlns:a16="http://schemas.microsoft.com/office/drawing/2014/main" id="{9AFCB161-CE20-646E-1204-E57D0D573E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00997" y="5289655"/>
              <a:ext cx="576000" cy="576000"/>
            </a:xfrm>
            <a:prstGeom prst="rect">
              <a:avLst/>
            </a:prstGeom>
          </p:spPr>
        </p:pic>
      </p:grpSp>
      <p:grpSp>
        <p:nvGrpSpPr>
          <p:cNvPr id="29" name="Gruppieren 28">
            <a:extLst>
              <a:ext uri="{FF2B5EF4-FFF2-40B4-BE49-F238E27FC236}">
                <a16:creationId xmlns:a16="http://schemas.microsoft.com/office/drawing/2014/main" id="{AEA06AD6-E936-D5A2-34B2-E9E870FC217F}"/>
              </a:ext>
            </a:extLst>
          </p:cNvPr>
          <p:cNvGrpSpPr/>
          <p:nvPr/>
        </p:nvGrpSpPr>
        <p:grpSpPr>
          <a:xfrm>
            <a:off x="6675011" y="1741030"/>
            <a:ext cx="1836000" cy="1620000"/>
            <a:chOff x="6675011" y="1741030"/>
            <a:chExt cx="1836000" cy="1620000"/>
          </a:xfrm>
          <a:solidFill>
            <a:srgbClr val="E8E8E8"/>
          </a:solidFill>
        </p:grpSpPr>
        <p:sp>
          <p:nvSpPr>
            <p:cNvPr id="12" name="Sechseck 11">
              <a:extLst>
                <a:ext uri="{FF2B5EF4-FFF2-40B4-BE49-F238E27FC236}">
                  <a16:creationId xmlns:a16="http://schemas.microsoft.com/office/drawing/2014/main" id="{F83E4B1E-4DCA-03D9-A32E-F8E6AEA92727}"/>
                </a:ext>
              </a:extLst>
            </p:cNvPr>
            <p:cNvSpPr/>
            <p:nvPr/>
          </p:nvSpPr>
          <p:spPr>
            <a:xfrm>
              <a:off x="6675011" y="1741030"/>
              <a:ext cx="1836000" cy="1620000"/>
            </a:xfrm>
            <a:prstGeom prst="hexag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b="1">
                  <a:solidFill>
                    <a:srgbClr val="4D4D4D"/>
                  </a:solidFill>
                  <a:latin typeface="Century Gothic" panose="020B0502020202020204" pitchFamily="34" charset="0"/>
                </a:rPr>
                <a:t>Luft- und Raumfahrt</a:t>
              </a:r>
            </a:p>
            <a:p>
              <a:pPr algn="ctr"/>
              <a:endParaRPr lang="de-DE" b="1">
                <a:solidFill>
                  <a:srgbClr val="4D4D4D"/>
                </a:solidFill>
                <a:latin typeface="Century Gothic" panose="020B0502020202020204" pitchFamily="34" charset="0"/>
              </a:endParaRPr>
            </a:p>
          </p:txBody>
        </p:sp>
        <p:pic>
          <p:nvPicPr>
            <p:cNvPr id="28" name="Grafik 27" descr="Flugzeug mit einfarbiger Füllung">
              <a:extLst>
                <a:ext uri="{FF2B5EF4-FFF2-40B4-BE49-F238E27FC236}">
                  <a16:creationId xmlns:a16="http://schemas.microsoft.com/office/drawing/2014/main" id="{A19C085E-D647-0ED3-9455-EB618BF6955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100427">
              <a:off x="7287011" y="2723907"/>
              <a:ext cx="612000" cy="612000"/>
            </a:xfrm>
            <a:prstGeom prst="rect">
              <a:avLst/>
            </a:prstGeom>
          </p:spPr>
        </p:pic>
      </p:grpSp>
      <p:grpSp>
        <p:nvGrpSpPr>
          <p:cNvPr id="36" name="Gruppieren 35">
            <a:extLst>
              <a:ext uri="{FF2B5EF4-FFF2-40B4-BE49-F238E27FC236}">
                <a16:creationId xmlns:a16="http://schemas.microsoft.com/office/drawing/2014/main" id="{F76CEF9B-2E8A-E6F2-58B5-9785FFCF269F}"/>
              </a:ext>
            </a:extLst>
          </p:cNvPr>
          <p:cNvGrpSpPr/>
          <p:nvPr/>
        </p:nvGrpSpPr>
        <p:grpSpPr>
          <a:xfrm>
            <a:off x="6675011" y="3436855"/>
            <a:ext cx="1836000" cy="1620000"/>
            <a:chOff x="6675011" y="3436855"/>
            <a:chExt cx="1836000" cy="1620000"/>
          </a:xfrm>
        </p:grpSpPr>
        <p:sp>
          <p:nvSpPr>
            <p:cNvPr id="13" name="Sechseck 12">
              <a:extLst>
                <a:ext uri="{FF2B5EF4-FFF2-40B4-BE49-F238E27FC236}">
                  <a16:creationId xmlns:a16="http://schemas.microsoft.com/office/drawing/2014/main" id="{B0F5BCAA-2218-5959-F6C6-003F503C5EBD}"/>
                </a:ext>
              </a:extLst>
            </p:cNvPr>
            <p:cNvSpPr/>
            <p:nvPr/>
          </p:nvSpPr>
          <p:spPr>
            <a:xfrm>
              <a:off x="6675011" y="3436855"/>
              <a:ext cx="1836000" cy="1620000"/>
            </a:xfrm>
            <a:prstGeom prst="hexagon">
              <a:avLst/>
            </a:prstGeom>
            <a:solidFill>
              <a:srgbClr val="E8E8E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DE" b="1">
                  <a:solidFill>
                    <a:srgbClr val="4D4D4D"/>
                  </a:solidFill>
                  <a:latin typeface="Century Gothic" panose="020B0502020202020204" pitchFamily="34" charset="0"/>
                </a:rPr>
                <a:t>Raffinerie im ATEX- Bereich</a:t>
              </a:r>
            </a:p>
            <a:p>
              <a:pPr algn="ctr"/>
              <a:endParaRPr lang="de-DE" b="1">
                <a:solidFill>
                  <a:srgbClr val="4D4D4D"/>
                </a:solidFill>
                <a:latin typeface="Century Gothic" panose="020B0502020202020204" pitchFamily="34" charset="0"/>
              </a:endParaRPr>
            </a:p>
            <a:p>
              <a:pPr algn="ctr"/>
              <a:endParaRPr lang="de-DE" b="1">
                <a:solidFill>
                  <a:srgbClr val="4D4D4D"/>
                </a:solidFill>
                <a:latin typeface="Century Gothic" panose="020B0502020202020204" pitchFamily="34" charset="0"/>
              </a:endParaRPr>
            </a:p>
          </p:txBody>
        </p:sp>
        <p:pic>
          <p:nvPicPr>
            <p:cNvPr id="35" name="Grafik 34" descr="Explosion mit einfarbiger Füllung">
              <a:extLst>
                <a:ext uri="{FF2B5EF4-FFF2-40B4-BE49-F238E27FC236}">
                  <a16:creationId xmlns:a16="http://schemas.microsoft.com/office/drawing/2014/main" id="{AEEC255F-41BB-594F-FBE1-1C5C1042E9D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73004" y="4435925"/>
              <a:ext cx="612000" cy="612000"/>
            </a:xfrm>
            <a:prstGeom prst="rect">
              <a:avLst/>
            </a:prstGeom>
          </p:spPr>
        </p:pic>
      </p:grpSp>
    </p:spTree>
    <p:extLst>
      <p:ext uri="{BB962C8B-B14F-4D97-AF65-F5344CB8AC3E}">
        <p14:creationId xmlns:p14="http://schemas.microsoft.com/office/powerpoint/2010/main" val="28195646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C6295-E55E-19BB-03B7-AB373A6C9EF8}"/>
            </a:ext>
          </a:extLst>
        </p:cNvPr>
        <p:cNvGrpSpPr/>
        <p:nvPr/>
      </p:nvGrpSpPr>
      <p:grpSpPr>
        <a:xfrm>
          <a:off x="0" y="0"/>
          <a:ext cx="0" cy="0"/>
          <a:chOff x="0" y="0"/>
          <a:chExt cx="0" cy="0"/>
        </a:xfrm>
      </p:grpSpPr>
      <p:sp>
        <p:nvSpPr>
          <p:cNvPr id="17" name="Gleichschenkliges Dreieck 16">
            <a:extLst>
              <a:ext uri="{FF2B5EF4-FFF2-40B4-BE49-F238E27FC236}">
                <a16:creationId xmlns:a16="http://schemas.microsoft.com/office/drawing/2014/main" id="{FAC31F8E-A0DA-1CE6-D574-44FC693B37F8}"/>
              </a:ext>
            </a:extLst>
          </p:cNvPr>
          <p:cNvSpPr/>
          <p:nvPr/>
        </p:nvSpPr>
        <p:spPr>
          <a:xfrm rot="10800000" flipV="1">
            <a:off x="1560143" y="4089370"/>
            <a:ext cx="9088365" cy="1260000"/>
          </a:xfrm>
          <a:prstGeom prst="triangle">
            <a:avLst>
              <a:gd name="adj" fmla="val 50000"/>
            </a:avLst>
          </a:prstGeom>
          <a:solidFill>
            <a:srgbClr val="E8E8E8">
              <a:alpha val="5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E8AB1361-1981-E189-3D9A-AD467613ED64}"/>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Unsere Zukunft</a:t>
            </a:r>
          </a:p>
        </p:txBody>
      </p:sp>
      <p:sp>
        <p:nvSpPr>
          <p:cNvPr id="4" name="Datumsplatzhalter 3">
            <a:extLst>
              <a:ext uri="{FF2B5EF4-FFF2-40B4-BE49-F238E27FC236}">
                <a16:creationId xmlns:a16="http://schemas.microsoft.com/office/drawing/2014/main" id="{4D802637-6D06-BA7F-8CBB-74799FE9B4A1}"/>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205745B4-055C-E3DA-8E57-A479C945A5A9}"/>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48B93C58-BBAC-D272-F190-607E984B5EE0}"/>
              </a:ext>
            </a:extLst>
          </p:cNvPr>
          <p:cNvSpPr>
            <a:spLocks noGrp="1"/>
          </p:cNvSpPr>
          <p:nvPr>
            <p:ph type="sldNum" sz="quarter" idx="12"/>
          </p:nvPr>
        </p:nvSpPr>
        <p:spPr/>
        <p:txBody>
          <a:bodyPr/>
          <a:lstStyle/>
          <a:p>
            <a:fld id="{33F7291D-92BF-48BA-9302-3F6DF2C6B695}" type="slidenum">
              <a:rPr lang="de-DE" smtClean="0"/>
              <a:t>8</a:t>
            </a:fld>
            <a:endParaRPr lang="de-DE"/>
          </a:p>
        </p:txBody>
      </p:sp>
      <p:sp>
        <p:nvSpPr>
          <p:cNvPr id="21" name="Gleichschenkliges Dreieck 20">
            <a:extLst>
              <a:ext uri="{FF2B5EF4-FFF2-40B4-BE49-F238E27FC236}">
                <a16:creationId xmlns:a16="http://schemas.microsoft.com/office/drawing/2014/main" id="{18F8DC6A-1C33-B4F3-F004-800D3FD34CEF}"/>
              </a:ext>
            </a:extLst>
          </p:cNvPr>
          <p:cNvSpPr/>
          <p:nvPr/>
        </p:nvSpPr>
        <p:spPr>
          <a:xfrm rot="10800000">
            <a:off x="1551818" y="2775986"/>
            <a:ext cx="9088365" cy="1872000"/>
          </a:xfrm>
          <a:prstGeom prst="triangle">
            <a:avLst/>
          </a:prstGeom>
          <a:solidFill>
            <a:srgbClr val="E8E8E8">
              <a:alpha val="5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5F45235F-0616-64E8-22B9-27DCE14DAE79}"/>
              </a:ext>
            </a:extLst>
          </p:cNvPr>
          <p:cNvSpPr txBox="1"/>
          <p:nvPr/>
        </p:nvSpPr>
        <p:spPr>
          <a:xfrm>
            <a:off x="2909397" y="1823102"/>
            <a:ext cx="1908000" cy="1260000"/>
          </a:xfrm>
          <a:prstGeom prst="rect">
            <a:avLst/>
          </a:prstGeom>
          <a:solidFill>
            <a:srgbClr val="E8E8E8"/>
          </a:solidFill>
          <a:ln>
            <a:noFill/>
          </a:ln>
        </p:spPr>
        <p:txBody>
          <a:bodyPr wrap="square" rtlCol="0" anchor="ctr">
            <a:noAutofit/>
          </a:bodyPr>
          <a:lstStyle/>
          <a:p>
            <a:pPr algn="ctr"/>
            <a:r>
              <a:rPr lang="de-DE" sz="1600" b="1">
                <a:latin typeface="Century Gothic" panose="020B0502020202020204" pitchFamily="34" charset="0"/>
              </a:rPr>
              <a:t>Innovation</a:t>
            </a:r>
            <a:endParaRPr lang="de-DE" sz="1600">
              <a:latin typeface="Century Gothic" panose="020B0502020202020204" pitchFamily="34" charset="0"/>
            </a:endParaRPr>
          </a:p>
          <a:p>
            <a:pPr algn="ctr"/>
            <a:r>
              <a:rPr lang="de-DE" sz="1200">
                <a:latin typeface="Century Gothic" panose="020B0502020202020204" pitchFamily="34" charset="0"/>
              </a:rPr>
              <a:t>Ausbau von Eigenentwicklungen und Entwicklungs-partnerschaften</a:t>
            </a:r>
          </a:p>
        </p:txBody>
      </p:sp>
      <p:sp>
        <p:nvSpPr>
          <p:cNvPr id="12" name="Textfeld 11">
            <a:extLst>
              <a:ext uri="{FF2B5EF4-FFF2-40B4-BE49-F238E27FC236}">
                <a16:creationId xmlns:a16="http://schemas.microsoft.com/office/drawing/2014/main" id="{658678F7-D9F8-A313-4A64-5497E6A77BFE}"/>
              </a:ext>
            </a:extLst>
          </p:cNvPr>
          <p:cNvSpPr txBox="1"/>
          <p:nvPr/>
        </p:nvSpPr>
        <p:spPr>
          <a:xfrm>
            <a:off x="5150326" y="1824934"/>
            <a:ext cx="1908000" cy="1260000"/>
          </a:xfrm>
          <a:prstGeom prst="rect">
            <a:avLst/>
          </a:prstGeom>
          <a:solidFill>
            <a:srgbClr val="E8E8E8"/>
          </a:solidFill>
          <a:ln>
            <a:noFill/>
          </a:ln>
        </p:spPr>
        <p:txBody>
          <a:bodyPr wrap="square" anchor="ctr">
            <a:noAutofit/>
          </a:bodyPr>
          <a:lstStyle/>
          <a:p>
            <a:pPr algn="ctr"/>
            <a:r>
              <a:rPr lang="de-DE" sz="1600" b="1">
                <a:latin typeface="Century Gothic" panose="020B0502020202020204" pitchFamily="34" charset="0"/>
              </a:rPr>
              <a:t>Technologische Investitionen</a:t>
            </a:r>
            <a:endParaRPr lang="de-DE" sz="1600">
              <a:latin typeface="Century Gothic" panose="020B0502020202020204" pitchFamily="34" charset="0"/>
            </a:endParaRPr>
          </a:p>
          <a:p>
            <a:pPr algn="ctr"/>
            <a:r>
              <a:rPr lang="de-DE" sz="1200">
                <a:latin typeface="Century Gothic" panose="020B0502020202020204" pitchFamily="34" charset="0"/>
              </a:rPr>
              <a:t>Modernisierung des Maschinenparks, der Infrastruktur und IT</a:t>
            </a:r>
          </a:p>
        </p:txBody>
      </p:sp>
      <p:sp>
        <p:nvSpPr>
          <p:cNvPr id="14" name="Textfeld 13">
            <a:extLst>
              <a:ext uri="{FF2B5EF4-FFF2-40B4-BE49-F238E27FC236}">
                <a16:creationId xmlns:a16="http://schemas.microsoft.com/office/drawing/2014/main" id="{15D6C0EC-E32E-2F7E-D4E3-77FB4687651E}"/>
              </a:ext>
            </a:extLst>
          </p:cNvPr>
          <p:cNvSpPr txBox="1"/>
          <p:nvPr/>
        </p:nvSpPr>
        <p:spPr>
          <a:xfrm>
            <a:off x="7374603" y="1823102"/>
            <a:ext cx="1908000" cy="1260000"/>
          </a:xfrm>
          <a:prstGeom prst="rect">
            <a:avLst/>
          </a:prstGeom>
          <a:solidFill>
            <a:srgbClr val="E8E8E8"/>
          </a:solidFill>
          <a:ln>
            <a:noFill/>
          </a:ln>
        </p:spPr>
        <p:txBody>
          <a:bodyPr wrap="square" anchor="ctr">
            <a:noAutofit/>
          </a:bodyPr>
          <a:lstStyle/>
          <a:p>
            <a:pPr algn="ctr"/>
            <a:r>
              <a:rPr lang="de-DE" sz="1600" b="1">
                <a:latin typeface="Century Gothic" panose="020B0502020202020204" pitchFamily="34" charset="0"/>
              </a:rPr>
              <a:t>Nachhaltigkeit</a:t>
            </a:r>
            <a:endParaRPr lang="de-DE" sz="1400">
              <a:latin typeface="Century Gothic" panose="020B0502020202020204" pitchFamily="34" charset="0"/>
            </a:endParaRPr>
          </a:p>
          <a:p>
            <a:pPr algn="ctr"/>
            <a:r>
              <a:rPr lang="de-DE" sz="1200">
                <a:latin typeface="Century Gothic" panose="020B0502020202020204" pitchFamily="34" charset="0"/>
              </a:rPr>
              <a:t>Ressourcenschonende Fertigung</a:t>
            </a:r>
          </a:p>
        </p:txBody>
      </p:sp>
      <p:sp>
        <p:nvSpPr>
          <p:cNvPr id="16" name="Textfeld 15">
            <a:extLst>
              <a:ext uri="{FF2B5EF4-FFF2-40B4-BE49-F238E27FC236}">
                <a16:creationId xmlns:a16="http://schemas.microsoft.com/office/drawing/2014/main" id="{3CAB2A2D-0D6C-03D4-4073-31A18BF83A2E}"/>
              </a:ext>
            </a:extLst>
          </p:cNvPr>
          <p:cNvSpPr txBox="1"/>
          <p:nvPr/>
        </p:nvSpPr>
        <p:spPr>
          <a:xfrm>
            <a:off x="668468" y="1834532"/>
            <a:ext cx="1908000" cy="1260000"/>
          </a:xfrm>
          <a:prstGeom prst="rect">
            <a:avLst/>
          </a:prstGeom>
          <a:solidFill>
            <a:srgbClr val="E8E8E8"/>
          </a:solidFill>
          <a:ln>
            <a:noFill/>
          </a:ln>
        </p:spPr>
        <p:txBody>
          <a:bodyPr wrap="square" anchor="ctr">
            <a:noAutofit/>
          </a:bodyPr>
          <a:lstStyle/>
          <a:p>
            <a:pPr algn="ctr"/>
            <a:r>
              <a:rPr lang="de-DE" sz="1600" b="1">
                <a:latin typeface="Century Gothic" panose="020B0502020202020204" pitchFamily="34" charset="0"/>
              </a:rPr>
              <a:t>Mitarbeiter-entwicklung</a:t>
            </a:r>
            <a:endParaRPr lang="de-DE" sz="1400">
              <a:latin typeface="Century Gothic" panose="020B0502020202020204" pitchFamily="34" charset="0"/>
            </a:endParaRPr>
          </a:p>
          <a:p>
            <a:pPr algn="ctr"/>
            <a:r>
              <a:rPr lang="de-DE" sz="1200">
                <a:latin typeface="Century Gothic" panose="020B0502020202020204" pitchFamily="34" charset="0"/>
              </a:rPr>
              <a:t>Förderung und Weiterbildung unserer Mitarbeiter und Mitarbeiterinnen</a:t>
            </a:r>
          </a:p>
        </p:txBody>
      </p:sp>
      <p:pic>
        <p:nvPicPr>
          <p:cNvPr id="18" name="Grafik 17" descr="Fernglas mit einfarbiger Füllung">
            <a:extLst>
              <a:ext uri="{FF2B5EF4-FFF2-40B4-BE49-F238E27FC236}">
                <a16:creationId xmlns:a16="http://schemas.microsoft.com/office/drawing/2014/main" id="{277E3D37-6FBB-8230-D28F-24C1A66037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5292059" y="4228280"/>
            <a:ext cx="1607883" cy="1607883"/>
          </a:xfrm>
          <a:prstGeom prst="rect">
            <a:avLst/>
          </a:prstGeom>
        </p:spPr>
      </p:pic>
      <p:sp>
        <p:nvSpPr>
          <p:cNvPr id="3" name="Textfeld 2">
            <a:extLst>
              <a:ext uri="{FF2B5EF4-FFF2-40B4-BE49-F238E27FC236}">
                <a16:creationId xmlns:a16="http://schemas.microsoft.com/office/drawing/2014/main" id="{A04E3BDF-5FEA-AB70-4D18-91C841D162E1}"/>
              </a:ext>
            </a:extLst>
          </p:cNvPr>
          <p:cNvSpPr txBox="1"/>
          <p:nvPr/>
        </p:nvSpPr>
        <p:spPr>
          <a:xfrm>
            <a:off x="9598880" y="1824934"/>
            <a:ext cx="1908000" cy="1260000"/>
          </a:xfrm>
          <a:prstGeom prst="rect">
            <a:avLst/>
          </a:prstGeom>
          <a:solidFill>
            <a:srgbClr val="E8E8E8"/>
          </a:solidFill>
          <a:ln>
            <a:noFill/>
          </a:ln>
        </p:spPr>
        <p:txBody>
          <a:bodyPr wrap="square" rtlCol="0" anchor="ctr">
            <a:noAutofit/>
          </a:bodyPr>
          <a:lstStyle/>
          <a:p>
            <a:pPr algn="ctr"/>
            <a:r>
              <a:rPr lang="de-DE" sz="1600" b="1">
                <a:latin typeface="Century Gothic" panose="020B0502020202020204" pitchFamily="34" charset="0"/>
              </a:rPr>
              <a:t>Wachstum</a:t>
            </a:r>
            <a:endParaRPr lang="de-DE" sz="1600">
              <a:latin typeface="Century Gothic" panose="020B0502020202020204" pitchFamily="34" charset="0"/>
            </a:endParaRPr>
          </a:p>
          <a:p>
            <a:pPr algn="ctr"/>
            <a:r>
              <a:rPr lang="de-DE" sz="1200">
                <a:latin typeface="Century Gothic" panose="020B0502020202020204" pitchFamily="34" charset="0"/>
              </a:rPr>
              <a:t>Erweiterung unserer Produktionsstätten durch neuen Hallenbau</a:t>
            </a:r>
          </a:p>
        </p:txBody>
      </p:sp>
      <p:sp>
        <p:nvSpPr>
          <p:cNvPr id="15" name="Textfeld 14">
            <a:extLst>
              <a:ext uri="{FF2B5EF4-FFF2-40B4-BE49-F238E27FC236}">
                <a16:creationId xmlns:a16="http://schemas.microsoft.com/office/drawing/2014/main" id="{C3F118B1-D0D9-FE3D-3979-B393342D1D35}"/>
              </a:ext>
            </a:extLst>
          </p:cNvPr>
          <p:cNvSpPr txBox="1"/>
          <p:nvPr/>
        </p:nvSpPr>
        <p:spPr>
          <a:xfrm>
            <a:off x="668468" y="5337338"/>
            <a:ext cx="10801349" cy="792000"/>
          </a:xfrm>
          <a:prstGeom prst="rect">
            <a:avLst/>
          </a:prstGeom>
          <a:solidFill>
            <a:srgbClr val="E8E8E8"/>
          </a:solidFill>
          <a:ln>
            <a:noFill/>
          </a:ln>
        </p:spPr>
        <p:txBody>
          <a:bodyPr wrap="square" anchor="ctr">
            <a:noAutofit/>
          </a:bodyPr>
          <a:lstStyle/>
          <a:p>
            <a:pPr algn="ctr"/>
            <a:r>
              <a:rPr lang="de-DE" sz="1600" b="1">
                <a:latin typeface="Century Gothic" panose="020B0502020202020204" pitchFamily="34" charset="0"/>
              </a:rPr>
              <a:t>Langfristige, vertrauensvolle Partnerschaften mit Fokus auf flexible Lösungen aus einer Hand, angepasst auf Ihre individuellen Herausforderungen. </a:t>
            </a:r>
          </a:p>
        </p:txBody>
      </p:sp>
    </p:spTree>
    <p:extLst>
      <p:ext uri="{BB962C8B-B14F-4D97-AF65-F5344CB8AC3E}">
        <p14:creationId xmlns:p14="http://schemas.microsoft.com/office/powerpoint/2010/main" val="13300256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0 -4.81481E-6 L 0 -0.1875 " pathEditMode="relative" rAng="0" ptsTypes="AA">
                                      <p:cBhvr>
                                        <p:cTn id="34" dur="2000" fill="hold"/>
                                        <p:tgtEl>
                                          <p:spTgt spid="18"/>
                                        </p:tgtEl>
                                        <p:attrNameLst>
                                          <p:attrName>ppt_x</p:attrName>
                                          <p:attrName>ppt_y</p:attrName>
                                        </p:attrNameLst>
                                      </p:cBhvr>
                                      <p:rCtr x="0" y="-9375"/>
                                    </p:animMotion>
                                  </p:childTnLst>
                                </p:cTn>
                              </p:par>
                              <p:par>
                                <p:cTn id="35" presetID="8" presetClass="emph" presetSubtype="0" fill="hold" nodeType="withEffect">
                                  <p:stCondLst>
                                    <p:cond delay="0"/>
                                  </p:stCondLst>
                                  <p:childTnLst>
                                    <p:animRot by="10800000">
                                      <p:cBhvr>
                                        <p:cTn id="36" dur="2000" fill="hold"/>
                                        <p:tgtEl>
                                          <p:spTgt spid="18"/>
                                        </p:tgtEl>
                                        <p:attrNameLst>
                                          <p:attrName>r</p:attrName>
                                        </p:attrNameLst>
                                      </p:cBhvr>
                                    </p:animRot>
                                  </p:childTnLst>
                                </p:cTn>
                              </p:par>
                              <p:par>
                                <p:cTn id="37" presetID="1" presetClass="exit" presetSubtype="0" fill="hold" grpId="1" nodeType="withEffect">
                                  <p:stCondLst>
                                    <p:cond delay="0"/>
                                  </p:stCondLst>
                                  <p:childTnLst>
                                    <p:set>
                                      <p:cBhvr>
                                        <p:cTn id="38" dur="1" fill="hold">
                                          <p:stCondLst>
                                            <p:cond delay="0"/>
                                          </p:stCondLst>
                                        </p:cTn>
                                        <p:tgtEl>
                                          <p:spTgt spid="21"/>
                                        </p:tgtEl>
                                        <p:attrNameLst>
                                          <p:attrName>style.visibility</p:attrName>
                                        </p:attrNameLst>
                                      </p:cBhvr>
                                      <p:to>
                                        <p:strVal val="hidden"/>
                                      </p:to>
                                    </p:set>
                                  </p:childTnLst>
                                </p:cTn>
                              </p:par>
                              <p:par>
                                <p:cTn id="39" presetID="22" presetClass="entr" presetSubtype="1" fill="hold" grpId="0" nodeType="withEffect">
                                  <p:stCondLst>
                                    <p:cond delay="2000"/>
                                  </p:stCondLst>
                                  <p:childTnLst>
                                    <p:set>
                                      <p:cBhvr>
                                        <p:cTn id="40" dur="1" fill="hold">
                                          <p:stCondLst>
                                            <p:cond delay="0"/>
                                          </p:stCondLst>
                                        </p:cTn>
                                        <p:tgtEl>
                                          <p:spTgt spid="17"/>
                                        </p:tgtEl>
                                        <p:attrNameLst>
                                          <p:attrName>style.visibility</p:attrName>
                                        </p:attrNameLst>
                                      </p:cBhvr>
                                      <p:to>
                                        <p:strVal val="visible"/>
                                      </p:to>
                                    </p:set>
                                    <p:animEffect transition="in" filter="wipe(up)">
                                      <p:cBhvr>
                                        <p:cTn id="41" dur="500"/>
                                        <p:tgtEl>
                                          <p:spTgt spid="17"/>
                                        </p:tgtEl>
                                      </p:cBhvr>
                                    </p:animEffect>
                                  </p:childTnLst>
                                </p:cTn>
                              </p:par>
                              <p:par>
                                <p:cTn id="42" presetID="10" presetClass="entr" presetSubtype="0" fill="hold" grpId="0" nodeType="withEffect">
                                  <p:stCondLst>
                                    <p:cond delay="250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1" grpId="0" animBg="1"/>
      <p:bldP spid="21" grpId="1" animBg="1"/>
      <p:bldP spid="10" grpId="0" animBg="1"/>
      <p:bldP spid="12" grpId="0" animBg="1"/>
      <p:bldP spid="14" grpId="0" animBg="1"/>
      <p:bldP spid="16" grpId="0" animBg="1"/>
      <p:bldP spid="3"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D90920-04DA-8C0B-D0E5-666D30676BE0}"/>
              </a:ext>
            </a:extLst>
          </p:cNvPr>
          <p:cNvSpPr>
            <a:spLocks noGrp="1"/>
          </p:cNvSpPr>
          <p:nvPr>
            <p:ph type="title"/>
          </p:nvPr>
        </p:nvSpPr>
        <p:spPr/>
        <p:txBody>
          <a:bodyPr/>
          <a:lstStyle/>
          <a:p>
            <a:r>
              <a:rPr lang="de-DE">
                <a:latin typeface="Arial" panose="020B0604020202020204" pitchFamily="34" charset="0"/>
                <a:cs typeface="Arial" panose="020B0604020202020204" pitchFamily="34" charset="0"/>
              </a:rPr>
              <a:t>Ihr Ansprechpartner</a:t>
            </a:r>
          </a:p>
        </p:txBody>
      </p:sp>
      <p:sp>
        <p:nvSpPr>
          <p:cNvPr id="4" name="Datumsplatzhalter 3">
            <a:extLst>
              <a:ext uri="{FF2B5EF4-FFF2-40B4-BE49-F238E27FC236}">
                <a16:creationId xmlns:a16="http://schemas.microsoft.com/office/drawing/2014/main" id="{6CC4D1B6-015D-6574-549C-3042461B9F4B}"/>
              </a:ext>
            </a:extLst>
          </p:cNvPr>
          <p:cNvSpPr>
            <a:spLocks noGrp="1"/>
          </p:cNvSpPr>
          <p:nvPr>
            <p:ph type="dt" sz="half" idx="10"/>
          </p:nvPr>
        </p:nvSpPr>
        <p:spPr/>
        <p:txBody>
          <a:bodyPr/>
          <a:lstStyle/>
          <a:p>
            <a:fld id="{5615ADF5-3F7E-4ECA-B83F-A28786B19AB4}" type="datetime1">
              <a:rPr lang="de-DE" smtClean="0"/>
              <a:t>14.07.2026</a:t>
            </a:fld>
            <a:endParaRPr lang="de-DE"/>
          </a:p>
        </p:txBody>
      </p:sp>
      <p:sp>
        <p:nvSpPr>
          <p:cNvPr id="5" name="Fußzeilenplatzhalter 4">
            <a:extLst>
              <a:ext uri="{FF2B5EF4-FFF2-40B4-BE49-F238E27FC236}">
                <a16:creationId xmlns:a16="http://schemas.microsoft.com/office/drawing/2014/main" id="{E1BCB062-EF12-5EF9-2B17-46B3682F818C}"/>
              </a:ext>
            </a:extLst>
          </p:cNvPr>
          <p:cNvSpPr>
            <a:spLocks noGrp="1"/>
          </p:cNvSpPr>
          <p:nvPr>
            <p:ph type="ftr" sz="quarter" idx="11"/>
          </p:nvPr>
        </p:nvSpPr>
        <p:spPr/>
        <p:txBody>
          <a:bodyPr/>
          <a:lstStyle/>
          <a:p>
            <a:r>
              <a:rPr lang="de-DE"/>
              <a:t>T. Abram | Unternehmensvorstellung</a:t>
            </a:r>
          </a:p>
        </p:txBody>
      </p:sp>
      <p:sp>
        <p:nvSpPr>
          <p:cNvPr id="6" name="Foliennummernplatzhalter 5">
            <a:extLst>
              <a:ext uri="{FF2B5EF4-FFF2-40B4-BE49-F238E27FC236}">
                <a16:creationId xmlns:a16="http://schemas.microsoft.com/office/drawing/2014/main" id="{D252C5A0-0023-290A-6988-6664B57CF0E9}"/>
              </a:ext>
            </a:extLst>
          </p:cNvPr>
          <p:cNvSpPr>
            <a:spLocks noGrp="1"/>
          </p:cNvSpPr>
          <p:nvPr>
            <p:ph type="sldNum" sz="quarter" idx="12"/>
          </p:nvPr>
        </p:nvSpPr>
        <p:spPr/>
        <p:txBody>
          <a:bodyPr/>
          <a:lstStyle/>
          <a:p>
            <a:fld id="{33F7291D-92BF-48BA-9302-3F6DF2C6B695}" type="slidenum">
              <a:rPr lang="de-DE" smtClean="0"/>
              <a:t>9</a:t>
            </a:fld>
            <a:endParaRPr lang="de-DE"/>
          </a:p>
        </p:txBody>
      </p:sp>
      <p:grpSp>
        <p:nvGrpSpPr>
          <p:cNvPr id="38" name="Gruppieren 37">
            <a:extLst>
              <a:ext uri="{FF2B5EF4-FFF2-40B4-BE49-F238E27FC236}">
                <a16:creationId xmlns:a16="http://schemas.microsoft.com/office/drawing/2014/main" id="{81B66AE1-0894-E481-457B-58E9DFC016DF}"/>
              </a:ext>
            </a:extLst>
          </p:cNvPr>
          <p:cNvGrpSpPr/>
          <p:nvPr/>
        </p:nvGrpSpPr>
        <p:grpSpPr>
          <a:xfrm>
            <a:off x="5887871" y="2050118"/>
            <a:ext cx="5462770" cy="3567466"/>
            <a:chOff x="6134573" y="2283216"/>
            <a:chExt cx="5462770" cy="3567466"/>
          </a:xfrm>
        </p:grpSpPr>
        <p:sp>
          <p:nvSpPr>
            <p:cNvPr id="10" name="Textfeld 9">
              <a:extLst>
                <a:ext uri="{FF2B5EF4-FFF2-40B4-BE49-F238E27FC236}">
                  <a16:creationId xmlns:a16="http://schemas.microsoft.com/office/drawing/2014/main" id="{D34972B1-7772-4699-2F78-4F847FC51160}"/>
                </a:ext>
              </a:extLst>
            </p:cNvPr>
            <p:cNvSpPr txBox="1"/>
            <p:nvPr/>
          </p:nvSpPr>
          <p:spPr>
            <a:xfrm>
              <a:off x="6773263" y="3361926"/>
              <a:ext cx="3791832" cy="584775"/>
            </a:xfrm>
            <a:prstGeom prst="rect">
              <a:avLst/>
            </a:prstGeom>
            <a:noFill/>
          </p:spPr>
          <p:txBody>
            <a:bodyPr wrap="square">
              <a:spAutoFit/>
            </a:bodyPr>
            <a:lstStyle/>
            <a:p>
              <a:r>
                <a:rPr lang="de-DE" sz="1600">
                  <a:solidFill>
                    <a:srgbClr val="4D4D4D"/>
                  </a:solidFill>
                  <a:latin typeface="Century Gothic" panose="020B0502020202020204" pitchFamily="34" charset="0"/>
                </a:rPr>
                <a:t>Am Schlörbach 14</a:t>
              </a:r>
            </a:p>
            <a:p>
              <a:r>
                <a:rPr lang="de-DE" sz="1600">
                  <a:solidFill>
                    <a:srgbClr val="4D4D4D"/>
                  </a:solidFill>
                  <a:latin typeface="Century Gothic" panose="020B0502020202020204" pitchFamily="34" charset="0"/>
                </a:rPr>
                <a:t>38723 Seesen – Rhüden</a:t>
              </a:r>
            </a:p>
          </p:txBody>
        </p:sp>
        <p:sp>
          <p:nvSpPr>
            <p:cNvPr id="11" name="Textfeld 10">
              <a:extLst>
                <a:ext uri="{FF2B5EF4-FFF2-40B4-BE49-F238E27FC236}">
                  <a16:creationId xmlns:a16="http://schemas.microsoft.com/office/drawing/2014/main" id="{B8DBFAB7-77FF-57D9-EB5B-1E730F550203}"/>
                </a:ext>
              </a:extLst>
            </p:cNvPr>
            <p:cNvSpPr txBox="1"/>
            <p:nvPr/>
          </p:nvSpPr>
          <p:spPr>
            <a:xfrm>
              <a:off x="6773263" y="4296655"/>
              <a:ext cx="3791832" cy="584775"/>
            </a:xfrm>
            <a:prstGeom prst="rect">
              <a:avLst/>
            </a:prstGeom>
            <a:noFill/>
          </p:spPr>
          <p:txBody>
            <a:bodyPr wrap="square">
              <a:spAutoFit/>
            </a:bodyPr>
            <a:lstStyle/>
            <a:p>
              <a:endParaRPr lang="de-DE" sz="1600" dirty="0">
                <a:solidFill>
                  <a:srgbClr val="4D4D4D"/>
                </a:solidFill>
                <a:latin typeface="Century Gothic" panose="020B0502020202020204" pitchFamily="34" charset="0"/>
              </a:endParaRPr>
            </a:p>
            <a:p>
              <a:r>
                <a:rPr lang="de-DE" sz="1600" dirty="0">
                  <a:solidFill>
                    <a:srgbClr val="4D4D4D"/>
                  </a:solidFill>
                  <a:latin typeface="Century Gothic" panose="020B0502020202020204" pitchFamily="34" charset="0"/>
                </a:rPr>
                <a:t>+49 151 15508095</a:t>
              </a:r>
            </a:p>
          </p:txBody>
        </p:sp>
        <p:sp>
          <p:nvSpPr>
            <p:cNvPr id="12" name="Textfeld 11">
              <a:extLst>
                <a:ext uri="{FF2B5EF4-FFF2-40B4-BE49-F238E27FC236}">
                  <a16:creationId xmlns:a16="http://schemas.microsoft.com/office/drawing/2014/main" id="{ED96757C-8C63-07AD-9277-C0917610E766}"/>
                </a:ext>
              </a:extLst>
            </p:cNvPr>
            <p:cNvSpPr txBox="1"/>
            <p:nvPr/>
          </p:nvSpPr>
          <p:spPr>
            <a:xfrm>
              <a:off x="6773263" y="5265907"/>
              <a:ext cx="4824080" cy="584775"/>
            </a:xfrm>
            <a:prstGeom prst="rect">
              <a:avLst/>
            </a:prstGeom>
            <a:noFill/>
          </p:spPr>
          <p:txBody>
            <a:bodyPr wrap="square">
              <a:spAutoFit/>
            </a:bodyPr>
            <a:lstStyle/>
            <a:p>
              <a:endParaRPr lang="de-DE" sz="1600" dirty="0">
                <a:solidFill>
                  <a:srgbClr val="4D4D4D"/>
                </a:solidFill>
                <a:latin typeface="Century Gothic" panose="020B0502020202020204" pitchFamily="34" charset="0"/>
              </a:endParaRPr>
            </a:p>
            <a:p>
              <a:r>
                <a:rPr lang="de-DE" sz="1600" dirty="0">
                  <a:solidFill>
                    <a:srgbClr val="4D4D4D"/>
                  </a:solidFill>
                  <a:latin typeface="Century Gothic" panose="020B0502020202020204" pitchFamily="34" charset="0"/>
                </a:rPr>
                <a:t>d.wendland@boehm-feinmechanik.de</a:t>
              </a:r>
            </a:p>
          </p:txBody>
        </p:sp>
        <p:pic>
          <p:nvPicPr>
            <p:cNvPr id="16" name="Grafik 15" descr="Freisprechanlage mit einfarbiger Füllung">
              <a:extLst>
                <a:ext uri="{FF2B5EF4-FFF2-40B4-BE49-F238E27FC236}">
                  <a16:creationId xmlns:a16="http://schemas.microsoft.com/office/drawing/2014/main" id="{DD30993D-5887-D326-5FE9-CF9879BDCC4C}"/>
                </a:ext>
              </a:extLst>
            </p:cNvPr>
            <p:cNvPicPr>
              <a:picLocks noChangeAspect="1"/>
            </p:cNvPicPr>
            <p:nvPr/>
          </p:nvPicPr>
          <p:blipFill>
            <a:blip>
              <a:extLst>
                <a:ext uri="{96DAC541-7B7A-43D3-8B79-37D633B846F1}">
                  <asvg:svgBlip xmlns:asvg="http://schemas.microsoft.com/office/drawing/2016/SVG/main" r:embed="rId3"/>
                </a:ext>
              </a:extLst>
            </a:blip>
            <a:srcRect t="13069" b="7559"/>
            <a:stretch/>
          </p:blipFill>
          <p:spPr>
            <a:xfrm>
              <a:off x="6134573" y="4162114"/>
              <a:ext cx="540000" cy="428607"/>
            </a:xfrm>
            <a:prstGeom prst="rect">
              <a:avLst/>
            </a:prstGeom>
          </p:spPr>
        </p:pic>
        <p:cxnSp>
          <p:nvCxnSpPr>
            <p:cNvPr id="22" name="Gerader Verbinder 21">
              <a:extLst>
                <a:ext uri="{FF2B5EF4-FFF2-40B4-BE49-F238E27FC236}">
                  <a16:creationId xmlns:a16="http://schemas.microsoft.com/office/drawing/2014/main" id="{8FB69900-50AD-C375-F507-7C8A32FC34B4}"/>
                </a:ext>
              </a:extLst>
            </p:cNvPr>
            <p:cNvCxnSpPr>
              <a:cxnSpLocks/>
            </p:cNvCxnSpPr>
            <p:nvPr/>
          </p:nvCxnSpPr>
          <p:spPr>
            <a:xfrm flipH="1">
              <a:off x="6377984" y="4286419"/>
              <a:ext cx="504000" cy="504000"/>
            </a:xfrm>
            <a:prstGeom prst="line">
              <a:avLst/>
            </a:prstGeom>
            <a:ln>
              <a:solidFill>
                <a:srgbClr val="C9C9C9"/>
              </a:solidFill>
            </a:ln>
          </p:spPr>
          <p:style>
            <a:lnRef idx="2">
              <a:schemeClr val="accent1"/>
            </a:lnRef>
            <a:fillRef idx="0">
              <a:schemeClr val="accent1"/>
            </a:fillRef>
            <a:effectRef idx="1">
              <a:schemeClr val="accent1"/>
            </a:effectRef>
            <a:fontRef idx="minor">
              <a:schemeClr val="tx1"/>
            </a:fontRef>
          </p:style>
        </p:cxnSp>
        <p:pic>
          <p:nvPicPr>
            <p:cNvPr id="14" name="Grafik 13" descr="E-Mail mit einfarbiger Füllung">
              <a:extLst>
                <a:ext uri="{FF2B5EF4-FFF2-40B4-BE49-F238E27FC236}">
                  <a16:creationId xmlns:a16="http://schemas.microsoft.com/office/drawing/2014/main" id="{71B5C14A-8B08-7494-F467-BDF2A2FFB6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188573" y="5094226"/>
              <a:ext cx="432000" cy="432000"/>
            </a:xfrm>
            <a:prstGeom prst="rect">
              <a:avLst/>
            </a:prstGeom>
          </p:spPr>
        </p:pic>
        <p:cxnSp>
          <p:nvCxnSpPr>
            <p:cNvPr id="25" name="Gerader Verbinder 24">
              <a:extLst>
                <a:ext uri="{FF2B5EF4-FFF2-40B4-BE49-F238E27FC236}">
                  <a16:creationId xmlns:a16="http://schemas.microsoft.com/office/drawing/2014/main" id="{A6C91D86-5F30-FAE8-B346-91B826CD3484}"/>
                </a:ext>
              </a:extLst>
            </p:cNvPr>
            <p:cNvCxnSpPr>
              <a:cxnSpLocks/>
            </p:cNvCxnSpPr>
            <p:nvPr/>
          </p:nvCxnSpPr>
          <p:spPr>
            <a:xfrm flipH="1">
              <a:off x="6377984" y="5256371"/>
              <a:ext cx="504000" cy="504000"/>
            </a:xfrm>
            <a:prstGeom prst="line">
              <a:avLst/>
            </a:prstGeom>
            <a:ln>
              <a:solidFill>
                <a:srgbClr val="C9C9C9"/>
              </a:solidFill>
            </a:ln>
          </p:spPr>
          <p:style>
            <a:lnRef idx="2">
              <a:schemeClr val="accent1"/>
            </a:lnRef>
            <a:fillRef idx="0">
              <a:schemeClr val="accent1"/>
            </a:fillRef>
            <a:effectRef idx="1">
              <a:schemeClr val="accent1"/>
            </a:effectRef>
            <a:fontRef idx="minor">
              <a:schemeClr val="tx1"/>
            </a:fontRef>
          </p:style>
        </p:cxnSp>
        <p:pic>
          <p:nvPicPr>
            <p:cNvPr id="18" name="Grafik 17" descr="Markierung mit einfarbiger Füllung">
              <a:extLst>
                <a:ext uri="{FF2B5EF4-FFF2-40B4-BE49-F238E27FC236}">
                  <a16:creationId xmlns:a16="http://schemas.microsoft.com/office/drawing/2014/main" id="{4CB1D750-5CBC-887D-1CDD-AA71FD1A1FDF}"/>
                </a:ext>
              </a:extLst>
            </p:cNvPr>
            <p:cNvPicPr>
              <a:picLocks noChangeAspect="1"/>
            </p:cNvPicPr>
            <p:nvPr/>
          </p:nvPicPr>
          <p:blipFill>
            <a:blip>
              <a:extLst>
                <a:ext uri="{96DAC541-7B7A-43D3-8B79-37D633B846F1}">
                  <asvg:svgBlip xmlns:asvg="http://schemas.microsoft.com/office/drawing/2016/SVG/main" r:embed="rId5"/>
                </a:ext>
              </a:extLst>
            </a:blip>
            <a:srcRect t="11267" b="9361"/>
            <a:stretch/>
          </p:blipFill>
          <p:spPr>
            <a:xfrm>
              <a:off x="6134573" y="3220271"/>
              <a:ext cx="540000" cy="428608"/>
            </a:xfrm>
            <a:prstGeom prst="rect">
              <a:avLst/>
            </a:prstGeom>
          </p:spPr>
        </p:pic>
        <p:cxnSp>
          <p:nvCxnSpPr>
            <p:cNvPr id="26" name="Gerader Verbinder 25">
              <a:extLst>
                <a:ext uri="{FF2B5EF4-FFF2-40B4-BE49-F238E27FC236}">
                  <a16:creationId xmlns:a16="http://schemas.microsoft.com/office/drawing/2014/main" id="{527EA4A6-FD56-F991-7363-BDDDA143F206}"/>
                </a:ext>
              </a:extLst>
            </p:cNvPr>
            <p:cNvCxnSpPr>
              <a:cxnSpLocks/>
            </p:cNvCxnSpPr>
            <p:nvPr/>
          </p:nvCxnSpPr>
          <p:spPr>
            <a:xfrm flipH="1">
              <a:off x="6377984" y="3354306"/>
              <a:ext cx="504000" cy="504000"/>
            </a:xfrm>
            <a:prstGeom prst="line">
              <a:avLst/>
            </a:prstGeom>
            <a:ln>
              <a:solidFill>
                <a:srgbClr val="C9C9C9"/>
              </a:solidFill>
            </a:ln>
          </p:spPr>
          <p:style>
            <a:lnRef idx="2">
              <a:schemeClr val="accent1"/>
            </a:lnRef>
            <a:fillRef idx="0">
              <a:schemeClr val="accent1"/>
            </a:fillRef>
            <a:effectRef idx="1">
              <a:schemeClr val="accent1"/>
            </a:effectRef>
            <a:fontRef idx="minor">
              <a:schemeClr val="tx1"/>
            </a:fontRef>
          </p:style>
        </p:cxnSp>
        <p:pic>
          <p:nvPicPr>
            <p:cNvPr id="32" name="Grafik 31" descr="Callcenter mit einfarbiger Füllung">
              <a:extLst>
                <a:ext uri="{FF2B5EF4-FFF2-40B4-BE49-F238E27FC236}">
                  <a16:creationId xmlns:a16="http://schemas.microsoft.com/office/drawing/2014/main" id="{A142F58A-7C98-0429-03CD-4997E18BA17B}"/>
                </a:ext>
              </a:extLst>
            </p:cNvPr>
            <p:cNvPicPr>
              <a:picLocks noChangeAspect="1"/>
            </p:cNvPicPr>
            <p:nvPr/>
          </p:nvPicPr>
          <p:blipFill>
            <a:blip>
              <a:extLst>
                <a:ext uri="{96DAC541-7B7A-43D3-8B79-37D633B846F1}">
                  <asvg:svgBlip xmlns:asvg="http://schemas.microsoft.com/office/drawing/2016/SVG/main" r:embed="rId6"/>
                </a:ext>
              </a:extLst>
            </a:blip>
            <a:srcRect t="9183" b="5656"/>
            <a:stretch/>
          </p:blipFill>
          <p:spPr>
            <a:xfrm>
              <a:off x="6188573" y="2283216"/>
              <a:ext cx="432000" cy="367893"/>
            </a:xfrm>
            <a:prstGeom prst="rect">
              <a:avLst/>
            </a:prstGeom>
          </p:spPr>
        </p:pic>
        <p:cxnSp>
          <p:nvCxnSpPr>
            <p:cNvPr id="34" name="Gerader Verbinder 33">
              <a:extLst>
                <a:ext uri="{FF2B5EF4-FFF2-40B4-BE49-F238E27FC236}">
                  <a16:creationId xmlns:a16="http://schemas.microsoft.com/office/drawing/2014/main" id="{7E4E191D-2241-DABF-4D17-1878A91179B5}"/>
                </a:ext>
              </a:extLst>
            </p:cNvPr>
            <p:cNvCxnSpPr>
              <a:cxnSpLocks/>
            </p:cNvCxnSpPr>
            <p:nvPr/>
          </p:nvCxnSpPr>
          <p:spPr>
            <a:xfrm flipH="1">
              <a:off x="6377984" y="2412463"/>
              <a:ext cx="504000" cy="504000"/>
            </a:xfrm>
            <a:prstGeom prst="line">
              <a:avLst/>
            </a:prstGeom>
            <a:ln>
              <a:solidFill>
                <a:srgbClr val="C9C9C9"/>
              </a:solidFill>
            </a:ln>
          </p:spPr>
          <p:style>
            <a:lnRef idx="2">
              <a:schemeClr val="accent1"/>
            </a:lnRef>
            <a:fillRef idx="0">
              <a:schemeClr val="accent1"/>
            </a:fillRef>
            <a:effectRef idx="1">
              <a:schemeClr val="accent1"/>
            </a:effectRef>
            <a:fontRef idx="minor">
              <a:schemeClr val="tx1"/>
            </a:fontRef>
          </p:style>
        </p:cxnSp>
        <p:sp>
          <p:nvSpPr>
            <p:cNvPr id="36" name="Textfeld 35">
              <a:extLst>
                <a:ext uri="{FF2B5EF4-FFF2-40B4-BE49-F238E27FC236}">
                  <a16:creationId xmlns:a16="http://schemas.microsoft.com/office/drawing/2014/main" id="{48D1F0CC-3EE4-2E46-0A3F-8DA648F8ECFD}"/>
                </a:ext>
              </a:extLst>
            </p:cNvPr>
            <p:cNvSpPr txBox="1"/>
            <p:nvPr/>
          </p:nvSpPr>
          <p:spPr>
            <a:xfrm>
              <a:off x="6773263" y="2420485"/>
              <a:ext cx="3791832" cy="615553"/>
            </a:xfrm>
            <a:prstGeom prst="rect">
              <a:avLst/>
            </a:prstGeom>
            <a:noFill/>
          </p:spPr>
          <p:txBody>
            <a:bodyPr wrap="square">
              <a:spAutoFit/>
            </a:bodyPr>
            <a:lstStyle/>
            <a:p>
              <a:r>
                <a:rPr lang="de-DE" b="1" dirty="0">
                  <a:solidFill>
                    <a:srgbClr val="4D4D4D"/>
                  </a:solidFill>
                  <a:latin typeface="Century Gothic" panose="020B0502020202020204" pitchFamily="34" charset="0"/>
                </a:rPr>
                <a:t>David Wendland</a:t>
              </a:r>
            </a:p>
            <a:p>
              <a:r>
                <a:rPr lang="de-DE" sz="1600">
                  <a:solidFill>
                    <a:srgbClr val="4D4D4D"/>
                  </a:solidFill>
                  <a:latin typeface="Century Gothic" panose="020B0502020202020204" pitchFamily="34" charset="0"/>
                </a:rPr>
                <a:t>Vertrieb Außendienst</a:t>
              </a:r>
              <a:endParaRPr lang="de-DE" sz="1600" dirty="0">
                <a:solidFill>
                  <a:srgbClr val="4D4D4D"/>
                </a:solidFill>
                <a:latin typeface="Century Gothic" panose="020B0502020202020204" pitchFamily="34" charset="0"/>
              </a:endParaRPr>
            </a:p>
          </p:txBody>
        </p:sp>
      </p:grpSp>
    </p:spTree>
    <p:extLst>
      <p:ext uri="{BB962C8B-B14F-4D97-AF65-F5344CB8AC3E}">
        <p14:creationId xmlns:p14="http://schemas.microsoft.com/office/powerpoint/2010/main" val="2688570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olienmaster_Böhm" id="{693073C3-DBFF-404C-8622-2B33CBB9D378}" vid="{C8500C9D-BBD7-432F-865D-9E26D3B6DF30}"/>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2592b43-c5f6-4242-ac95-0c19db4b16d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88716F822C3B348ABFE17D7B7DB5D9A" ma:contentTypeVersion="13" ma:contentTypeDescription="Ein neues Dokument erstellen." ma:contentTypeScope="" ma:versionID="07fb972374f0db1d00177bd8c38ffe93">
  <xsd:schema xmlns:xsd="http://www.w3.org/2001/XMLSchema" xmlns:xs="http://www.w3.org/2001/XMLSchema" xmlns:p="http://schemas.microsoft.com/office/2006/metadata/properties" xmlns:ns2="22592b43-c5f6-4242-ac95-0c19db4b16d6" targetNamespace="http://schemas.microsoft.com/office/2006/metadata/properties" ma:root="true" ma:fieldsID="431369253961be9a856114dbfc6c49ea" ns2:_="">
    <xsd:import namespace="22592b43-c5f6-4242-ac95-0c19db4b16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92b43-c5f6-4242-ac95-0c19db4b16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613d9a29-abb9-4a58-8ed2-3213017aa838"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CCC3A2-4266-4915-8602-03182033A308}">
  <ds:schemaRefs>
    <ds:schemaRef ds:uri="22592b43-c5f6-4242-ac95-0c19db4b16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C38F9F9-E594-496F-9E8E-5126D756A936}">
  <ds:schemaRefs>
    <ds:schemaRef ds:uri="22592b43-c5f6-4242-ac95-0c19db4b16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BC36F53-885F-4FDA-9502-F4521C882C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Folienmaster_Böhm</Template>
  <TotalTime>0</TotalTime>
  <Words>753</Words>
  <Application>Microsoft Office PowerPoint</Application>
  <PresentationFormat>Breitbild</PresentationFormat>
  <Paragraphs>191</Paragraphs>
  <Slides>9</Slides>
  <Notes>7</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9</vt:i4>
      </vt:variant>
    </vt:vector>
  </HeadingPairs>
  <TitlesOfParts>
    <vt:vector size="14" baseType="lpstr">
      <vt:lpstr>Aptos</vt:lpstr>
      <vt:lpstr>Arial</vt:lpstr>
      <vt:lpstr>Century Gothic</vt:lpstr>
      <vt:lpstr>Wingdings</vt:lpstr>
      <vt:lpstr>Office</vt:lpstr>
      <vt:lpstr>Böhm Feinmechanik und Elektrotechnik</vt:lpstr>
      <vt:lpstr>Agenda</vt:lpstr>
      <vt:lpstr>Das ist Böhm</vt:lpstr>
      <vt:lpstr>Das ist Böhm</vt:lpstr>
      <vt:lpstr>Unsere Mission &amp; Werte</vt:lpstr>
      <vt:lpstr>Unsere Leistungen &amp; Produkte</vt:lpstr>
      <vt:lpstr>Unsere Kunden</vt:lpstr>
      <vt:lpstr>Unsere Zukunft</vt:lpstr>
      <vt:lpstr>Ihr Ansprechpartner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Natalie Klingebiel</dc:creator>
  <cp:lastModifiedBy>David Wendland (Böhm Feinmechanik)</cp:lastModifiedBy>
  <cp:revision>5</cp:revision>
  <dcterms:created xsi:type="dcterms:W3CDTF">2025-01-23T07:50:26Z</dcterms:created>
  <dcterms:modified xsi:type="dcterms:W3CDTF">2026-07-14T10:31:22Z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0x010100988716F822C3B348ABFE17D7B7DB5D9A</vt:lpwstr>
  </property>
  <property fmtid="{D5CDD505-2E9C-101B-9397-08002B2CF9AE}" pid="3" name="MediaServiceImageTags">
    <vt:lpwstr/>
  </property>
</Properties>
</file>