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2"/>
  </p:notesMasterIdLst>
  <p:sldIdLst>
    <p:sldId id="256" r:id="rId2"/>
    <p:sldId id="260" r:id="rId3"/>
    <p:sldId id="361" r:id="rId4"/>
    <p:sldId id="368" r:id="rId5"/>
    <p:sldId id="272" r:id="rId6"/>
    <p:sldId id="266" r:id="rId7"/>
    <p:sldId id="265" r:id="rId8"/>
    <p:sldId id="357" r:id="rId9"/>
    <p:sldId id="366" r:id="rId10"/>
    <p:sldId id="262" r:id="rId11"/>
    <p:sldId id="257" r:id="rId12"/>
    <p:sldId id="365" r:id="rId13"/>
    <p:sldId id="370" r:id="rId14"/>
    <p:sldId id="363" r:id="rId15"/>
    <p:sldId id="258" r:id="rId16"/>
    <p:sldId id="269" r:id="rId17"/>
    <p:sldId id="364" r:id="rId18"/>
    <p:sldId id="270" r:id="rId19"/>
    <p:sldId id="268" r:id="rId20"/>
    <p:sldId id="25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3A5E"/>
    <a:srgbClr val="0034A3"/>
    <a:srgbClr val="A5A5A5"/>
    <a:srgbClr val="9E9E9E"/>
    <a:srgbClr val="FBF626"/>
    <a:srgbClr val="FFFF00"/>
    <a:srgbClr val="0B0BF5"/>
    <a:srgbClr val="996600"/>
    <a:srgbClr val="0808B8"/>
    <a:srgbClr val="1717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1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ea typeface="+mn-ea"/>
                <a:cs typeface="+mn-cs"/>
              </a:defRPr>
            </a:pPr>
            <a:r>
              <a:rPr lang="en-US" dirty="0">
                <a:solidFill>
                  <a:schemeClr val="bg1"/>
                </a:solidFill>
                <a:latin typeface="Aptos Display" panose="020B0004020202020204" pitchFamily="34" charset="0"/>
              </a:rPr>
              <a:t>AVAILABILITY RATE (%)</a:t>
            </a:r>
          </a:p>
        </c:rich>
      </c:tx>
      <c:layout>
        <c:manualLayout>
          <c:xMode val="edge"/>
          <c:yMode val="edge"/>
          <c:x val="0.28165599998408453"/>
          <c:y val="1.4480440098961076E-2"/>
        </c:manualLayout>
      </c:layout>
      <c:overlay val="0"/>
      <c:spPr>
        <a:solidFill>
          <a:schemeClr val="bg1"/>
        </a:solidFill>
        <a:ln>
          <a:solidFill>
            <a:schemeClr val="bg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Aptos Display" panose="020B000402020202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AVAILABILITY PERCENTAGE</c:v>
                </c:pt>
              </c:strCache>
            </c:strRef>
          </c:tx>
          <c:spPr>
            <a:solidFill>
              <a:srgbClr val="223A5E"/>
            </a:solidFill>
            <a:ln cap="rnd">
              <a:solidFill>
                <a:schemeClr val="accent1">
                  <a:shade val="15000"/>
                </a:schemeClr>
              </a:solidFill>
            </a:ln>
            <a:effectLst>
              <a:softEdge rad="0"/>
            </a:effectLst>
            <a:scene3d>
              <a:camera prst="orthographicFront"/>
              <a:lightRig rig="threePt" dir="t"/>
            </a:scene3d>
            <a:sp3d prstMaterial="dkEdge"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6689D15-6521-46A3-B05E-E2E94E13B66A}" type="VALUE">
                      <a:rPr lang="en-US" b="1" smtClean="0"/>
                      <a:pPr>
                        <a:defRPr sz="2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 b="1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9CC-4B64-B153-E918E9344B0A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/>
                      <a:t>40%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9CC-4B64-B153-E918E9344B0A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0C83C41-7F6C-4175-BC65-55737078D1F5}" type="VALUE">
                      <a:rPr lang="en-US" b="1" smtClean="0"/>
                      <a:pPr>
                        <a:defRPr sz="2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 b="1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19CC-4B64-B153-E918E9344B0A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0872796-22CA-478A-A79D-4E5836194592}" type="VALUE">
                      <a:rPr lang="en-US" b="1" smtClean="0"/>
                      <a:pPr>
                        <a:defRPr sz="2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 b="1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9CC-4B64-B153-E918E9344B0A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4BD1FC2-83CE-470F-8068-6701224AE662}" type="VALUE">
                      <a:rPr lang="en-US" b="1" smtClean="0"/>
                      <a:pPr>
                        <a:defRPr sz="2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 b="1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9CC-4B64-B153-E918E9344B0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D6972FE-6C4A-4B29-84CF-836A7C395543}" type="VALUE">
                      <a:rPr lang="en-US" b="1" smtClean="0"/>
                      <a:pPr/>
                      <a:t>[VALUE]</a:t>
                    </a:fld>
                    <a:r>
                      <a:rPr lang="en-US" b="1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9CC-4B64-B153-E918E9344B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ROBOTIZED SPOT WELDING</c:v>
                </c:pt>
                <c:pt idx="1">
                  <c:v>TECNA SPOT WELDING</c:v>
                </c:pt>
                <c:pt idx="2">
                  <c:v>MIG MAG WELDING</c:v>
                </c:pt>
                <c:pt idx="3">
                  <c:v>PRESS PARK 1000 TF </c:v>
                </c:pt>
                <c:pt idx="4">
                  <c:v>PRESS PARK 400-800 TF</c:v>
                </c:pt>
                <c:pt idx="5">
                  <c:v>PRESS PARK 180-315 TF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40</c:v>
                </c:pt>
                <c:pt idx="2">
                  <c:v>36</c:v>
                </c:pt>
                <c:pt idx="3">
                  <c:v>33</c:v>
                </c:pt>
                <c:pt idx="4">
                  <c:v>47</c:v>
                </c:pt>
                <c:pt idx="5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CC-4B64-B153-E918E9344B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ROBOTIZED SPOT WELDING</c:v>
                </c:pt>
                <c:pt idx="1">
                  <c:v>TECNA SPOT WELDING</c:v>
                </c:pt>
                <c:pt idx="2">
                  <c:v>MIG MAG WELDING</c:v>
                </c:pt>
                <c:pt idx="3">
                  <c:v>PRESS PARK 1000 TF </c:v>
                </c:pt>
                <c:pt idx="4">
                  <c:v>PRESS PARK 400-800 TF</c:v>
                </c:pt>
                <c:pt idx="5">
                  <c:v>PRESS PARK 180-315 TF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60</c:v>
                </c:pt>
                <c:pt idx="1">
                  <c:v>60</c:v>
                </c:pt>
                <c:pt idx="2">
                  <c:v>64</c:v>
                </c:pt>
                <c:pt idx="3">
                  <c:v>67</c:v>
                </c:pt>
                <c:pt idx="4">
                  <c:v>53</c:v>
                </c:pt>
                <c:pt idx="5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CC-4B64-B153-E918E9344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803192736"/>
        <c:axId val="1803180736"/>
      </c:barChart>
      <c:catAx>
        <c:axId val="18031927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 Display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03180736"/>
        <c:crosses val="autoZero"/>
        <c:auto val="1"/>
        <c:lblAlgn val="ctr"/>
        <c:lblOffset val="100"/>
        <c:noMultiLvlLbl val="0"/>
      </c:catAx>
      <c:valAx>
        <c:axId val="1803180736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319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QUALITY</a:t>
            </a:r>
          </a:p>
          <a:p>
            <a:pPr>
              <a:defRPr sz="1600"/>
            </a:pPr>
            <a:r>
              <a:rPr lang="en-US" sz="1600" dirty="0"/>
              <a:t>(</a:t>
            </a:r>
            <a:r>
              <a:rPr lang="en-US" sz="1600" dirty="0" err="1"/>
              <a:t>Averge</a:t>
            </a:r>
            <a:r>
              <a:rPr lang="en-US" sz="1600" dirty="0"/>
              <a:t> RSSC points)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Quality (Averge RSSC points)</c:v>
                </c:pt>
              </c:strCache>
            </c:strRef>
          </c:tx>
          <c:spPr>
            <a:ln w="38100" cap="rnd">
              <a:solidFill>
                <a:srgbClr val="223A5E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73</c:v>
                </c:pt>
                <c:pt idx="1">
                  <c:v>65</c:v>
                </c:pt>
                <c:pt idx="2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4A-4E00-BE03-0F950F0CA17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3126160"/>
        <c:axId val="13127120"/>
      </c:lineChart>
      <c:catAx>
        <c:axId val="13126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7120"/>
        <c:crosses val="autoZero"/>
        <c:auto val="1"/>
        <c:lblAlgn val="ctr"/>
        <c:lblOffset val="100"/>
        <c:noMultiLvlLbl val="0"/>
      </c:catAx>
      <c:valAx>
        <c:axId val="13127120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>
                <a:alpha val="9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26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DELIVERY</a:t>
            </a:r>
            <a:r>
              <a:rPr lang="en-US" sz="1400" dirty="0"/>
              <a:t> </a:t>
            </a:r>
          </a:p>
          <a:p>
            <a:pPr>
              <a:defRPr/>
            </a:pPr>
            <a:r>
              <a:rPr lang="en-US" sz="1400" dirty="0"/>
              <a:t>( </a:t>
            </a:r>
            <a:r>
              <a:rPr lang="en-US" sz="1400" dirty="0" err="1"/>
              <a:t>Averge</a:t>
            </a:r>
            <a:r>
              <a:rPr lang="en-US" sz="1400" dirty="0"/>
              <a:t> service rate)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277817876547546"/>
          <c:y val="0.39344873312373663"/>
          <c:w val="0.70578462652765817"/>
          <c:h val="0.4463095611171595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DELIVERY ( Averge service rate)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Sheet1!$B$2:$B$4</c:f>
              <c:numCache>
                <c:formatCode>0%</c:formatCode>
                <c:ptCount val="3"/>
                <c:pt idx="0">
                  <c:v>0.81</c:v>
                </c:pt>
                <c:pt idx="1">
                  <c:v>0.98</c:v>
                </c:pt>
                <c:pt idx="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770-4FA7-9E45-4159ACE4A71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770475743"/>
        <c:axId val="770498783"/>
      </c:lineChart>
      <c:catAx>
        <c:axId val="770475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0498783"/>
        <c:crossesAt val="0"/>
        <c:auto val="1"/>
        <c:lblAlgn val="ctr"/>
        <c:lblOffset val="100"/>
        <c:noMultiLvlLbl val="0"/>
      </c:catAx>
      <c:valAx>
        <c:axId val="770498783"/>
        <c:scaling>
          <c:orientation val="minMax"/>
          <c:max val="1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0475743"/>
        <c:crosses val="autoZero"/>
        <c:crossBetween val="between"/>
      </c:valAx>
      <c:spPr>
        <a:noFill/>
        <a:ln w="381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Investment Mil Euro/year</c:v>
                </c:pt>
              </c:strCache>
            </c:strRef>
          </c:tx>
          <c:spPr>
            <a:solidFill>
              <a:srgbClr val="FF0000"/>
            </a:solidFill>
            <a:ln w="15875">
              <a:solidFill>
                <a:srgbClr val="223A5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until 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1</c:v>
                </c:pt>
                <c:pt idx="4">
                  <c:v>1</c:v>
                </c:pt>
                <c:pt idx="5">
                  <c:v>0.5</c:v>
                </c:pt>
                <c:pt idx="6">
                  <c:v>0.5</c:v>
                </c:pt>
                <c:pt idx="7">
                  <c:v>4.3</c:v>
                </c:pt>
                <c:pt idx="8">
                  <c:v>6</c:v>
                </c:pt>
                <c:pt idx="9">
                  <c:v>4.5</c:v>
                </c:pt>
                <c:pt idx="10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2C-4D76-A058-B5CF7D3B13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382632207"/>
        <c:axId val="1382636047"/>
      </c:barChart>
      <c:catAx>
        <c:axId val="138263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1382636047"/>
        <c:crosses val="autoZero"/>
        <c:auto val="1"/>
        <c:lblAlgn val="ctr"/>
        <c:lblOffset val="100"/>
        <c:noMultiLvlLbl val="0"/>
      </c:catAx>
      <c:valAx>
        <c:axId val="13826360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1382632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543307341413025"/>
          <c:y val="0.77509406059570729"/>
          <c:w val="0.60918092960029757"/>
          <c:h val="0.102604136572719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426355801931723E-2"/>
          <c:y val="5.849216657162213E-2"/>
          <c:w val="0.88316185015047144"/>
          <c:h val="0.625230179445760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Tournover (Mil Euro)</c:v>
                </c:pt>
              </c:strCache>
            </c:strRef>
          </c:tx>
          <c:spPr>
            <a:solidFill>
              <a:srgbClr val="0B0BF5"/>
            </a:solidFill>
            <a:ln w="15875">
              <a:solidFill>
                <a:srgbClr val="223A5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until 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1.5</c:v>
                </c:pt>
                <c:pt idx="1">
                  <c:v>8.4</c:v>
                </c:pt>
                <c:pt idx="2">
                  <c:v>10.5</c:v>
                </c:pt>
                <c:pt idx="3">
                  <c:v>10.4</c:v>
                </c:pt>
                <c:pt idx="4">
                  <c:v>6.8</c:v>
                </c:pt>
                <c:pt idx="5">
                  <c:v>9</c:v>
                </c:pt>
                <c:pt idx="6">
                  <c:v>10.8</c:v>
                </c:pt>
                <c:pt idx="7">
                  <c:v>23.8</c:v>
                </c:pt>
                <c:pt idx="8">
                  <c:v>39.5</c:v>
                </c:pt>
                <c:pt idx="9">
                  <c:v>50</c:v>
                </c:pt>
                <c:pt idx="10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65-4E5D-A6C9-D9091457D1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382632207"/>
        <c:axId val="1382636047"/>
      </c:barChart>
      <c:catAx>
        <c:axId val="138263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1382636047"/>
        <c:crosses val="autoZero"/>
        <c:auto val="1"/>
        <c:lblAlgn val="ctr"/>
        <c:lblOffset val="100"/>
        <c:noMultiLvlLbl val="0"/>
      </c:catAx>
      <c:valAx>
        <c:axId val="13826360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1382632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543307341413025"/>
          <c:y val="0.77509406059570729"/>
          <c:w val="0.60918092960029757"/>
          <c:h val="0.102604136572719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No. employee</c:v>
                </c:pt>
              </c:strCache>
            </c:strRef>
          </c:tx>
          <c:spPr>
            <a:solidFill>
              <a:srgbClr val="FBF626"/>
            </a:solidFill>
            <a:ln w="15875">
              <a:solidFill>
                <a:srgbClr val="223A5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o-R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until 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150</c:v>
                </c:pt>
                <c:pt idx="1">
                  <c:v>205</c:v>
                </c:pt>
                <c:pt idx="2">
                  <c:v>239</c:v>
                </c:pt>
                <c:pt idx="3">
                  <c:v>255</c:v>
                </c:pt>
                <c:pt idx="4">
                  <c:v>241</c:v>
                </c:pt>
                <c:pt idx="5">
                  <c:v>209</c:v>
                </c:pt>
                <c:pt idx="6">
                  <c:v>183</c:v>
                </c:pt>
                <c:pt idx="7">
                  <c:v>214</c:v>
                </c:pt>
                <c:pt idx="8">
                  <c:v>475</c:v>
                </c:pt>
                <c:pt idx="9">
                  <c:v>525</c:v>
                </c:pt>
                <c:pt idx="10">
                  <c:v>530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C4-4C71-AF92-8B221590A5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382632207"/>
        <c:axId val="1382636047"/>
      </c:barChart>
      <c:catAx>
        <c:axId val="13826322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1382636047"/>
        <c:crosses val="autoZero"/>
        <c:auto val="1"/>
        <c:lblAlgn val="ctr"/>
        <c:lblOffset val="100"/>
        <c:noMultiLvlLbl val="0"/>
      </c:catAx>
      <c:valAx>
        <c:axId val="13826360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o-RO"/>
          </a:p>
        </c:txPr>
        <c:crossAx val="1382632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543307341413025"/>
          <c:y val="0.77509406059570729"/>
          <c:w val="0.60918092960029757"/>
          <c:h val="0.102604136572719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o-R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o-R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097AF-ABC2-4F5B-B011-D1D88BA731A4}" type="datetimeFigureOut">
              <a:rPr lang="ro-RO" smtClean="0"/>
              <a:t>20.07.2026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5721E-EFC6-4B60-AAF7-BDD1D067812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9406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5721E-EFC6-4B60-AAF7-BDD1D0678120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1147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5721E-EFC6-4B60-AAF7-BDD1D0678120}" type="slidenum">
              <a:rPr lang="ro-RO" smtClean="0"/>
              <a:t>15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905573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9A36C-4AD1-A7AA-C6BC-BB912C9EF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801DEE-5FFB-35BA-30BE-7423FB0F8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F88C26-8A1B-68CA-D933-E1CB5690A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904CC-B49C-C128-915D-21E0996AC0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6ABC5-466D-4544-A957-6008480A8FA5}" type="slidenum">
              <a:rPr lang="ro-RO" smtClean="0"/>
              <a:t>16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09792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A8FDD-B2BE-2ACE-467B-1C4EE63D4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E88807-8BF9-15CE-0677-C5DC23B8F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5298BB-2807-8609-DAE2-487DB7D68B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ro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953A5-85FC-F92C-C50D-6BD72A07F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6ABC5-466D-4544-A957-6008480A8FA5}" type="slidenum">
              <a:rPr lang="ro-RO" smtClean="0"/>
              <a:t>17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41072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E88D7-3377-020B-2C71-5EC514F03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BB117E-DDC6-0F4D-8419-CCEBE0E79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8E719-05C1-9A8D-B9CA-3A65228FE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BF774-E43C-C416-509C-5D9C06C9BB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6ABC5-466D-4544-A957-6008480A8FA5}" type="slidenum">
              <a:rPr lang="ro-RO" smtClean="0"/>
              <a:t>18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62046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5721E-EFC6-4B60-AAF7-BDD1D0678120}" type="slidenum">
              <a:rPr lang="ro-RO" smtClean="0"/>
              <a:t>19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19980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0F617-9DC2-4CD2-1AF8-DC1D1C894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C75977-4A36-4D2A-D836-E2AD60FD1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D9D372-CBE7-08EE-0588-F7962DB26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9481F-39AE-27C2-C335-8A147D87B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5721E-EFC6-4B60-AAF7-BDD1D0678120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57536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E0377-B1A0-6126-BC26-5F2EAD92A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7C8754-1189-3A54-8A84-2377F8C9D1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92019-22E9-3AA1-D293-E639A84C8C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FCBD4-8FF5-119E-6724-D47F973C55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6ABC5-466D-4544-A957-6008480A8FA5}" type="slidenum">
              <a:rPr lang="ro-RO" smtClean="0"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60706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73BBD-8A26-13F2-988E-50F0934CD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6B1BEE-9F7E-0909-CE89-B830E8A02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250223-678D-73AB-E8ED-D99D891CE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5EB5F-70D2-3FA4-65FD-A70D725EC0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6ABC5-466D-4544-A957-6008480A8FA5}" type="slidenum">
              <a:rPr lang="ro-RO" smtClean="0"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38400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3DEF2-9253-102B-3007-C1F7AED39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CE4691-97E7-CB89-B633-73A460444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1D1D61-DFD7-4101-2936-17B4B1DC8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POZA DIN DREAPTA MARITA – CHENAR SI SAGEATA PENTRU EVIDENTIEREA TERENULUI)</a:t>
            </a:r>
            <a:endParaRPr lang="ro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8738C-C76F-DAB8-6F3A-C92FA8FD74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6ABC5-466D-4544-A957-6008480A8FA5}" type="slidenum">
              <a:rPr lang="ro-RO" smtClean="0"/>
              <a:t>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94740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5721E-EFC6-4B60-AAF7-BDD1D0678120}" type="slidenum">
              <a:rPr lang="ro-RO" smtClean="0"/>
              <a:t>11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80414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4E96B-A27F-5BE9-1BBA-94627020C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11004E-2476-E535-1BBD-598D743D8F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B5099C-2B70-3781-9706-68B72451F2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EB52F1-9C4F-3EAE-92DB-48D488791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5721E-EFC6-4B60-AAF7-BDD1D0678120}" type="slidenum">
              <a:rPr lang="ro-RO" smtClean="0"/>
              <a:t>12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49115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42952-E585-6A1A-8617-ED0BE0B8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0DED46-1365-7AB1-24CF-B04EF211E6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C6E399-CDB5-A2D7-E6C3-4352B72DB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6DF2B3-675D-D60F-9486-923C613F32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C6ABC5-466D-4544-A957-6008480A8FA5}" type="slidenum">
              <a:rPr lang="ro-RO" smtClean="0"/>
              <a:t>14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26030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F316-7461-AEC3-DF01-9CBA7ADA4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E33D14-6923-345C-B3F5-2FAD4245F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1047C-5A07-3772-D7F9-11E1FF398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CBFF0-0EC8-38F5-183D-724E41F91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16673-61FD-017C-8E14-6024DD77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66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45BFC-A481-02BB-915F-62C5DC87F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90549B-2556-F9C7-A2A8-D38F93ED6A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38B8C-EE7B-5850-883A-D41AA3A78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3DD4E-3820-13C4-50B8-7319275BA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A9DFA-BC45-AEBF-BBDE-5B5C363EA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02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1FA953-BAB6-0187-3D38-DF041CAD85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E2A911-C585-64DA-96F6-A34F933CF8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E91EA-0959-E9C3-953C-00A8909D9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8BE44-A228-1130-AD0D-F58AF768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0DFF4-1A9D-5470-9600-81AE4EE1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970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B4346-30B9-0A0B-4A15-F62C26250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DEE68-F659-0905-59B8-A60BCE1F6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3313A-25A3-96BA-1242-2BB29258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B9062-F84E-55C1-182D-B43F5FBF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9FAC9-77B9-8CE3-49F5-B2E07E18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92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F6D60-33C7-5531-A622-6BB5332A2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BBAD7-3B34-C3BC-C6C2-3599AF0BD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B5FFC6-3159-72B3-E51F-69E6AC3AA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8F9D2-D9EC-F7CA-60AD-B949F5AF3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91B25-C5D3-B9C7-620A-36393FB44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59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8E226-6167-638B-5181-E0123F592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E92B2-2836-5E6C-BAE9-03A1B222AC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A06F33-D6A8-4BDF-D009-A525CC8E4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2B1686-7C42-1E82-B0B1-DDA36922C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63AD1-0055-CC3B-3C01-49F01BCAB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46DCAF-F364-A141-3D73-16D55F765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31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1D56F-F3F1-314F-243B-D2854E8FE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057E8-DDDB-1A67-5EAE-7CD6B7027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461BA-8FB1-F57B-F79C-B07A996A1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443670-203B-DBEC-5993-C89E01C3AE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61D6DB-4673-DC38-FAF9-EDA891B848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A6CD7A-2FC8-A9C9-63EA-E0E279320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B90E1C-A46D-7A42-079D-FD7B09F88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92796F-C5C0-F345-EC49-8BF5CB30C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50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17D7D-CBBA-88C2-BCAC-586E2EA4F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4EFA27-D550-44C1-90E5-F2CBC6148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7E818-4559-AD44-73A7-AA8919024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22505F-BECF-2EAC-91E9-9433329A8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75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5284C9-C5BD-214C-B351-906008C4F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56CCFB-1BDC-D116-1908-1A91579BD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3E8C0A-167D-7EA0-7422-47F526D0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789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3BAA7-82F8-3F29-D0DB-9E53836AA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178DE-842C-0228-333D-0C50104C8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A0BE35-11BC-028E-1B98-09D6E5520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3E54D-6233-31C7-7C8A-137B530F6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F2D0CD-BEFE-9D24-776C-F8128CAA2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021E99-EDFE-535C-7DDD-522610EF9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61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EB0D1-5A40-C378-F36D-B81CB4481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AC2E7B-3385-217A-4051-B6D9694ADD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E60308-DD74-5C46-4DA8-5177D5688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AC9C2E-ABB4-9641-6762-172288364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76597-90A1-6239-B49F-AD89AC421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D4146B-F8E0-3C48-68CA-B15B8A655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22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B25699-F026-E67F-D0E1-616006B5C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8D11D-0639-E400-03E2-2A0005200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13913-1495-49D4-4B8C-B54E5FD07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52703-EB86-4254-800A-6F8D3E8D221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4231B-A061-4073-030F-374E158E32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CE34C-BDB6-65CA-9A18-BB3B9C3CA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5A042-1926-4DD6-91B0-248F09E07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6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usa.ro/musa-coseri/" TargetMode="External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hyperlink" Target="https://www.musa.ro/musa-pitesti/" TargetMode="External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80.jpe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jpeg"/><Relationship Id="rId5" Type="http://schemas.openxmlformats.org/officeDocument/2006/relationships/chart" Target="../charts/chart2.xml"/><Relationship Id="rId4" Type="http://schemas.openxmlformats.org/officeDocument/2006/relationships/image" Target="../media/image8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92.png"/><Relationship Id="rId4" Type="http://schemas.openxmlformats.org/officeDocument/2006/relationships/image" Target="../media/image9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2" Type="http://schemas.openxmlformats.org/officeDocument/2006/relationships/image" Target="../media/image9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96.png"/><Relationship Id="rId4" Type="http://schemas.openxmlformats.org/officeDocument/2006/relationships/image" Target="../media/image9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50.png"/><Relationship Id="rId7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0.png"/><Relationship Id="rId5" Type="http://schemas.openxmlformats.org/officeDocument/2006/relationships/image" Target="../media/image390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3A36C3E-61FB-2D46-8E3D-BD85B72F89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2" r="19473" b="24674"/>
          <a:stretch>
            <a:fillRect/>
          </a:stretch>
        </p:blipFill>
        <p:spPr bwMode="auto">
          <a:xfrm>
            <a:off x="6094730" y="0"/>
            <a:ext cx="6097270" cy="34297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C78820-5201-0242-68F9-7FE586437A5D}"/>
              </a:ext>
            </a:extLst>
          </p:cNvPr>
          <p:cNvSpPr/>
          <p:nvPr/>
        </p:nvSpPr>
        <p:spPr>
          <a:xfrm>
            <a:off x="0" y="0"/>
            <a:ext cx="6094730" cy="6858000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u 2">
            <a:extLst>
              <a:ext uri="{FF2B5EF4-FFF2-40B4-BE49-F238E27FC236}">
                <a16:creationId xmlns:a16="http://schemas.microsoft.com/office/drawing/2014/main" id="{7E6475D5-EEF9-768D-12DD-B6C4B2F9BB3C}"/>
              </a:ext>
            </a:extLst>
          </p:cNvPr>
          <p:cNvSpPr txBox="1">
            <a:spLocks/>
          </p:cNvSpPr>
          <p:nvPr/>
        </p:nvSpPr>
        <p:spPr>
          <a:xfrm>
            <a:off x="7326490" y="5283143"/>
            <a:ext cx="4646838" cy="157485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i="0" u="none" strike="noStrike" kern="1200" cap="all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  <a:p>
            <a:pPr lvl="0">
              <a:defRPr/>
            </a:pPr>
            <a:br>
              <a:rPr lang="ro-RO" sz="5400" dirty="0"/>
            </a:br>
            <a:r>
              <a:rPr lang="en-US" sz="5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</a:p>
          <a:p>
            <a:pPr lvl="0">
              <a:defRPr/>
            </a:pPr>
            <a:r>
              <a:rPr lang="en-US" sz="52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kumimoji="0" lang="ro-RO" sz="5200" i="0" u="none" strike="noStrike" kern="1200" cap="all" spc="-30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55DF6B-8A9D-EF73-7680-58AD2EACC6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186" y="3147086"/>
            <a:ext cx="3530045" cy="56382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37CB815-01DF-9254-8E91-9BF77454C97C}"/>
              </a:ext>
            </a:extLst>
          </p:cNvPr>
          <p:cNvSpPr/>
          <p:nvPr/>
        </p:nvSpPr>
        <p:spPr>
          <a:xfrm rot="16200000">
            <a:off x="-2780177" y="3079045"/>
            <a:ext cx="6858000" cy="699911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4A55AE-95C6-6A09-C015-BE80A0D4B1D5}"/>
              </a:ext>
            </a:extLst>
          </p:cNvPr>
          <p:cNvSpPr txBox="1"/>
          <p:nvPr/>
        </p:nvSpPr>
        <p:spPr>
          <a:xfrm rot="16200000">
            <a:off x="-1669363" y="3065596"/>
            <a:ext cx="4784583" cy="590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MUSA PITESTI </a:t>
            </a: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kumimoji="0" lang="en-US" sz="3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96</a:t>
            </a:r>
            <a:endParaRPr kumimoji="0" lang="en-US" sz="12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71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56228-219D-DAC8-AC41-EB0148D38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7F8DD3-8795-A154-5CCB-A4F4D377DE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7189" y="942855"/>
            <a:ext cx="2942734" cy="19631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4B1B9B8-C1EB-C48B-C5FF-B045089F743D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59A994-DF86-FD8F-55EB-2B6CF2001227}"/>
              </a:ext>
            </a:extLst>
          </p:cNvPr>
          <p:cNvSpPr txBox="1"/>
          <p:nvPr/>
        </p:nvSpPr>
        <p:spPr>
          <a:xfrm rot="16200000">
            <a:off x="-1688818" y="3133690"/>
            <a:ext cx="4784583" cy="590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MUSA PITESTI </a:t>
            </a: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kumimoji="0" lang="en-US" sz="3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96</a:t>
            </a:r>
            <a:endParaRPr kumimoji="0" lang="en-US" sz="12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024B9AE7-84CE-28D5-3813-77AE7EF6CC24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F7530A89-FDF1-C858-00CC-31C7F4BCA136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10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E2CFEAB5-D3DD-3AC3-AAB9-EC52BFD45F28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PRODUCTION OF PARTS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PRESS SHOP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814A5F-76C5-A8B0-8FF0-28BE41279FCD}"/>
              </a:ext>
            </a:extLst>
          </p:cNvPr>
          <p:cNvSpPr txBox="1"/>
          <p:nvPr/>
        </p:nvSpPr>
        <p:spPr>
          <a:xfrm>
            <a:off x="855242" y="3006280"/>
            <a:ext cx="104815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Aptos Display" panose="020B0004020202020204" pitchFamily="34" charset="0"/>
                <a:cs typeface="Arial" panose="020B0604020202020204" pitchFamily="34" charset="0"/>
              </a:rPr>
              <a:t>	Our press shop is equipped with </a:t>
            </a:r>
            <a:r>
              <a:rPr lang="en-US" sz="2000" b="1" dirty="0">
                <a:latin typeface="Aptos Display" panose="020B0004020202020204" pitchFamily="34" charset="0"/>
                <a:cs typeface="Arial" panose="020B0604020202020204" pitchFamily="34" charset="0"/>
              </a:rPr>
              <a:t>34 presses </a:t>
            </a:r>
            <a:r>
              <a:rPr lang="en-US" sz="1600" dirty="0">
                <a:latin typeface="Aptos Display" panose="020B0004020202020204" pitchFamily="34" charset="0"/>
                <a:cs typeface="Arial" panose="020B0604020202020204" pitchFamily="34" charset="0"/>
              </a:rPr>
              <a:t>ranging from </a:t>
            </a:r>
            <a:r>
              <a:rPr lang="en-US" b="1" dirty="0">
                <a:latin typeface="Aptos Display" panose="020B0004020202020204" pitchFamily="34" charset="0"/>
                <a:cs typeface="Arial" panose="020B0604020202020204" pitchFamily="34" charset="0"/>
              </a:rPr>
              <a:t>63TF to 1000TF, </a:t>
            </a:r>
            <a:r>
              <a:rPr lang="en-US" sz="1600" dirty="0">
                <a:latin typeface="Aptos Display" panose="020B0004020202020204" pitchFamily="34" charset="0"/>
                <a:cs typeface="Arial" panose="020B0604020202020204" pitchFamily="34" charset="0"/>
              </a:rPr>
              <a:t>enabling us to cover a wide variety of stamping processes- from small precision parts to large structural components. With progressive and tandem tools, we ensure flexible, reliable and high-capacity production.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AFE431-523C-D060-B9E4-4A7A7F15DCD5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DC5165-3B70-AE1B-494D-725E7335EC7C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812E09C-4447-FCB3-98EC-DFA2CDC8BE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431" y="3959648"/>
            <a:ext cx="2977551" cy="19945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485D2B0-5DC9-43D1-BA1F-642EE5C9FC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48383" y="3922291"/>
            <a:ext cx="3073563" cy="20708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951BAEC-3BE3-1C0A-8DE0-0BABA9F8E9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8383" y="906280"/>
            <a:ext cx="3073564" cy="204904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F6D36E-C5F0-EA3A-C452-A34D0E01202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432" y="922795"/>
            <a:ext cx="2977550" cy="19831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2117DF2-C53C-534C-E024-627DCDD4A4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77" b="38024"/>
          <a:stretch>
            <a:fillRect/>
          </a:stretch>
        </p:blipFill>
        <p:spPr>
          <a:xfrm>
            <a:off x="4697263" y="4644679"/>
            <a:ext cx="2797472" cy="62381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3BE9E6F-2CFC-D262-105A-84D77E2BC162}"/>
              </a:ext>
            </a:extLst>
          </p:cNvPr>
          <p:cNvSpPr/>
          <p:nvPr/>
        </p:nvSpPr>
        <p:spPr>
          <a:xfrm>
            <a:off x="840431" y="871883"/>
            <a:ext cx="10481515" cy="8376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02FD591-583C-C713-3A39-314D48ED5BC2}"/>
              </a:ext>
            </a:extLst>
          </p:cNvPr>
          <p:cNvSpPr/>
          <p:nvPr/>
        </p:nvSpPr>
        <p:spPr>
          <a:xfrm>
            <a:off x="840431" y="2892503"/>
            <a:ext cx="10481515" cy="8376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166C02-FE7B-7EBD-1DD2-E49018B479D0}"/>
              </a:ext>
            </a:extLst>
          </p:cNvPr>
          <p:cNvSpPr txBox="1"/>
          <p:nvPr/>
        </p:nvSpPr>
        <p:spPr>
          <a:xfrm>
            <a:off x="3902438" y="6183310"/>
            <a:ext cx="313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23A5E"/>
                </a:solidFill>
                <a:latin typeface="Aptos Narrow" panose="020B0004020202020204" pitchFamily="34" charset="0"/>
              </a:rPr>
              <a:t>Click here to explore </a:t>
            </a:r>
            <a:r>
              <a:rPr lang="en-US" sz="1400" b="1" dirty="0">
                <a:solidFill>
                  <a:srgbClr val="223A5E"/>
                </a:solidFill>
                <a:latin typeface="Aptos Narrow" panose="020B0004020202020204" pitchFamily="34" charset="0"/>
              </a:rPr>
              <a:t>MUSA - </a:t>
            </a:r>
            <a:r>
              <a:rPr lang="en-US" sz="1400" b="1" dirty="0" err="1">
                <a:solidFill>
                  <a:srgbClr val="223A5E"/>
                </a:solidFill>
                <a:latin typeface="Aptos Narrow" panose="020B0004020202020204" pitchFamily="34" charset="0"/>
              </a:rPr>
              <a:t>Coseri</a:t>
            </a:r>
            <a:endParaRPr lang="en-US" sz="1400" b="1" dirty="0">
              <a:solidFill>
                <a:srgbClr val="223A5E"/>
              </a:solidFill>
              <a:latin typeface="Aptos Narrow" panose="020B0004020202020204" pitchFamily="34" charset="0"/>
            </a:endParaRPr>
          </a:p>
        </p:txBody>
      </p:sp>
      <p:pic>
        <p:nvPicPr>
          <p:cNvPr id="15" name="Picture 14">
            <a:hlinkClick r:id="rId8"/>
            <a:extLst>
              <a:ext uri="{FF2B5EF4-FFF2-40B4-BE49-F238E27FC236}">
                <a16:creationId xmlns:a16="http://schemas.microsoft.com/office/drawing/2014/main" id="{F9A8DCC2-7865-3DFD-800B-CA4F8AC00E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8" t="13693" r="34013" b="61188"/>
          <a:stretch>
            <a:fillRect/>
          </a:stretch>
        </p:blipFill>
        <p:spPr>
          <a:xfrm>
            <a:off x="7277264" y="6053911"/>
            <a:ext cx="681647" cy="5665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E077D65-03EE-A38D-9113-8118411D57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5" t="62652" r="42537" b="16981"/>
          <a:stretch>
            <a:fillRect/>
          </a:stretch>
        </p:blipFill>
        <p:spPr>
          <a:xfrm rot="16200000">
            <a:off x="6898770" y="6106416"/>
            <a:ext cx="309522" cy="4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3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9C9E0-FC93-97EB-36C1-CAD67EA39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17;p14">
            <a:extLst>
              <a:ext uri="{FF2B5EF4-FFF2-40B4-BE49-F238E27FC236}">
                <a16:creationId xmlns:a16="http://schemas.microsoft.com/office/drawing/2014/main" id="{F483CEA1-A072-5BBD-2980-C434F9A1243E}"/>
              </a:ext>
            </a:extLst>
          </p:cNvPr>
          <p:cNvSpPr txBox="1"/>
          <p:nvPr/>
        </p:nvSpPr>
        <p:spPr>
          <a:xfrm>
            <a:off x="394399" y="971381"/>
            <a:ext cx="4676762" cy="52296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33867" tIns="33867" rIns="33867" bIns="33867" anchor="ctr" anchorCtr="0">
            <a:noAutofit/>
          </a:bodyPr>
          <a:lstStyle/>
          <a:p>
            <a:pPr algn="ctr">
              <a:lnSpc>
                <a:spcPct val="186611"/>
              </a:lnSpc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D88D53-E644-D82F-4E6A-5CACCDC104F8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46960C98-4859-889E-FE51-9EC8BC38637D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54B115D9-CBA9-AD52-767E-119187FE3CDB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11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ACC12513-6680-FC1C-0813-1DED24CBB156}"/>
              </a:ext>
            </a:extLst>
          </p:cNvPr>
          <p:cNvSpPr txBox="1">
            <a:spLocks/>
          </p:cNvSpPr>
          <p:nvPr/>
        </p:nvSpPr>
        <p:spPr>
          <a:xfrm>
            <a:off x="228858" y="101816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PRODUCTION OF PARTS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PRESS SHOP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aphicFrame>
        <p:nvGraphicFramePr>
          <p:cNvPr id="5" name="Tabelul 3">
            <a:extLst>
              <a:ext uri="{FF2B5EF4-FFF2-40B4-BE49-F238E27FC236}">
                <a16:creationId xmlns:a16="http://schemas.microsoft.com/office/drawing/2014/main" id="{4D2B3EBE-4444-99E0-E2D5-A140C9757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784600"/>
              </p:ext>
            </p:extLst>
          </p:nvPr>
        </p:nvGraphicFramePr>
        <p:xfrm>
          <a:off x="5458463" y="2018852"/>
          <a:ext cx="3116524" cy="4182183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898842">
                  <a:extLst>
                    <a:ext uri="{9D8B030D-6E8A-4147-A177-3AD203B41FA5}">
                      <a16:colId xmlns:a16="http://schemas.microsoft.com/office/drawing/2014/main" val="115202853"/>
                    </a:ext>
                  </a:extLst>
                </a:gridCol>
                <a:gridCol w="515007">
                  <a:extLst>
                    <a:ext uri="{9D8B030D-6E8A-4147-A177-3AD203B41FA5}">
                      <a16:colId xmlns:a16="http://schemas.microsoft.com/office/drawing/2014/main" val="1010693434"/>
                    </a:ext>
                  </a:extLst>
                </a:gridCol>
                <a:gridCol w="749171">
                  <a:extLst>
                    <a:ext uri="{9D8B030D-6E8A-4147-A177-3AD203B41FA5}">
                      <a16:colId xmlns:a16="http://schemas.microsoft.com/office/drawing/2014/main" val="445463396"/>
                    </a:ext>
                  </a:extLst>
                </a:gridCol>
                <a:gridCol w="953504">
                  <a:extLst>
                    <a:ext uri="{9D8B030D-6E8A-4147-A177-3AD203B41FA5}">
                      <a16:colId xmlns:a16="http://schemas.microsoft.com/office/drawing/2014/main" val="224477069"/>
                    </a:ext>
                  </a:extLst>
                </a:gridCol>
              </a:tblGrid>
              <a:tr h="287512"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noProof="0" dirty="0">
                          <a:solidFill>
                            <a:schemeClr val="bg1"/>
                          </a:solidFill>
                          <a:latin typeface="+mn-lt"/>
                        </a:rPr>
                        <a:t>Press Force </a:t>
                      </a:r>
                      <a:endParaRPr lang="ro-RO" sz="1400" b="1" noProof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3A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b="1" noProof="0" dirty="0">
                          <a:solidFill>
                            <a:schemeClr val="bg1"/>
                          </a:solidFill>
                          <a:latin typeface="+mn-lt"/>
                        </a:rPr>
                        <a:t>Qty.</a:t>
                      </a:r>
                      <a:endParaRPr lang="ro-RO" sz="1400" b="1" noProof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3A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b="1" noProof="0" dirty="0"/>
                        <a:t>Manual</a:t>
                      </a:r>
                      <a:endParaRPr lang="ro-RO" sz="1400" b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3A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b="1" noProof="0" dirty="0"/>
                        <a:t>Automatic</a:t>
                      </a:r>
                      <a:endParaRPr lang="ro-RO" sz="1400" b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3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23600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 TF</a:t>
                      </a:r>
                      <a:endParaRPr lang="ro-RO" sz="14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792997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630 TF</a:t>
                      </a:r>
                      <a:endParaRPr lang="ro-RO" sz="1400" b="1" kern="12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132828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600 TF</a:t>
                      </a:r>
                      <a:endParaRPr lang="ro-RO" sz="1400" b="1" kern="12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300830"/>
                  </a:ext>
                </a:extLst>
              </a:tr>
              <a:tr h="3112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078208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2689939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315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895463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9317873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592288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2857326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402796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120801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451820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5C678D4-ECD2-D092-CCA2-7345168C6F1D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E21625-0AB7-7882-638A-3E1796879BA6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elul 3">
            <a:extLst>
              <a:ext uri="{FF2B5EF4-FFF2-40B4-BE49-F238E27FC236}">
                <a16:creationId xmlns:a16="http://schemas.microsoft.com/office/drawing/2014/main" id="{B6D4E8B1-0AB8-D18C-B7C9-178664C7A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801079"/>
              </p:ext>
            </p:extLst>
          </p:nvPr>
        </p:nvGraphicFramePr>
        <p:xfrm>
          <a:off x="8962289" y="2018852"/>
          <a:ext cx="3073225" cy="2962983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792480">
                  <a:extLst>
                    <a:ext uri="{9D8B030D-6E8A-4147-A177-3AD203B41FA5}">
                      <a16:colId xmlns:a16="http://schemas.microsoft.com/office/drawing/2014/main" val="115202853"/>
                    </a:ext>
                  </a:extLst>
                </a:gridCol>
                <a:gridCol w="525518">
                  <a:extLst>
                    <a:ext uri="{9D8B030D-6E8A-4147-A177-3AD203B41FA5}">
                      <a16:colId xmlns:a16="http://schemas.microsoft.com/office/drawing/2014/main" val="1010693434"/>
                    </a:ext>
                  </a:extLst>
                </a:gridCol>
                <a:gridCol w="777765">
                  <a:extLst>
                    <a:ext uri="{9D8B030D-6E8A-4147-A177-3AD203B41FA5}">
                      <a16:colId xmlns:a16="http://schemas.microsoft.com/office/drawing/2014/main" val="445463396"/>
                    </a:ext>
                  </a:extLst>
                </a:gridCol>
                <a:gridCol w="977462">
                  <a:extLst>
                    <a:ext uri="{9D8B030D-6E8A-4147-A177-3AD203B41FA5}">
                      <a16:colId xmlns:a16="http://schemas.microsoft.com/office/drawing/2014/main" val="224477069"/>
                    </a:ext>
                  </a:extLst>
                </a:gridCol>
              </a:tblGrid>
              <a:tr h="211612"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noProof="0" dirty="0">
                          <a:solidFill>
                            <a:schemeClr val="bg1"/>
                          </a:solidFill>
                          <a:latin typeface="+mn-lt"/>
                        </a:rPr>
                        <a:t>Press Force </a:t>
                      </a:r>
                      <a:endParaRPr lang="ro-RO" sz="1400" b="1" noProof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3A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b="1" noProof="0" dirty="0">
                          <a:solidFill>
                            <a:schemeClr val="bg1"/>
                          </a:solidFill>
                          <a:latin typeface="+mn-lt"/>
                        </a:rPr>
                        <a:t>Qty.</a:t>
                      </a:r>
                      <a:endParaRPr lang="ro-RO" sz="1400" b="1" noProof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3A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b="1" noProof="0" dirty="0"/>
                        <a:t>Manual</a:t>
                      </a:r>
                      <a:endParaRPr lang="ro-RO" sz="1400" b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3A5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400" b="1" noProof="0" dirty="0"/>
                        <a:t>Automatic</a:t>
                      </a:r>
                      <a:endParaRPr lang="ro-RO" sz="1400" b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3A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23600"/>
                  </a:ext>
                </a:extLst>
              </a:tr>
              <a:tr h="3112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078208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2689939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895463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9317873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592288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125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highlight>
                          <a:srgbClr val="FF00FF"/>
                        </a:highlight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2857326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402796"/>
                  </a:ext>
                </a:extLst>
              </a:tr>
              <a:tr h="2300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 TF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</a:t>
                      </a: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8120801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9B090B46-76D4-4A63-C64A-CCF1C7F644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00" y="2018852"/>
            <a:ext cx="4676761" cy="311276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F59104C0-29D2-CFEA-8B0E-695C6E1D0E7F}"/>
              </a:ext>
            </a:extLst>
          </p:cNvPr>
          <p:cNvGrpSpPr/>
          <p:nvPr/>
        </p:nvGrpSpPr>
        <p:grpSpPr>
          <a:xfrm>
            <a:off x="6117018" y="862016"/>
            <a:ext cx="1799414" cy="775008"/>
            <a:chOff x="6117018" y="862016"/>
            <a:chExt cx="1799414" cy="775008"/>
          </a:xfrm>
        </p:grpSpPr>
        <p:sp>
          <p:nvSpPr>
            <p:cNvPr id="8" name="Titlu 1">
              <a:extLst>
                <a:ext uri="{FF2B5EF4-FFF2-40B4-BE49-F238E27FC236}">
                  <a16:creationId xmlns:a16="http://schemas.microsoft.com/office/drawing/2014/main" id="{3CA1AC62-DEDA-713D-5C5A-9608890AB6D0}"/>
                </a:ext>
              </a:extLst>
            </p:cNvPr>
            <p:cNvSpPr txBox="1">
              <a:spLocks/>
            </p:cNvSpPr>
            <p:nvPr/>
          </p:nvSpPr>
          <p:spPr>
            <a:xfrm>
              <a:off x="6117018" y="862016"/>
              <a:ext cx="1799414" cy="77500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cap="all" spc="-150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i="0" u="none" strike="noStrike" kern="1200" cap="all" spc="-15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 SemiBold" pitchFamily="2" charset="0"/>
                </a:rPr>
                <a:t>COSERI   PLANT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9B0C6E3-AC50-27B2-BDA9-FE81C4577F2A}"/>
                </a:ext>
              </a:extLst>
            </p:cNvPr>
            <p:cNvCxnSpPr>
              <a:cxnSpLocks/>
            </p:cNvCxnSpPr>
            <p:nvPr/>
          </p:nvCxnSpPr>
          <p:spPr>
            <a:xfrm>
              <a:off x="6117018" y="1424807"/>
              <a:ext cx="1601308" cy="0"/>
            </a:xfrm>
            <a:prstGeom prst="line">
              <a:avLst/>
            </a:prstGeom>
            <a:ln w="28575">
              <a:solidFill>
                <a:srgbClr val="223A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45791E-3706-9536-40EA-D65871130E0D}"/>
                </a:ext>
              </a:extLst>
            </p:cNvPr>
            <p:cNvCxnSpPr>
              <a:cxnSpLocks/>
            </p:cNvCxnSpPr>
            <p:nvPr/>
          </p:nvCxnSpPr>
          <p:spPr>
            <a:xfrm>
              <a:off x="6117018" y="993096"/>
              <a:ext cx="1601308" cy="0"/>
            </a:xfrm>
            <a:prstGeom prst="line">
              <a:avLst/>
            </a:prstGeom>
            <a:ln w="28575">
              <a:solidFill>
                <a:srgbClr val="223A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7C8931F-E59D-1FC7-3781-6766393D4D78}"/>
              </a:ext>
            </a:extLst>
          </p:cNvPr>
          <p:cNvGrpSpPr/>
          <p:nvPr/>
        </p:nvGrpSpPr>
        <p:grpSpPr>
          <a:xfrm>
            <a:off x="9582559" y="862015"/>
            <a:ext cx="1805792" cy="775008"/>
            <a:chOff x="9582559" y="862015"/>
            <a:chExt cx="1805792" cy="775008"/>
          </a:xfrm>
        </p:grpSpPr>
        <p:sp>
          <p:nvSpPr>
            <p:cNvPr id="7" name="Titlu 1">
              <a:extLst>
                <a:ext uri="{FF2B5EF4-FFF2-40B4-BE49-F238E27FC236}">
                  <a16:creationId xmlns:a16="http://schemas.microsoft.com/office/drawing/2014/main" id="{7A6B4079-134C-F3A0-4ADB-FFF2D279A10E}"/>
                </a:ext>
              </a:extLst>
            </p:cNvPr>
            <p:cNvSpPr txBox="1">
              <a:spLocks/>
            </p:cNvSpPr>
            <p:nvPr/>
          </p:nvSpPr>
          <p:spPr>
            <a:xfrm>
              <a:off x="9588937" y="862015"/>
              <a:ext cx="1799414" cy="775008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cap="all" spc="-150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i="0" u="none" strike="noStrike" kern="1200" cap="all" spc="-15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ontserrat SemiBold" pitchFamily="2" charset="0"/>
                </a:rPr>
                <a:t>PITESTI   PLANT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82D6C9C-5B31-E7B3-4F63-7FC46ABA1AF4}"/>
                </a:ext>
              </a:extLst>
            </p:cNvPr>
            <p:cNvCxnSpPr>
              <a:cxnSpLocks/>
            </p:cNvCxnSpPr>
            <p:nvPr/>
          </p:nvCxnSpPr>
          <p:spPr>
            <a:xfrm>
              <a:off x="9582559" y="1420367"/>
              <a:ext cx="1601308" cy="0"/>
            </a:xfrm>
            <a:prstGeom prst="line">
              <a:avLst/>
            </a:prstGeom>
            <a:ln w="28575">
              <a:solidFill>
                <a:srgbClr val="223A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993278D-C288-1FAE-6AD3-D0BE4EAC1A88}"/>
                </a:ext>
              </a:extLst>
            </p:cNvPr>
            <p:cNvCxnSpPr>
              <a:cxnSpLocks/>
            </p:cNvCxnSpPr>
            <p:nvPr/>
          </p:nvCxnSpPr>
          <p:spPr>
            <a:xfrm>
              <a:off x="9582559" y="988656"/>
              <a:ext cx="1601308" cy="0"/>
            </a:xfrm>
            <a:prstGeom prst="line">
              <a:avLst/>
            </a:prstGeom>
            <a:ln w="28575">
              <a:solidFill>
                <a:srgbClr val="223A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C509332-D307-FAA6-11BA-613E8444A7BC}"/>
              </a:ext>
            </a:extLst>
          </p:cNvPr>
          <p:cNvSpPr txBox="1"/>
          <p:nvPr/>
        </p:nvSpPr>
        <p:spPr>
          <a:xfrm>
            <a:off x="1917582" y="5247893"/>
            <a:ext cx="2147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hnschrift SemiLight Condensed" panose="020B0502040204020203" pitchFamily="34" charset="0"/>
              </a:rPr>
              <a:t>PRODUCTION AREA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760DD6-899E-CF3A-7173-FC66A6CDECFD}"/>
              </a:ext>
            </a:extLst>
          </p:cNvPr>
          <p:cNvSpPr txBox="1"/>
          <p:nvPr/>
        </p:nvSpPr>
        <p:spPr>
          <a:xfrm>
            <a:off x="578514" y="1152858"/>
            <a:ext cx="21517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Bahnschrift SemiLight Condensed" panose="020B0502040204020203" pitchFamily="34" charset="0"/>
              </a:rPr>
              <a:t>25</a:t>
            </a:r>
            <a:r>
              <a:rPr lang="en-US" dirty="0"/>
              <a:t> Presses – </a:t>
            </a:r>
            <a:r>
              <a:rPr lang="en-US" dirty="0" err="1"/>
              <a:t>Coseri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9E657D-DB4B-2461-5314-C0AD162BBD1B}"/>
              </a:ext>
            </a:extLst>
          </p:cNvPr>
          <p:cNvSpPr txBox="1"/>
          <p:nvPr/>
        </p:nvSpPr>
        <p:spPr>
          <a:xfrm>
            <a:off x="3001710" y="1152858"/>
            <a:ext cx="21276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Bahnschrift SemiLight Condensed" panose="020B0502040204020203" pitchFamily="34" charset="0"/>
              </a:rPr>
              <a:t>9</a:t>
            </a:r>
            <a:r>
              <a:rPr lang="en-US" dirty="0"/>
              <a:t> Presses – Pitesti</a:t>
            </a:r>
          </a:p>
        </p:txBody>
      </p:sp>
    </p:spTree>
    <p:extLst>
      <p:ext uri="{BB962C8B-B14F-4D97-AF65-F5344CB8AC3E}">
        <p14:creationId xmlns:p14="http://schemas.microsoft.com/office/powerpoint/2010/main" val="251834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FC52D-F29F-18A0-149A-5EC24EB2C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CA6E468-46C9-6C97-E8C7-FE366EFAD61D}"/>
              </a:ext>
            </a:extLst>
          </p:cNvPr>
          <p:cNvSpPr txBox="1"/>
          <p:nvPr/>
        </p:nvSpPr>
        <p:spPr>
          <a:xfrm>
            <a:off x="4747924" y="4617225"/>
            <a:ext cx="7444075" cy="584775"/>
          </a:xfrm>
          <a:prstGeom prst="rect">
            <a:avLst/>
          </a:prstGeom>
          <a:solidFill>
            <a:schemeClr val="bg1">
              <a:lumMod val="65000"/>
              <a:alpha val="7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ptos Display" panose="020B0004020202020204" pitchFamily="34" charset="0"/>
              </a:rPr>
              <a:t>Complete welding and assembly capabilities, including </a:t>
            </a:r>
            <a:r>
              <a:rPr lang="en-US" sz="1600" b="1" dirty="0">
                <a:latin typeface="Aptos Display" panose="020B0004020202020204" pitchFamily="34" charset="0"/>
              </a:rPr>
              <a:t>Spot</a:t>
            </a:r>
            <a:r>
              <a:rPr lang="en-US" sz="1600" dirty="0">
                <a:latin typeface="Aptos Display" panose="020B0004020202020204" pitchFamily="34" charset="0"/>
              </a:rPr>
              <a:t> Welding, </a:t>
            </a:r>
            <a:r>
              <a:rPr lang="en-US" sz="1600" b="1" dirty="0">
                <a:latin typeface="Aptos Display" panose="020B0004020202020204" pitchFamily="34" charset="0"/>
              </a:rPr>
              <a:t>MIG-MAG</a:t>
            </a:r>
            <a:r>
              <a:rPr lang="en-US" sz="1600" dirty="0">
                <a:latin typeface="Aptos Display" panose="020B0004020202020204" pitchFamily="34" charset="0"/>
              </a:rPr>
              <a:t> Welding, Stud Welding and Assembly &amp; Fastening operations.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E9B7D7B-5850-4870-B1C3-9EA3FCCEEB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579" y="924215"/>
            <a:ext cx="4711345" cy="589547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5EBBCE-529B-C739-2A28-333D2C560EBB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DC92C39F-5E86-2C54-81C4-6F9066183464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5B4839E9-2260-6042-0714-57FF73CB403F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12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59368DDF-C914-D7AC-A9CA-120F68B3DECF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PRODUCTION OF PARTS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WELDING &amp; assembly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71C588-43AD-46F7-032D-709EAA19B2F5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BA7B7B-4A7D-151D-8FCB-A7440E445FC7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5B8440-5A77-EE96-2492-67086994E9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7924" y="1"/>
            <a:ext cx="7461904" cy="461722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D7BD4A8-3AFC-E3D5-3186-8D509F906105}"/>
              </a:ext>
            </a:extLst>
          </p:cNvPr>
          <p:cNvSpPr txBox="1"/>
          <p:nvPr/>
        </p:nvSpPr>
        <p:spPr>
          <a:xfrm>
            <a:off x="8940801" y="870677"/>
            <a:ext cx="33568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Our welding department includes over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50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 welding &amp; assembly workstations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3C6B86-1115-671B-02EA-8C408D6C479C}"/>
              </a:ext>
            </a:extLst>
          </p:cNvPr>
          <p:cNvSpPr txBox="1"/>
          <p:nvPr/>
        </p:nvSpPr>
        <p:spPr>
          <a:xfrm>
            <a:off x="7757760" y="500043"/>
            <a:ext cx="4389836" cy="338554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ptos Display" panose="020B0004020202020204" pitchFamily="34" charset="0"/>
              </a:rPr>
              <a:t>AUTOMOTIVE </a:t>
            </a:r>
            <a:r>
              <a:rPr lang="en-US" sz="1600" dirty="0">
                <a:solidFill>
                  <a:schemeClr val="bg1"/>
                </a:solidFill>
                <a:latin typeface="Aptos Display" panose="020B0004020202020204" pitchFamily="34" charset="0"/>
              </a:rPr>
              <a:t>AND</a:t>
            </a:r>
            <a:r>
              <a:rPr lang="en-US" sz="1600" b="1" dirty="0">
                <a:solidFill>
                  <a:schemeClr val="bg1"/>
                </a:solidFill>
                <a:latin typeface="Aptos Display" panose="020B0004020202020204" pitchFamily="34" charset="0"/>
              </a:rPr>
              <a:t> NON-AUTOMOTIVE </a:t>
            </a:r>
            <a:r>
              <a:rPr lang="en-US" sz="1600" dirty="0">
                <a:solidFill>
                  <a:schemeClr val="bg1"/>
                </a:solidFill>
                <a:latin typeface="Aptos Display" panose="020B0004020202020204" pitchFamily="34" charset="0"/>
              </a:rPr>
              <a:t>CLIENTS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5A8BE9-9816-4BB4-40DC-DBD37C557FFF}"/>
              </a:ext>
            </a:extLst>
          </p:cNvPr>
          <p:cNvSpPr txBox="1"/>
          <p:nvPr/>
        </p:nvSpPr>
        <p:spPr>
          <a:xfrm>
            <a:off x="4899192" y="5496597"/>
            <a:ext cx="248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23A5E"/>
                </a:solidFill>
                <a:latin typeface="Exo 2 Black" pitchFamily="2" charset="0"/>
                <a:ea typeface="Exo 2 Black" pitchFamily="2" charset="0"/>
              </a:rPr>
              <a:t>21</a:t>
            </a:r>
            <a:r>
              <a:rPr lang="en-US" dirty="0">
                <a:latin typeface="Lato" panose="020F0502020204030203" pitchFamily="34" charset="0"/>
              </a:rPr>
              <a:t> Spot Welding Cells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D7842A-9E4E-D9BA-CC16-74731DE6281D}"/>
              </a:ext>
            </a:extLst>
          </p:cNvPr>
          <p:cNvSpPr txBox="1"/>
          <p:nvPr/>
        </p:nvSpPr>
        <p:spPr>
          <a:xfrm>
            <a:off x="9805440" y="5482614"/>
            <a:ext cx="1983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223A5E"/>
                </a:solidFill>
                <a:latin typeface="Exo 2 Black" pitchFamily="2" charset="0"/>
                <a:ea typeface="Exo 2 Black" pitchFamily="2" charset="0"/>
              </a:rPr>
              <a:t>4</a:t>
            </a:r>
            <a:r>
              <a:rPr lang="en-US" dirty="0">
                <a:latin typeface="Lato" panose="020F0502020204030203" pitchFamily="34" charset="0"/>
              </a:rPr>
              <a:t> MIG/MAG Cells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45C251-C726-99C8-65F6-CADEB7096BC6}"/>
              </a:ext>
            </a:extLst>
          </p:cNvPr>
          <p:cNvSpPr txBox="1"/>
          <p:nvPr/>
        </p:nvSpPr>
        <p:spPr>
          <a:xfrm>
            <a:off x="8261874" y="5879546"/>
            <a:ext cx="3474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223A5E"/>
                </a:solidFill>
                <a:latin typeface="Exo 2 Black" pitchFamily="2" charset="0"/>
                <a:ea typeface="Exo 2 Black" pitchFamily="2" charset="0"/>
              </a:rPr>
              <a:t>4</a:t>
            </a:r>
            <a:r>
              <a:rPr lang="en-US" dirty="0">
                <a:latin typeface="Lato" panose="020F0502020204030203" pitchFamily="34" charset="0"/>
              </a:rPr>
              <a:t> Assembly &amp; Fastening Systems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43C269-B364-FC69-EE92-8E540A0C3B29}"/>
              </a:ext>
            </a:extLst>
          </p:cNvPr>
          <p:cNvSpPr txBox="1"/>
          <p:nvPr/>
        </p:nvSpPr>
        <p:spPr>
          <a:xfrm>
            <a:off x="7437352" y="5482614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223A5E"/>
                </a:solidFill>
                <a:latin typeface="Exo 2 Black" pitchFamily="2" charset="0"/>
                <a:ea typeface="Exo 2 Black" pitchFamily="2" charset="0"/>
              </a:rPr>
              <a:t>21</a:t>
            </a:r>
            <a:r>
              <a:rPr lang="en-US" dirty="0">
                <a:latin typeface="Lato" panose="020F0502020204030203" pitchFamily="34" charset="0"/>
              </a:rPr>
              <a:t> TECNA Stations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149430-3758-42DE-4C44-7A289F97D5F3}"/>
              </a:ext>
            </a:extLst>
          </p:cNvPr>
          <p:cNvSpPr txBox="1"/>
          <p:nvPr/>
        </p:nvSpPr>
        <p:spPr>
          <a:xfrm>
            <a:off x="5333665" y="5879546"/>
            <a:ext cx="2593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223A5E"/>
                </a:solidFill>
                <a:latin typeface="Exo 2 Black" pitchFamily="2" charset="0"/>
                <a:ea typeface="Exo 2 Black" pitchFamily="2" charset="0"/>
              </a:rPr>
              <a:t>2</a:t>
            </a:r>
            <a:r>
              <a:rPr lang="en-US" dirty="0">
                <a:solidFill>
                  <a:srgbClr val="223A5E"/>
                </a:solidFill>
                <a:latin typeface="Lato" panose="020F0502020204030203" pitchFamily="34" charset="0"/>
              </a:rPr>
              <a:t> </a:t>
            </a:r>
            <a:r>
              <a:rPr lang="en-US" dirty="0">
                <a:latin typeface="Lato" panose="020F0502020204030203" pitchFamily="34" charset="0"/>
              </a:rPr>
              <a:t>Manual Welding Guns</a:t>
            </a:r>
          </a:p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D0CD956-2491-283D-FD65-98F023F0BA43}"/>
              </a:ext>
            </a:extLst>
          </p:cNvPr>
          <p:cNvCxnSpPr/>
          <p:nvPr/>
        </p:nvCxnSpPr>
        <p:spPr>
          <a:xfrm>
            <a:off x="9675797" y="5542763"/>
            <a:ext cx="0" cy="323166"/>
          </a:xfrm>
          <a:prstGeom prst="line">
            <a:avLst/>
          </a:prstGeom>
          <a:ln w="19050">
            <a:solidFill>
              <a:srgbClr val="9E9E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87568FD-B566-BE9B-88F6-1DAA4804BC96}"/>
              </a:ext>
            </a:extLst>
          </p:cNvPr>
          <p:cNvCxnSpPr/>
          <p:nvPr/>
        </p:nvCxnSpPr>
        <p:spPr>
          <a:xfrm>
            <a:off x="8068670" y="5921727"/>
            <a:ext cx="0" cy="323166"/>
          </a:xfrm>
          <a:prstGeom prst="line">
            <a:avLst/>
          </a:prstGeom>
          <a:ln w="19050">
            <a:solidFill>
              <a:srgbClr val="9E9E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B6DEBD-1CA7-4C4D-5EA3-18E635DB48D1}"/>
              </a:ext>
            </a:extLst>
          </p:cNvPr>
          <p:cNvCxnSpPr/>
          <p:nvPr/>
        </p:nvCxnSpPr>
        <p:spPr>
          <a:xfrm>
            <a:off x="7311288" y="5542763"/>
            <a:ext cx="0" cy="323166"/>
          </a:xfrm>
          <a:prstGeom prst="line">
            <a:avLst/>
          </a:prstGeom>
          <a:ln w="19050">
            <a:solidFill>
              <a:srgbClr val="9E9E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55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5647351-D5AC-D2A0-8FF9-5410E838A53A}"/>
              </a:ext>
            </a:extLst>
          </p:cNvPr>
          <p:cNvGrpSpPr/>
          <p:nvPr/>
        </p:nvGrpSpPr>
        <p:grpSpPr>
          <a:xfrm>
            <a:off x="45985" y="695673"/>
            <a:ext cx="3616578" cy="6121893"/>
            <a:chOff x="45985" y="695673"/>
            <a:chExt cx="3616578" cy="6121893"/>
          </a:xfrm>
        </p:grpSpPr>
        <p:sp>
          <p:nvSpPr>
            <p:cNvPr id="26" name="Google Shape;117;p14">
              <a:extLst>
                <a:ext uri="{FF2B5EF4-FFF2-40B4-BE49-F238E27FC236}">
                  <a16:creationId xmlns:a16="http://schemas.microsoft.com/office/drawing/2014/main" id="{26B2C6FE-E19F-AAD8-176F-1696D486A49A}"/>
                </a:ext>
              </a:extLst>
            </p:cNvPr>
            <p:cNvSpPr txBox="1"/>
            <p:nvPr/>
          </p:nvSpPr>
          <p:spPr>
            <a:xfrm>
              <a:off x="45986" y="695674"/>
              <a:ext cx="3616577" cy="609258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17C8DFF-E9D7-2370-9A66-233F8BCD9226}"/>
                </a:ext>
              </a:extLst>
            </p:cNvPr>
            <p:cNvGrpSpPr/>
            <p:nvPr/>
          </p:nvGrpSpPr>
          <p:grpSpPr>
            <a:xfrm>
              <a:off x="246935" y="695673"/>
              <a:ext cx="3118860" cy="3386431"/>
              <a:chOff x="2541284" y="4301016"/>
              <a:chExt cx="4080295" cy="218513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424A931-0F88-FD21-2109-F48DB9F1DDC6}"/>
                  </a:ext>
                </a:extLst>
              </p:cNvPr>
              <p:cNvSpPr txBox="1"/>
              <p:nvPr/>
            </p:nvSpPr>
            <p:spPr>
              <a:xfrm>
                <a:off x="2541284" y="4301016"/>
                <a:ext cx="4080295" cy="1747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latin typeface="Aharoni" panose="02010803020104030203" pitchFamily="2" charset="-79"/>
                    <a:cs typeface="Aharoni" panose="02010803020104030203" pitchFamily="2" charset="-79"/>
                  </a:rPr>
                  <a:t>MIG/MAG Welding </a:t>
                </a:r>
                <a:endParaRPr lang="en-US" dirty="0"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US" sz="2400" b="1" dirty="0">
                    <a:latin typeface="Aptos" panose="020B0004020202020204" pitchFamily="34" charset="0"/>
                  </a:rPr>
                  <a:t>4 </a:t>
                </a:r>
                <a:r>
                  <a:rPr lang="en-US" sz="1400" b="1" dirty="0">
                    <a:latin typeface="Aptos" panose="020B0004020202020204" pitchFamily="34" charset="0"/>
                  </a:rPr>
                  <a:t>Robotic Welding Cells</a:t>
                </a: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endParaRPr lang="en-US" sz="1400" b="1" dirty="0">
                  <a:latin typeface="Aptos" panose="020B0004020202020204" pitchFamily="34" charset="0"/>
                </a:endParaRPr>
              </a:p>
              <a:p>
                <a:r>
                  <a:rPr lang="en-US" sz="1400" i="1" dirty="0">
                    <a:latin typeface="Aptos" panose="020B0004020202020204" pitchFamily="34" charset="0"/>
                  </a:rPr>
                  <a:t>3 ABB IRB 1600</a:t>
                </a:r>
              </a:p>
              <a:p>
                <a:endParaRPr lang="en-US" sz="1200" b="1" dirty="0">
                  <a:latin typeface="Aptos" panose="020B0004020202020204" pitchFamily="34" charset="0"/>
                </a:endParaRPr>
              </a:p>
              <a:p>
                <a:endParaRPr lang="en-US" sz="1200" b="1" dirty="0">
                  <a:latin typeface="Aptos" panose="020B0004020202020204" pitchFamily="34" charset="0"/>
                </a:endParaRPr>
              </a:p>
              <a:p>
                <a:endParaRPr lang="en-US" sz="1200" b="1" dirty="0">
                  <a:latin typeface="Aptos" panose="020B0004020202020204" pitchFamily="34" charset="0"/>
                </a:endParaRPr>
              </a:p>
              <a:p>
                <a:endParaRPr lang="en-US" sz="1200" b="1" dirty="0">
                  <a:latin typeface="Aptos" panose="020B00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200" b="1" dirty="0">
                  <a:latin typeface="Aptos" panose="020B00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200" b="1" dirty="0">
                  <a:latin typeface="Aptos" panose="020B0004020202020204" pitchFamily="34" charset="0"/>
                </a:endParaRPr>
              </a:p>
              <a:p>
                <a:r>
                  <a:rPr lang="en-US" sz="1400" i="1" dirty="0">
                    <a:latin typeface="Aptos" panose="020B0004020202020204" pitchFamily="34" charset="0"/>
                  </a:rPr>
                  <a:t>1 ABB IRB 1600 ID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400" b="1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68CFAC-8298-9CDA-8AEF-B16A0C2FACF4}"/>
                  </a:ext>
                </a:extLst>
              </p:cNvPr>
              <p:cNvSpPr txBox="1"/>
              <p:nvPr/>
            </p:nvSpPr>
            <p:spPr>
              <a:xfrm>
                <a:off x="2776986" y="4864028"/>
                <a:ext cx="2872905" cy="774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200" dirty="0">
                  <a:latin typeface="Aptos" panose="020B0004020202020204" pitchFamily="34" charset="0"/>
                </a:endParaRP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r>
                  <a:rPr lang="en-US" sz="1200" dirty="0">
                    <a:latin typeface="Aptos" panose="020B0004020202020204" pitchFamily="34" charset="0"/>
                  </a:rPr>
                  <a:t>Payload up to </a:t>
                </a:r>
                <a:r>
                  <a:rPr lang="en-US" sz="1200" b="1" dirty="0">
                    <a:latin typeface="Aptos" panose="020B0004020202020204" pitchFamily="34" charset="0"/>
                  </a:rPr>
                  <a:t>5 kg</a:t>
                </a: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r>
                  <a:rPr lang="en-US" sz="1200" dirty="0">
                    <a:latin typeface="Aptos" panose="020B0004020202020204" pitchFamily="34" charset="0"/>
                  </a:rPr>
                  <a:t>Reach up to </a:t>
                </a:r>
                <a:r>
                  <a:rPr lang="en-US" sz="1200" b="1" dirty="0">
                    <a:latin typeface="Aptos" panose="020B0004020202020204" pitchFamily="34" charset="0"/>
                  </a:rPr>
                  <a:t>1.8 m</a:t>
                </a: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r>
                  <a:rPr lang="en-US" sz="1200" dirty="0">
                    <a:latin typeface="Aptos" panose="020B0004020202020204" pitchFamily="34" charset="0"/>
                  </a:rPr>
                  <a:t>Table size 1100 x 270 mm – 2 position  indexing table</a:t>
                </a: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endParaRPr lang="en-US" sz="1200" dirty="0">
                  <a:latin typeface="Aptos" panose="020B0004020202020204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03C311-D9B4-6EA0-E364-088119481195}"/>
                  </a:ext>
                </a:extLst>
              </p:cNvPr>
              <p:cNvSpPr txBox="1"/>
              <p:nvPr/>
            </p:nvSpPr>
            <p:spPr>
              <a:xfrm>
                <a:off x="2776986" y="5711622"/>
                <a:ext cx="2771630" cy="774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200" dirty="0">
                  <a:latin typeface="Aptos" panose="020B0004020202020204" pitchFamily="34" charset="0"/>
                </a:endParaRP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r>
                  <a:rPr lang="en-US" sz="1200" dirty="0">
                    <a:latin typeface="Aptos" panose="020B0004020202020204" pitchFamily="34" charset="0"/>
                  </a:rPr>
                  <a:t>Payload up to </a:t>
                </a:r>
                <a:r>
                  <a:rPr lang="en-US" sz="1200" b="1" dirty="0">
                    <a:latin typeface="Aptos" panose="020B0004020202020204" pitchFamily="34" charset="0"/>
                  </a:rPr>
                  <a:t>5 kg</a:t>
                </a: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r>
                  <a:rPr lang="en-US" sz="1200" dirty="0">
                    <a:latin typeface="Aptos" panose="020B0004020202020204" pitchFamily="34" charset="0"/>
                  </a:rPr>
                  <a:t>Reach up to </a:t>
                </a:r>
                <a:r>
                  <a:rPr lang="en-US" sz="1200" b="1" dirty="0">
                    <a:latin typeface="Aptos" panose="020B0004020202020204" pitchFamily="34" charset="0"/>
                  </a:rPr>
                  <a:t>1.45 m</a:t>
                </a: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r>
                  <a:rPr lang="en-US" sz="1200" dirty="0">
                    <a:latin typeface="Aptos" panose="020B0004020202020204" pitchFamily="34" charset="0"/>
                  </a:rPr>
                  <a:t>Table size 2400 x 850 mm – 2 position  indexing table</a:t>
                </a:r>
              </a:p>
              <a:p>
                <a:pPr marL="171450" indent="-171450">
                  <a:buFont typeface="Wingdings" panose="05000000000000000000" pitchFamily="2" charset="2"/>
                  <a:buChar char="Ø"/>
                </a:pPr>
                <a:endParaRPr lang="en-US" sz="1200" dirty="0">
                  <a:latin typeface="Aptos" panose="020B0004020202020204" pitchFamily="34" charset="0"/>
                </a:endParaRP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928E905-E1E4-8DA7-B10C-FA19E919F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85" y="4406754"/>
              <a:ext cx="3616578" cy="241081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8E38C05-E1E5-EFF8-3F27-A0551CB91A3E}"/>
              </a:ext>
            </a:extLst>
          </p:cNvPr>
          <p:cNvGrpSpPr/>
          <p:nvPr/>
        </p:nvGrpSpPr>
        <p:grpSpPr>
          <a:xfrm>
            <a:off x="8602127" y="660264"/>
            <a:ext cx="3589873" cy="6127990"/>
            <a:chOff x="8602127" y="660264"/>
            <a:chExt cx="3589873" cy="6127990"/>
          </a:xfrm>
        </p:grpSpPr>
        <p:sp>
          <p:nvSpPr>
            <p:cNvPr id="31" name="Google Shape;117;p14">
              <a:extLst>
                <a:ext uri="{FF2B5EF4-FFF2-40B4-BE49-F238E27FC236}">
                  <a16:creationId xmlns:a16="http://schemas.microsoft.com/office/drawing/2014/main" id="{9B0D62BB-92B1-3868-9A1D-E1697F298E54}"/>
                </a:ext>
              </a:extLst>
            </p:cNvPr>
            <p:cNvSpPr txBox="1"/>
            <p:nvPr/>
          </p:nvSpPr>
          <p:spPr>
            <a:xfrm>
              <a:off x="8602127" y="691142"/>
              <a:ext cx="3589873" cy="60971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CD9B73-8F8D-91E7-C899-3F846931771F}"/>
                </a:ext>
              </a:extLst>
            </p:cNvPr>
            <p:cNvSpPr txBox="1"/>
            <p:nvPr/>
          </p:nvSpPr>
          <p:spPr>
            <a:xfrm>
              <a:off x="8701366" y="660264"/>
              <a:ext cx="3225109" cy="1908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haroni" panose="02010803020104030203" pitchFamily="2" charset="-79"/>
                  <a:cs typeface="Aharoni" panose="02010803020104030203" pitchFamily="2" charset="-79"/>
                </a:rPr>
                <a:t>ASSEMBLY &amp; FASTENING</a:t>
              </a:r>
              <a:endParaRPr lang="en-US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b="1" dirty="0">
                  <a:latin typeface="Aptos" panose="020B0004020202020204" pitchFamily="34" charset="0"/>
                </a:rPr>
                <a:t>1</a:t>
              </a:r>
              <a:r>
                <a:rPr lang="en-US" sz="1200" b="1" dirty="0">
                  <a:latin typeface="Aptos" panose="020B0004020202020204" pitchFamily="34" charset="0"/>
                </a:rPr>
                <a:t> Riveting Machine </a:t>
              </a:r>
              <a:r>
                <a:rPr lang="en-US" sz="1200" dirty="0">
                  <a:latin typeface="Aptos" panose="020B0004020202020204" pitchFamily="34" charset="0"/>
                </a:rPr>
                <a:t>(</a:t>
              </a:r>
              <a:r>
                <a:rPr lang="en-US" sz="1200" dirty="0" err="1">
                  <a:latin typeface="Aptos" panose="020B0004020202020204" pitchFamily="34" charset="0"/>
                </a:rPr>
                <a:t>Agme</a:t>
              </a:r>
              <a:r>
                <a:rPr lang="en-US" sz="1200" dirty="0">
                  <a:latin typeface="Aptos" panose="020B0004020202020204" pitchFamily="34" charset="0"/>
                </a:rPr>
                <a:t> RA-12)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b="1" dirty="0">
                  <a:latin typeface="Aptos" panose="020B0004020202020204" pitchFamily="34" charset="0"/>
                </a:rPr>
                <a:t>1</a:t>
              </a:r>
              <a:r>
                <a:rPr lang="en-US" sz="1200" b="1" dirty="0">
                  <a:latin typeface="Aptos" panose="020B0004020202020204" pitchFamily="34" charset="0"/>
                </a:rPr>
                <a:t> Riveting Gun </a:t>
              </a:r>
              <a:r>
                <a:rPr lang="en-US" sz="1200" dirty="0">
                  <a:latin typeface="Aptos" panose="020B0004020202020204" pitchFamily="34" charset="0"/>
                </a:rPr>
                <a:t>(</a:t>
              </a:r>
              <a:r>
                <a:rPr lang="en-US" sz="1200" dirty="0" err="1">
                  <a:latin typeface="Aptos" panose="020B0004020202020204" pitchFamily="34" charset="0"/>
                </a:rPr>
                <a:t>Rivkle</a:t>
              </a:r>
              <a:r>
                <a:rPr lang="en-US" sz="1200" dirty="0">
                  <a:latin typeface="Aptos" panose="020B0004020202020204" pitchFamily="34" charset="0"/>
                </a:rPr>
                <a:t> NEO P107)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b="1" dirty="0">
                  <a:latin typeface="Aptos" panose="020B0004020202020204" pitchFamily="34" charset="0"/>
                </a:rPr>
                <a:t>1</a:t>
              </a:r>
              <a:r>
                <a:rPr lang="en-US" sz="1200" b="1" dirty="0">
                  <a:latin typeface="Aptos" panose="020B0004020202020204" pitchFamily="34" charset="0"/>
                </a:rPr>
                <a:t> Pneumatic Rivet Nut Gun </a:t>
              </a:r>
              <a:r>
                <a:rPr lang="en-US" sz="1200" dirty="0">
                  <a:latin typeface="Aptos" panose="020B0004020202020204" pitchFamily="34" charset="0"/>
                </a:rPr>
                <a:t>(P2007)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b="1" dirty="0">
                  <a:latin typeface="Aptos" panose="020B0004020202020204" pitchFamily="34" charset="0"/>
                </a:rPr>
                <a:t>1</a:t>
              </a:r>
              <a:r>
                <a:rPr lang="en-US" sz="1200" b="1" dirty="0">
                  <a:latin typeface="Aptos" panose="020B0004020202020204" pitchFamily="34" charset="0"/>
                </a:rPr>
                <a:t> Stud Welding Machine </a:t>
              </a:r>
              <a:r>
                <a:rPr lang="en-US" sz="1200" dirty="0">
                  <a:latin typeface="Aptos" panose="020B0004020202020204" pitchFamily="34" charset="0"/>
                </a:rPr>
                <a:t>(Tucker TGX-M)</a:t>
              </a:r>
            </a:p>
            <a:p>
              <a:endParaRPr lang="en-US" sz="1400" b="1" dirty="0">
                <a:latin typeface="Aptos" panose="020B00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400" b="1" dirty="0">
                <a:latin typeface="Aptos" panose="020B000402020202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8F531F7-6A57-2F35-AAB5-942CC687BE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882992" y="4284669"/>
              <a:ext cx="3010538" cy="198975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1ABFF02-7330-0A53-28F3-BF207828D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73891" y="2228298"/>
              <a:ext cx="3019639" cy="2011660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C13ABDF-AFB4-5D16-3C27-8CD56EB69013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E21D515-1172-4698-91D5-F5201212FA9E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E7D2D5-DA6B-2F47-809E-16FDC1D1579D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asetă text 5">
            <a:extLst>
              <a:ext uri="{FF2B5EF4-FFF2-40B4-BE49-F238E27FC236}">
                <a16:creationId xmlns:a16="http://schemas.microsoft.com/office/drawing/2014/main" id="{57954CA5-6F20-0F99-9AF5-A7F949B2CA30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4" name="Substituent număr diapozitiv 4">
            <a:extLst>
              <a:ext uri="{FF2B5EF4-FFF2-40B4-BE49-F238E27FC236}">
                <a16:creationId xmlns:a16="http://schemas.microsoft.com/office/drawing/2014/main" id="{554AF8FA-C122-0ADD-E02E-62D77CFD625A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13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5" name="Titlu 1">
            <a:extLst>
              <a:ext uri="{FF2B5EF4-FFF2-40B4-BE49-F238E27FC236}">
                <a16:creationId xmlns:a16="http://schemas.microsoft.com/office/drawing/2014/main" id="{5ED42372-E012-39F6-7B56-C1AE4C288140}"/>
              </a:ext>
            </a:extLst>
          </p:cNvPr>
          <p:cNvSpPr txBox="1">
            <a:spLocks/>
          </p:cNvSpPr>
          <p:nvPr/>
        </p:nvSpPr>
        <p:spPr>
          <a:xfrm>
            <a:off x="226853" y="-22500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PRODUCTION OF PARTS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WELDING &amp; assembly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B408C96-B552-8A95-B6B2-AE58239AECA4}"/>
              </a:ext>
            </a:extLst>
          </p:cNvPr>
          <p:cNvGrpSpPr/>
          <p:nvPr/>
        </p:nvGrpSpPr>
        <p:grpSpPr>
          <a:xfrm>
            <a:off x="3842727" y="691142"/>
            <a:ext cx="4619840" cy="6162668"/>
            <a:chOff x="3842727" y="691142"/>
            <a:chExt cx="4619840" cy="6162668"/>
          </a:xfrm>
        </p:grpSpPr>
        <p:sp>
          <p:nvSpPr>
            <p:cNvPr id="30" name="Google Shape;117;p14">
              <a:extLst>
                <a:ext uri="{FF2B5EF4-FFF2-40B4-BE49-F238E27FC236}">
                  <a16:creationId xmlns:a16="http://schemas.microsoft.com/office/drawing/2014/main" id="{A4CF2BBB-0938-0888-2D44-6A34039F5998}"/>
                </a:ext>
              </a:extLst>
            </p:cNvPr>
            <p:cNvSpPr txBox="1"/>
            <p:nvPr/>
          </p:nvSpPr>
          <p:spPr>
            <a:xfrm>
              <a:off x="3842727" y="691142"/>
              <a:ext cx="4579236" cy="6162668"/>
            </a:xfrm>
            <a:prstGeom prst="rect">
              <a:avLst/>
            </a:prstGeom>
            <a:solidFill>
              <a:srgbClr val="223A5E"/>
            </a:solidFill>
            <a:ln>
              <a:noFill/>
            </a:ln>
          </p:spPr>
          <p:txBody>
            <a:bodyPr spcFirstLastPara="1" wrap="square" lIns="33867" tIns="33867" rIns="33867" bIns="33867" anchor="ctr" anchorCtr="0">
              <a:noAutofit/>
            </a:bodyPr>
            <a:lstStyle/>
            <a:p>
              <a:pPr algn="ctr">
                <a:lnSpc>
                  <a:spcPct val="186611"/>
                </a:lnSpc>
              </a:pPr>
              <a:endParaRPr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0088A0B-3ACC-B9ED-AF53-ADC64EF2AF60}"/>
                </a:ext>
              </a:extLst>
            </p:cNvPr>
            <p:cNvGrpSpPr/>
            <p:nvPr/>
          </p:nvGrpSpPr>
          <p:grpSpPr>
            <a:xfrm>
              <a:off x="3907262" y="691142"/>
              <a:ext cx="4555305" cy="4278094"/>
              <a:chOff x="3530873" y="294118"/>
              <a:chExt cx="4555305" cy="4278094"/>
            </a:xfrm>
            <a:noFill/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66B17330-EFC8-536F-9CD9-699D10E5760C}"/>
                  </a:ext>
                </a:extLst>
              </p:cNvPr>
              <p:cNvGrpSpPr/>
              <p:nvPr/>
            </p:nvGrpSpPr>
            <p:grpSpPr>
              <a:xfrm>
                <a:off x="3530873" y="294118"/>
                <a:ext cx="4555305" cy="4278094"/>
                <a:chOff x="517585" y="1171304"/>
                <a:chExt cx="4555305" cy="4278094"/>
              </a:xfrm>
              <a:grpFill/>
            </p:grpSpPr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207CA907-70B5-6CF4-7E4E-B6A075B6F8EB}"/>
                    </a:ext>
                  </a:extLst>
                </p:cNvPr>
                <p:cNvSpPr txBox="1"/>
                <p:nvPr/>
              </p:nvSpPr>
              <p:spPr>
                <a:xfrm>
                  <a:off x="530977" y="1171304"/>
                  <a:ext cx="4541913" cy="427809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SPOT Welding</a:t>
                  </a:r>
                  <a:endParaRPr lang="en-US" dirty="0">
                    <a:solidFill>
                      <a:schemeClr val="bg1"/>
                    </a:solidFill>
                    <a:latin typeface="Aharoni" panose="02010803020104030203" pitchFamily="2" charset="-79"/>
                    <a:cs typeface="Aharoni" panose="02010803020104030203" pitchFamily="2" charset="-79"/>
                  </a:endParaRP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r>
                    <a:rPr lang="en-US" sz="24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21</a:t>
                  </a:r>
                  <a:r>
                    <a:rPr lang="en-US" sz="12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 </a:t>
                  </a:r>
                  <a:r>
                    <a:rPr lang="en-US" sz="14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Robotic Welding Cells</a:t>
                  </a:r>
                </a:p>
                <a:p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               </a:t>
                  </a:r>
                  <a:r>
                    <a:rPr lang="en-US" sz="1400" i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20 ABB </a:t>
                  </a:r>
                </a:p>
                <a:p>
                  <a:endParaRPr lang="en-US" sz="1200" dirty="0">
                    <a:latin typeface="Aptos" panose="020B0004020202020204" pitchFamily="34" charset="0"/>
                  </a:endParaRPr>
                </a:p>
                <a:p>
                  <a:endParaRPr lang="en-US" sz="1200" dirty="0">
                    <a:latin typeface="Aptos" panose="020B0004020202020204" pitchFamily="34" charset="0"/>
                  </a:endParaRPr>
                </a:p>
                <a:p>
                  <a:endParaRPr lang="en-US" sz="1200" dirty="0">
                    <a:latin typeface="Aptos" panose="020B0004020202020204" pitchFamily="34" charset="0"/>
                  </a:endParaRPr>
                </a:p>
                <a:p>
                  <a:endParaRPr lang="en-US" sz="1200" dirty="0">
                    <a:latin typeface="Aptos" panose="020B0004020202020204" pitchFamily="34" charset="0"/>
                  </a:endParaRPr>
                </a:p>
                <a:p>
                  <a:endParaRPr lang="en-US" sz="1200" dirty="0">
                    <a:latin typeface="Aptos" panose="020B0004020202020204" pitchFamily="34" charset="0"/>
                  </a:endParaRPr>
                </a:p>
                <a:p>
                  <a:endParaRPr lang="en-US" sz="1200" b="1" dirty="0">
                    <a:latin typeface="Aptos" panose="020B0004020202020204" pitchFamily="34" charset="0"/>
                  </a:endParaRP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r>
                    <a:rPr lang="en-US" sz="24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21</a:t>
                  </a:r>
                  <a:r>
                    <a:rPr lang="en-US" sz="12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 Manual TECNA Stations </a:t>
                  </a: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endParaRPr lang="en-US" sz="1200" b="1" dirty="0">
                    <a:latin typeface="Aptos" panose="020B0004020202020204" pitchFamily="34" charset="0"/>
                  </a:endParaRP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endParaRPr lang="en-US" sz="1200" b="1" dirty="0">
                    <a:latin typeface="Aptos" panose="020B0004020202020204" pitchFamily="34" charset="0"/>
                  </a:endParaRPr>
                </a:p>
                <a:p>
                  <a:endParaRPr lang="en-US" sz="1200" b="1" dirty="0">
                    <a:solidFill>
                      <a:schemeClr val="bg1"/>
                    </a:solidFill>
                    <a:latin typeface="Aptos" panose="020B0004020202020204" pitchFamily="34" charset="0"/>
                  </a:endParaRP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r>
                    <a:rPr lang="en-US" sz="24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2</a:t>
                  </a:r>
                  <a:r>
                    <a:rPr lang="en-US" sz="12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 Manual Welding Guns</a:t>
                  </a: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 </a:t>
                  </a: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endParaRPr lang="en-US" sz="1200" b="1" dirty="0">
                    <a:latin typeface="Aptos" panose="020B0004020202020204" pitchFamily="34" charset="0"/>
                  </a:endParaRP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endParaRPr lang="en-US" sz="1200" b="1" dirty="0">
                    <a:latin typeface="Aptos" panose="020B0004020202020204" pitchFamily="34" charset="0"/>
                  </a:endParaRP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endParaRPr lang="en-US" sz="1200" b="1" dirty="0">
                    <a:latin typeface="Aptos" panose="020B0004020202020204" pitchFamily="34" charset="0"/>
                  </a:endParaRP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endParaRPr lang="en-US" sz="1200" b="1" dirty="0">
                    <a:latin typeface="Aptos" panose="020B0004020202020204" pitchFamily="34" charset="0"/>
                  </a:endParaRPr>
                </a:p>
                <a:p>
                  <a:pPr marL="285750" indent="-285750">
                    <a:buFont typeface="Wingdings" panose="05000000000000000000" pitchFamily="2" charset="2"/>
                    <a:buChar char="ü"/>
                  </a:pPr>
                  <a:endParaRPr lang="en-US" sz="1200" b="1" dirty="0"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B377A8D-198A-A21A-CE13-B87476BAF501}"/>
                    </a:ext>
                  </a:extLst>
                </p:cNvPr>
                <p:cNvSpPr txBox="1"/>
                <p:nvPr/>
              </p:nvSpPr>
              <p:spPr>
                <a:xfrm>
                  <a:off x="530979" y="1999326"/>
                  <a:ext cx="2353180" cy="120032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IRB 6600/6640/6700/6720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Payload up to </a:t>
                  </a:r>
                  <a:r>
                    <a:rPr lang="en-US" sz="12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200 kg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Reach up to </a:t>
                  </a:r>
                  <a:r>
                    <a:rPr lang="en-US" sz="12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2.8 m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Table sizes from 550 x 250 mm up to 3800 x 850 mm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Up to 4 tables per cell</a:t>
                  </a:r>
                </a:p>
              </p:txBody>
            </p: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6D8D7E1-EC5B-2366-DC21-D3DF558661AC}"/>
                    </a:ext>
                  </a:extLst>
                </p:cNvPr>
                <p:cNvSpPr txBox="1"/>
                <p:nvPr/>
              </p:nvSpPr>
              <p:spPr>
                <a:xfrm>
                  <a:off x="2938769" y="1999326"/>
                  <a:ext cx="2130701" cy="1200329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pt-BR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R-2000iC/210F</a:t>
                  </a:r>
                  <a:endParaRPr lang="en-US" sz="1200" dirty="0">
                    <a:solidFill>
                      <a:schemeClr val="bg1"/>
                    </a:solidFill>
                    <a:latin typeface="Aptos" panose="020B0004020202020204" pitchFamily="34" charset="0"/>
                  </a:endParaRP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Payload up to </a:t>
                  </a:r>
                  <a:r>
                    <a:rPr lang="en-US" sz="12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250 kg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Reach up to </a:t>
                  </a:r>
                  <a:r>
                    <a:rPr lang="en-US" sz="1200" b="1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3.1 m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Table size 800 x 400 mm – 2 position  indexing table</a:t>
                  </a:r>
                </a:p>
                <a:p>
                  <a:endParaRPr lang="en-US" sz="1200" b="1" dirty="0"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D311FCDA-A15E-2910-630A-9086FFA0294C}"/>
                    </a:ext>
                  </a:extLst>
                </p:cNvPr>
                <p:cNvSpPr txBox="1"/>
                <p:nvPr/>
              </p:nvSpPr>
              <p:spPr>
                <a:xfrm>
                  <a:off x="517585" y="4396954"/>
                  <a:ext cx="3374074" cy="64633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V19311000F / V123303000F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Welding Current up to 280 A</a:t>
                  </a:r>
                </a:p>
                <a:p>
                  <a:endParaRPr lang="en-US" sz="1200" b="1" dirty="0"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DC9154E-9D51-93E2-58FB-43E174CF7927}"/>
                    </a:ext>
                  </a:extLst>
                </p:cNvPr>
                <p:cNvSpPr txBox="1"/>
                <p:nvPr/>
              </p:nvSpPr>
              <p:spPr>
                <a:xfrm>
                  <a:off x="517585" y="3465508"/>
                  <a:ext cx="2264935" cy="646331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400 V Power Supply</a:t>
                  </a: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Welding Force up to 735 </a:t>
                  </a:r>
                  <a:r>
                    <a:rPr lang="en-US" sz="1200" dirty="0" err="1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daN</a:t>
                  </a:r>
                  <a:endParaRPr lang="en-US" sz="1200" dirty="0">
                    <a:solidFill>
                      <a:schemeClr val="bg1"/>
                    </a:solidFill>
                    <a:latin typeface="Aptos" panose="020B0004020202020204" pitchFamily="34" charset="0"/>
                  </a:endParaRPr>
                </a:p>
                <a:p>
                  <a:pPr marL="171450" indent="-171450">
                    <a:buFont typeface="Wingdings" panose="05000000000000000000" pitchFamily="2" charset="2"/>
                    <a:buChar char="Ø"/>
                  </a:pPr>
                  <a:r>
                    <a:rPr lang="en-US" sz="1200" dirty="0">
                      <a:solidFill>
                        <a:schemeClr val="bg1"/>
                      </a:solidFill>
                      <a:latin typeface="Aptos" panose="020B0004020202020204" pitchFamily="34" charset="0"/>
                    </a:rPr>
                    <a:t>Table size 240 x 250 mm</a:t>
                  </a:r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B6BE9A3-5F68-EF77-A5F4-7A11E908D5DA}"/>
                  </a:ext>
                </a:extLst>
              </p:cNvPr>
              <p:cNvSpPr txBox="1"/>
              <p:nvPr/>
            </p:nvSpPr>
            <p:spPr>
              <a:xfrm>
                <a:off x="6162972" y="906857"/>
                <a:ext cx="927177" cy="307777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1400" i="1" dirty="0">
                    <a:latin typeface="Aptos" panose="020B0004020202020204" pitchFamily="34" charset="0"/>
                  </a:rPr>
                  <a:t> </a:t>
                </a:r>
                <a:r>
                  <a:rPr lang="en-US" sz="1400" i="1" dirty="0">
                    <a:solidFill>
                      <a:schemeClr val="bg1"/>
                    </a:solidFill>
                    <a:latin typeface="Aptos" panose="020B0004020202020204" pitchFamily="34" charset="0"/>
                  </a:rPr>
                  <a:t>1 FANUC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9605723-6627-03A9-A7C4-55B994460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76791" y="4429762"/>
              <a:ext cx="3539189" cy="23584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173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D077B-BC3E-A99F-1667-9C1C05E2C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035">
            <a:extLst>
              <a:ext uri="{FF2B5EF4-FFF2-40B4-BE49-F238E27FC236}">
                <a16:creationId xmlns:a16="http://schemas.microsoft.com/office/drawing/2014/main" id="{A472A6AA-5DD2-DF73-C0A8-643BC16FA7C8}"/>
              </a:ext>
            </a:extLst>
          </p:cNvPr>
          <p:cNvSpPr/>
          <p:nvPr/>
        </p:nvSpPr>
        <p:spPr>
          <a:xfrm rot="16200000">
            <a:off x="5459142" y="94075"/>
            <a:ext cx="6877665" cy="66501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2700" stA="45000" endPos="650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DE60AD-4A0D-1F3F-454C-86B7207BA14B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93E058-8BAC-DC97-0F7F-FCBE061E66E5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3159F33F-1923-81B6-F8E2-81FFB1F05DFB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1E83328C-80AA-2825-A9BF-FA7673E96292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14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59C196A3-C61D-017D-3C4E-63CDF5DB558C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PRODUCTION OF DIES AND MOLDS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DESIGN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6EB52F-47D2-3DC1-4DEC-193CABAD19ED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CB5C538-19EA-63B1-FBA1-E0BCD2072489}"/>
              </a:ext>
            </a:extLst>
          </p:cNvPr>
          <p:cNvSpPr txBox="1"/>
          <p:nvPr/>
        </p:nvSpPr>
        <p:spPr>
          <a:xfrm>
            <a:off x="47412" y="1073909"/>
            <a:ext cx="540822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buNone/>
            </a:pPr>
            <a:r>
              <a:rPr lang="en-US" sz="1600" dirty="0">
                <a:latin typeface="Aptos Display" panose="020B0004020202020204" pitchFamily="34" charset="0"/>
              </a:rPr>
              <a:t>The design department has a capacity of 1000 hours/month, creating 3D models, simulations and technical documentation</a:t>
            </a:r>
            <a:r>
              <a:rPr lang="en-US" b="0" i="0" dirty="0">
                <a:solidFill>
                  <a:srgbClr val="1F1F1F"/>
                </a:solidFill>
                <a:effectLst/>
                <a:latin typeface="inherit"/>
              </a:rPr>
              <a:t>.</a:t>
            </a: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AF6122BA-3956-37B4-56BA-3F53A0757360}"/>
              </a:ext>
            </a:extLst>
          </p:cNvPr>
          <p:cNvSpPr txBox="1"/>
          <p:nvPr/>
        </p:nvSpPr>
        <p:spPr>
          <a:xfrm>
            <a:off x="109444" y="4908784"/>
            <a:ext cx="53737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ptos Display" panose="020B0004020202020204" pitchFamily="34" charset="0"/>
              </a:rPr>
              <a:t>Our stamped components are produced in sheet thicknesses ranging from </a:t>
            </a:r>
            <a:r>
              <a:rPr lang="en-US" sz="1600" b="1" dirty="0">
                <a:latin typeface="Aptos Display" panose="020B0004020202020204" pitchFamily="34" charset="0"/>
              </a:rPr>
              <a:t>0.65 mm to 4 mm </a:t>
            </a:r>
            <a:r>
              <a:rPr lang="en-US" sz="1600" dirty="0">
                <a:latin typeface="Aptos Display" panose="020B0004020202020204" pitchFamily="34" charset="0"/>
              </a:rPr>
              <a:t>— all engineered for precision, reliability, and production efficiency.</a:t>
            </a:r>
            <a:endParaRPr lang="ro-RO" sz="1600" dirty="0">
              <a:latin typeface="Aptos Display" panose="020B00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17E5FE8-B9F4-D541-84A4-DCD239800CD0}"/>
              </a:ext>
            </a:extLst>
          </p:cNvPr>
          <p:cNvSpPr txBox="1"/>
          <p:nvPr/>
        </p:nvSpPr>
        <p:spPr>
          <a:xfrm>
            <a:off x="717263" y="1444444"/>
            <a:ext cx="3457909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dirty="0"/>
            </a:br>
            <a:r>
              <a:rPr lang="en-US" sz="1600" dirty="0">
                <a:latin typeface="Aptos Display" panose="020B0004020202020204" pitchFamily="34" charset="0"/>
              </a:rPr>
              <a:t>We design:</a:t>
            </a:r>
          </a:p>
          <a:p>
            <a:endParaRPr lang="en-US" sz="1600" dirty="0"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ptos Display" panose="020B0004020202020204" pitchFamily="34" charset="0"/>
              </a:rPr>
              <a:t>manual and progressive dies;</a:t>
            </a:r>
          </a:p>
          <a:p>
            <a:endParaRPr lang="en-US" sz="1600" dirty="0">
              <a:latin typeface="Aptos Display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ptos Display" panose="020B0004020202020204" pitchFamily="34" charset="0"/>
              </a:rPr>
              <a:t> welding and assembly fixtures;</a:t>
            </a:r>
          </a:p>
          <a:p>
            <a:r>
              <a:rPr lang="en-US" sz="1600" dirty="0">
                <a:latin typeface="Aptos Display" panose="020B00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ptos Display" panose="020B0004020202020204" pitchFamily="34" charset="0"/>
              </a:rPr>
              <a:t>control gauges;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ptos Display" panose="020B0004020202020204" pitchFamily="34" charset="0"/>
              </a:rPr>
              <a:t>prototype parts. </a:t>
            </a:r>
            <a:endParaRPr lang="ro-RO" sz="1600" dirty="0">
              <a:latin typeface="Aptos Display" panose="020B0004020202020204" pitchFamily="34" charset="0"/>
            </a:endParaRPr>
          </a:p>
        </p:txBody>
      </p:sp>
      <p:pic>
        <p:nvPicPr>
          <p:cNvPr id="1051" name="Picture 1050">
            <a:extLst>
              <a:ext uri="{FF2B5EF4-FFF2-40B4-BE49-F238E27FC236}">
                <a16:creationId xmlns:a16="http://schemas.microsoft.com/office/drawing/2014/main" id="{BC776233-158E-3A18-97E3-8C7EF589CF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916" y="2913818"/>
            <a:ext cx="1073501" cy="11701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D16FA9C-09E8-E86B-4EBE-E3C63A6C3477}"/>
              </a:ext>
            </a:extLst>
          </p:cNvPr>
          <p:cNvGrpSpPr/>
          <p:nvPr/>
        </p:nvGrpSpPr>
        <p:grpSpPr>
          <a:xfrm>
            <a:off x="6898974" y="987728"/>
            <a:ext cx="4100654" cy="1857474"/>
            <a:chOff x="6898974" y="987728"/>
            <a:chExt cx="4100654" cy="1857474"/>
          </a:xfrm>
        </p:grpSpPr>
        <p:grpSp>
          <p:nvGrpSpPr>
            <p:cNvPr id="1038" name="Group 1037">
              <a:extLst>
                <a:ext uri="{FF2B5EF4-FFF2-40B4-BE49-F238E27FC236}">
                  <a16:creationId xmlns:a16="http://schemas.microsoft.com/office/drawing/2014/main" id="{3AB1CA64-ABA7-06FE-064F-799149E90946}"/>
                </a:ext>
              </a:extLst>
            </p:cNvPr>
            <p:cNvGrpSpPr/>
            <p:nvPr/>
          </p:nvGrpSpPr>
          <p:grpSpPr>
            <a:xfrm>
              <a:off x="9996005" y="1583454"/>
              <a:ext cx="1003623" cy="1034029"/>
              <a:chOff x="0" y="0"/>
              <a:chExt cx="1090168" cy="1029970"/>
            </a:xfrm>
          </p:grpSpPr>
          <p:pic>
            <p:nvPicPr>
              <p:cNvPr id="1067" name="Picture 1066">
                <a:extLst>
                  <a:ext uri="{FF2B5EF4-FFF2-40B4-BE49-F238E27FC236}">
                    <a16:creationId xmlns:a16="http://schemas.microsoft.com/office/drawing/2014/main" id="{742A92A1-3FD3-8855-3E98-B8167F7745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7380002">
                <a:off x="-46037" y="46037"/>
                <a:ext cx="1029970" cy="937895"/>
              </a:xfrm>
              <a:prstGeom prst="rect">
                <a:avLst/>
              </a:prstGeom>
            </p:spPr>
          </p:pic>
          <p:sp>
            <p:nvSpPr>
              <p:cNvPr id="1068" name="Text Box 794231793">
                <a:extLst>
                  <a:ext uri="{FF2B5EF4-FFF2-40B4-BE49-F238E27FC236}">
                    <a16:creationId xmlns:a16="http://schemas.microsoft.com/office/drawing/2014/main" id="{B54F8A0A-0D61-7B2B-BC3A-49745D8FD19A}"/>
                  </a:ext>
                </a:extLst>
              </p:cNvPr>
              <p:cNvSpPr txBox="1"/>
              <p:nvPr/>
            </p:nvSpPr>
            <p:spPr>
              <a:xfrm>
                <a:off x="17368" y="766195"/>
                <a:ext cx="1072800" cy="25920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100" b="1" i="1" kern="100">
                    <a:solidFill>
                      <a:srgbClr val="FFFFFF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Simulation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41" name="Group 1040">
              <a:extLst>
                <a:ext uri="{FF2B5EF4-FFF2-40B4-BE49-F238E27FC236}">
                  <a16:creationId xmlns:a16="http://schemas.microsoft.com/office/drawing/2014/main" id="{D47F92DA-7FD8-0944-883B-B0D974ED0C87}"/>
                </a:ext>
              </a:extLst>
            </p:cNvPr>
            <p:cNvGrpSpPr/>
            <p:nvPr/>
          </p:nvGrpSpPr>
          <p:grpSpPr>
            <a:xfrm>
              <a:off x="6898974" y="1407667"/>
              <a:ext cx="1286512" cy="1144216"/>
              <a:chOff x="0" y="0"/>
              <a:chExt cx="1396800" cy="1139724"/>
            </a:xfrm>
          </p:grpSpPr>
          <p:pic>
            <p:nvPicPr>
              <p:cNvPr id="1061" name="Picture 1060">
                <a:extLst>
                  <a:ext uri="{FF2B5EF4-FFF2-40B4-BE49-F238E27FC236}">
                    <a16:creationId xmlns:a16="http://schemas.microsoft.com/office/drawing/2014/main" id="{ED2B421B-5CB0-F16C-C2B4-256CFA1DAE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111885" cy="1075690"/>
              </a:xfrm>
              <a:prstGeom prst="rect">
                <a:avLst/>
              </a:prstGeom>
            </p:spPr>
          </p:pic>
          <p:sp>
            <p:nvSpPr>
              <p:cNvPr id="1062" name="Text Box 2106622379">
                <a:extLst>
                  <a:ext uri="{FF2B5EF4-FFF2-40B4-BE49-F238E27FC236}">
                    <a16:creationId xmlns:a16="http://schemas.microsoft.com/office/drawing/2014/main" id="{3371627B-EC2A-15A3-368D-48E85FC4D5AE}"/>
                  </a:ext>
                </a:extLst>
              </p:cNvPr>
              <p:cNvSpPr txBox="1"/>
              <p:nvPr/>
            </p:nvSpPr>
            <p:spPr>
              <a:xfrm>
                <a:off x="0" y="856034"/>
                <a:ext cx="1396800" cy="28369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100" b="1" i="1" kern="100" dirty="0">
                    <a:solidFill>
                      <a:srgbClr val="FFFFFF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Part</a:t>
                </a:r>
                <a:endParaRPr lang="ro-RO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o-RO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44" name="Group 1043">
              <a:extLst>
                <a:ext uri="{FF2B5EF4-FFF2-40B4-BE49-F238E27FC236}">
                  <a16:creationId xmlns:a16="http://schemas.microsoft.com/office/drawing/2014/main" id="{16CE31C5-647D-B136-471B-51D97B472847}"/>
                </a:ext>
              </a:extLst>
            </p:cNvPr>
            <p:cNvGrpSpPr/>
            <p:nvPr/>
          </p:nvGrpSpPr>
          <p:grpSpPr>
            <a:xfrm>
              <a:off x="8189154" y="987728"/>
              <a:ext cx="1461460" cy="1287036"/>
              <a:chOff x="0" y="0"/>
              <a:chExt cx="1586745" cy="1281983"/>
            </a:xfrm>
          </p:grpSpPr>
          <p:sp>
            <p:nvSpPr>
              <p:cNvPr id="1055" name="Text Box 1117073966">
                <a:extLst>
                  <a:ext uri="{FF2B5EF4-FFF2-40B4-BE49-F238E27FC236}">
                    <a16:creationId xmlns:a16="http://schemas.microsoft.com/office/drawing/2014/main" id="{CC467398-D1B7-7A91-004C-125267166D06}"/>
                  </a:ext>
                </a:extLst>
              </p:cNvPr>
              <p:cNvSpPr txBox="1"/>
              <p:nvPr/>
            </p:nvSpPr>
            <p:spPr>
              <a:xfrm>
                <a:off x="0" y="943583"/>
                <a:ext cx="1586745" cy="33840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100" b="1" i="1" kern="100" dirty="0">
                    <a:solidFill>
                      <a:srgbClr val="FFFFFF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Client requirements</a:t>
                </a:r>
                <a:endParaRPr lang="ro-RO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o-RO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1056" name="Picture 1055">
                <a:extLst>
                  <a:ext uri="{FF2B5EF4-FFF2-40B4-BE49-F238E27FC236}">
                    <a16:creationId xmlns:a16="http://schemas.microsoft.com/office/drawing/2014/main" id="{2D53ED5E-AEE1-73A6-0064-FABD6B538C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464" y="0"/>
                <a:ext cx="1216660" cy="12166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052" name="Arrow: Right 1051">
              <a:extLst>
                <a:ext uri="{FF2B5EF4-FFF2-40B4-BE49-F238E27FC236}">
                  <a16:creationId xmlns:a16="http://schemas.microsoft.com/office/drawing/2014/main" id="{49D28DB4-77E2-7F5C-18A2-30E21EF21E22}"/>
                </a:ext>
              </a:extLst>
            </p:cNvPr>
            <p:cNvSpPr/>
            <p:nvPr/>
          </p:nvSpPr>
          <p:spPr>
            <a:xfrm rot="2400722">
              <a:off x="8063720" y="2704710"/>
              <a:ext cx="584111" cy="129384"/>
            </a:xfrm>
            <a:prstGeom prst="rightArrow">
              <a:avLst>
                <a:gd name="adj1" fmla="val 49152"/>
                <a:gd name="adj2" fmla="val 81660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o-RO"/>
            </a:p>
          </p:txBody>
        </p:sp>
        <p:sp>
          <p:nvSpPr>
            <p:cNvPr id="1053" name="Arrow: Right 1052">
              <a:extLst>
                <a:ext uri="{FF2B5EF4-FFF2-40B4-BE49-F238E27FC236}">
                  <a16:creationId xmlns:a16="http://schemas.microsoft.com/office/drawing/2014/main" id="{12AB95F5-D224-2CC3-179A-14F7452B8DDC}"/>
                </a:ext>
              </a:extLst>
            </p:cNvPr>
            <p:cNvSpPr/>
            <p:nvPr/>
          </p:nvSpPr>
          <p:spPr>
            <a:xfrm rot="5400000">
              <a:off x="8626252" y="2467494"/>
              <a:ext cx="636722" cy="118693"/>
            </a:xfrm>
            <a:prstGeom prst="rightArrow">
              <a:avLst>
                <a:gd name="adj1" fmla="val 49152"/>
                <a:gd name="adj2" fmla="val 81660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o-RO"/>
            </a:p>
          </p:txBody>
        </p:sp>
        <p:sp>
          <p:nvSpPr>
            <p:cNvPr id="1054" name="Arrow: Right 1053">
              <a:extLst>
                <a:ext uri="{FF2B5EF4-FFF2-40B4-BE49-F238E27FC236}">
                  <a16:creationId xmlns:a16="http://schemas.microsoft.com/office/drawing/2014/main" id="{19E04C20-CC4C-BE50-65E2-A5F5B4E02265}"/>
                </a:ext>
              </a:extLst>
            </p:cNvPr>
            <p:cNvSpPr/>
            <p:nvPr/>
          </p:nvSpPr>
          <p:spPr>
            <a:xfrm rot="8329367">
              <a:off x="9302624" y="2700659"/>
              <a:ext cx="584111" cy="129384"/>
            </a:xfrm>
            <a:prstGeom prst="rightArrow">
              <a:avLst>
                <a:gd name="adj1" fmla="val 49152"/>
                <a:gd name="adj2" fmla="val 81660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o-RO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A5586B0-9FA8-843D-B353-734996CD9458}"/>
              </a:ext>
            </a:extLst>
          </p:cNvPr>
          <p:cNvGrpSpPr/>
          <p:nvPr/>
        </p:nvGrpSpPr>
        <p:grpSpPr>
          <a:xfrm>
            <a:off x="5608793" y="2589352"/>
            <a:ext cx="6669390" cy="2905466"/>
            <a:chOff x="5608793" y="2589352"/>
            <a:chExt cx="6669390" cy="2905466"/>
          </a:xfrm>
        </p:grpSpPr>
        <p:grpSp>
          <p:nvGrpSpPr>
            <p:cNvPr id="1039" name="Group 1038">
              <a:extLst>
                <a:ext uri="{FF2B5EF4-FFF2-40B4-BE49-F238E27FC236}">
                  <a16:creationId xmlns:a16="http://schemas.microsoft.com/office/drawing/2014/main" id="{5A67C8B6-1AE0-631A-ECFF-F78ABCE1AEB6}"/>
                </a:ext>
              </a:extLst>
            </p:cNvPr>
            <p:cNvGrpSpPr/>
            <p:nvPr/>
          </p:nvGrpSpPr>
          <p:grpSpPr>
            <a:xfrm>
              <a:off x="10455930" y="2608884"/>
              <a:ext cx="1822253" cy="1255969"/>
              <a:chOff x="0" y="0"/>
              <a:chExt cx="1978468" cy="1251038"/>
            </a:xfrm>
          </p:grpSpPr>
          <p:pic>
            <p:nvPicPr>
              <p:cNvPr id="1065" name="Picture 1064">
                <a:extLst>
                  <a:ext uri="{FF2B5EF4-FFF2-40B4-BE49-F238E27FC236}">
                    <a16:creationId xmlns:a16="http://schemas.microsoft.com/office/drawing/2014/main" id="{68B3073C-153A-4B62-8F31-5B995C9D63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715135" cy="1109345"/>
              </a:xfrm>
              <a:prstGeom prst="rect">
                <a:avLst/>
              </a:prstGeom>
            </p:spPr>
          </p:pic>
          <p:sp>
            <p:nvSpPr>
              <p:cNvPr id="1066" name="Text Box 285690374">
                <a:extLst>
                  <a:ext uri="{FF2B5EF4-FFF2-40B4-BE49-F238E27FC236}">
                    <a16:creationId xmlns:a16="http://schemas.microsoft.com/office/drawing/2014/main" id="{77854E9F-EC5E-926D-02FA-11D67EF7FCC6}"/>
                  </a:ext>
                </a:extLst>
              </p:cNvPr>
              <p:cNvSpPr txBox="1"/>
              <p:nvPr/>
            </p:nvSpPr>
            <p:spPr>
              <a:xfrm>
                <a:off x="797668" y="963038"/>
                <a:ext cx="1180800" cy="28800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100" b="1" i="1" kern="100">
                    <a:solidFill>
                      <a:srgbClr val="FFFFFF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Manufacturing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40" name="Group 1039">
              <a:extLst>
                <a:ext uri="{FF2B5EF4-FFF2-40B4-BE49-F238E27FC236}">
                  <a16:creationId xmlns:a16="http://schemas.microsoft.com/office/drawing/2014/main" id="{F4FBA716-32F9-546A-7B43-067A124E4735}"/>
                </a:ext>
              </a:extLst>
            </p:cNvPr>
            <p:cNvGrpSpPr/>
            <p:nvPr/>
          </p:nvGrpSpPr>
          <p:grpSpPr>
            <a:xfrm>
              <a:off x="5608793" y="2589352"/>
              <a:ext cx="2088542" cy="1151967"/>
              <a:chOff x="0" y="0"/>
              <a:chExt cx="2267585" cy="1147863"/>
            </a:xfrm>
          </p:grpSpPr>
          <p:pic>
            <p:nvPicPr>
              <p:cNvPr id="1063" name="Picture 1062">
                <a:extLst>
                  <a:ext uri="{FF2B5EF4-FFF2-40B4-BE49-F238E27FC236}">
                    <a16:creationId xmlns:a16="http://schemas.microsoft.com/office/drawing/2014/main" id="{4041C461-D694-658B-9BBC-1AEE337BCC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0800000">
                <a:off x="0" y="0"/>
                <a:ext cx="2267585" cy="1057910"/>
              </a:xfrm>
              <a:prstGeom prst="rect">
                <a:avLst/>
              </a:prstGeom>
            </p:spPr>
          </p:pic>
          <p:sp>
            <p:nvSpPr>
              <p:cNvPr id="1064" name="Text Box 1540960197">
                <a:extLst>
                  <a:ext uri="{FF2B5EF4-FFF2-40B4-BE49-F238E27FC236}">
                    <a16:creationId xmlns:a16="http://schemas.microsoft.com/office/drawing/2014/main" id="{66AD5BE4-5FA7-8256-39CC-6DC91C19E0BD}"/>
                  </a:ext>
                </a:extLst>
              </p:cNvPr>
              <p:cNvSpPr txBox="1"/>
              <p:nvPr/>
            </p:nvSpPr>
            <p:spPr>
              <a:xfrm>
                <a:off x="155643" y="865761"/>
                <a:ext cx="1215958" cy="282102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100" b="1" i="1" kern="100">
                    <a:solidFill>
                      <a:srgbClr val="FFFFFF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Method</a:t>
                </a:r>
                <a:r>
                  <a:rPr lang="en-US" sz="1400" b="1" i="1" kern="100">
                    <a:solidFill>
                      <a:srgbClr val="FFFFFF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100" b="1" i="1" kern="100">
                    <a:solidFill>
                      <a:srgbClr val="FFFFFF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plan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42" name="Group 1041">
              <a:extLst>
                <a:ext uri="{FF2B5EF4-FFF2-40B4-BE49-F238E27FC236}">
                  <a16:creationId xmlns:a16="http://schemas.microsoft.com/office/drawing/2014/main" id="{253FF4CC-E9B5-BFCB-683D-377A814AF161}"/>
                </a:ext>
              </a:extLst>
            </p:cNvPr>
            <p:cNvGrpSpPr/>
            <p:nvPr/>
          </p:nvGrpSpPr>
          <p:grpSpPr>
            <a:xfrm>
              <a:off x="6639146" y="3956592"/>
              <a:ext cx="2015734" cy="1505460"/>
              <a:chOff x="0" y="0"/>
              <a:chExt cx="2188535" cy="1499550"/>
            </a:xfrm>
          </p:grpSpPr>
          <p:pic>
            <p:nvPicPr>
              <p:cNvPr id="1059" name="Picture 1058">
                <a:extLst>
                  <a:ext uri="{FF2B5EF4-FFF2-40B4-BE49-F238E27FC236}">
                    <a16:creationId xmlns:a16="http://schemas.microsoft.com/office/drawing/2014/main" id="{DC2E5C58-5754-C4F0-8216-8517BFE94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7005" y="0"/>
                <a:ext cx="2081530" cy="1379855"/>
              </a:xfrm>
              <a:prstGeom prst="rect">
                <a:avLst/>
              </a:prstGeom>
            </p:spPr>
          </p:pic>
          <p:sp>
            <p:nvSpPr>
              <p:cNvPr id="1060" name="Text Box 1444956545">
                <a:extLst>
                  <a:ext uri="{FF2B5EF4-FFF2-40B4-BE49-F238E27FC236}">
                    <a16:creationId xmlns:a16="http://schemas.microsoft.com/office/drawing/2014/main" id="{95F1E209-20A8-A6BF-0F81-CCBD6ED26B71}"/>
                  </a:ext>
                </a:extLst>
              </p:cNvPr>
              <p:cNvSpPr txBox="1"/>
              <p:nvPr/>
            </p:nvSpPr>
            <p:spPr>
              <a:xfrm>
                <a:off x="0" y="1196502"/>
                <a:ext cx="1675333" cy="303048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100" b="1" i="1" kern="100">
                    <a:solidFill>
                      <a:srgbClr val="FFFFFF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Die design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43" name="Group 1042">
              <a:extLst>
                <a:ext uri="{FF2B5EF4-FFF2-40B4-BE49-F238E27FC236}">
                  <a16:creationId xmlns:a16="http://schemas.microsoft.com/office/drawing/2014/main" id="{F8574388-BA72-F3FF-0582-5230D0EAC44C}"/>
                </a:ext>
              </a:extLst>
            </p:cNvPr>
            <p:cNvGrpSpPr/>
            <p:nvPr/>
          </p:nvGrpSpPr>
          <p:grpSpPr>
            <a:xfrm>
              <a:off x="9739163" y="4210508"/>
              <a:ext cx="1567927" cy="1284310"/>
              <a:chOff x="0" y="0"/>
              <a:chExt cx="1702340" cy="1279268"/>
            </a:xfrm>
          </p:grpSpPr>
          <p:sp>
            <p:nvSpPr>
              <p:cNvPr id="1057" name="Rounded Rectangle 51">
                <a:extLst>
                  <a:ext uri="{FF2B5EF4-FFF2-40B4-BE49-F238E27FC236}">
                    <a16:creationId xmlns:a16="http://schemas.microsoft.com/office/drawing/2014/main" id="{6257FB47-5C3E-07B4-3706-EE3F04068CD3}"/>
                  </a:ext>
                </a:extLst>
              </p:cNvPr>
              <p:cNvSpPr/>
              <p:nvPr/>
            </p:nvSpPr>
            <p:spPr>
              <a:xfrm>
                <a:off x="0" y="0"/>
                <a:ext cx="1702340" cy="970530"/>
              </a:xfrm>
              <a:prstGeom prst="roundRect">
                <a:avLst>
                  <a:gd name="adj" fmla="val 22651"/>
                </a:avLst>
              </a:prstGeom>
              <a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o-RO"/>
              </a:p>
            </p:txBody>
          </p:sp>
          <p:sp>
            <p:nvSpPr>
              <p:cNvPr id="1058" name="Text Box 536470181">
                <a:extLst>
                  <a:ext uri="{FF2B5EF4-FFF2-40B4-BE49-F238E27FC236}">
                    <a16:creationId xmlns:a16="http://schemas.microsoft.com/office/drawing/2014/main" id="{CF4B56B4-095E-A21E-1614-F0EC02D4274E}"/>
                  </a:ext>
                </a:extLst>
              </p:cNvPr>
              <p:cNvSpPr txBox="1"/>
              <p:nvPr/>
            </p:nvSpPr>
            <p:spPr>
              <a:xfrm>
                <a:off x="0" y="963038"/>
                <a:ext cx="1698625" cy="31623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Aft>
                    <a:spcPts val="800"/>
                  </a:spcAft>
                  <a:buNone/>
                </a:pPr>
                <a:r>
                  <a:rPr lang="en-US" sz="1100" b="1" i="1" kern="100">
                    <a:solidFill>
                      <a:srgbClr val="FFFFFF"/>
                    </a:solidFill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Die documentation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o-RO" sz="1200" kern="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47" name="Arrow: Right 1046">
              <a:extLst>
                <a:ext uri="{FF2B5EF4-FFF2-40B4-BE49-F238E27FC236}">
                  <a16:creationId xmlns:a16="http://schemas.microsoft.com/office/drawing/2014/main" id="{C13D9212-4ABC-6F08-B6F5-0056B2D8EFF4}"/>
                </a:ext>
              </a:extLst>
            </p:cNvPr>
            <p:cNvSpPr/>
            <p:nvPr/>
          </p:nvSpPr>
          <p:spPr>
            <a:xfrm rot="10800000">
              <a:off x="7713923" y="3458119"/>
              <a:ext cx="584119" cy="129384"/>
            </a:xfrm>
            <a:prstGeom prst="rightArrow">
              <a:avLst>
                <a:gd name="adj1" fmla="val 49152"/>
                <a:gd name="adj2" fmla="val 81660"/>
              </a:avLst>
            </a:prstGeom>
            <a:solidFill>
              <a:schemeClr val="bg1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o-RO"/>
            </a:p>
          </p:txBody>
        </p:sp>
        <p:sp>
          <p:nvSpPr>
            <p:cNvPr id="1048" name="Arrow: Right 1047">
              <a:extLst>
                <a:ext uri="{FF2B5EF4-FFF2-40B4-BE49-F238E27FC236}">
                  <a16:creationId xmlns:a16="http://schemas.microsoft.com/office/drawing/2014/main" id="{41DE83DF-991D-493C-6211-8C34087E7CB7}"/>
                </a:ext>
              </a:extLst>
            </p:cNvPr>
            <p:cNvSpPr/>
            <p:nvPr/>
          </p:nvSpPr>
          <p:spPr>
            <a:xfrm>
              <a:off x="9595810" y="3458119"/>
              <a:ext cx="584119" cy="129384"/>
            </a:xfrm>
            <a:prstGeom prst="rightArrow">
              <a:avLst>
                <a:gd name="adj1" fmla="val 49152"/>
                <a:gd name="adj2" fmla="val 81660"/>
              </a:avLst>
            </a:prstGeom>
            <a:solidFill>
              <a:schemeClr val="bg1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o-RO"/>
            </a:p>
          </p:txBody>
        </p:sp>
        <p:sp>
          <p:nvSpPr>
            <p:cNvPr id="1049" name="Arrow: Right 1048">
              <a:extLst>
                <a:ext uri="{FF2B5EF4-FFF2-40B4-BE49-F238E27FC236}">
                  <a16:creationId xmlns:a16="http://schemas.microsoft.com/office/drawing/2014/main" id="{4942C786-8C44-F639-260E-503B5FAEFFBC}"/>
                </a:ext>
              </a:extLst>
            </p:cNvPr>
            <p:cNvSpPr/>
            <p:nvPr/>
          </p:nvSpPr>
          <p:spPr>
            <a:xfrm rot="7815821">
              <a:off x="8102863" y="4175673"/>
              <a:ext cx="636694" cy="118700"/>
            </a:xfrm>
            <a:prstGeom prst="rightArrow">
              <a:avLst>
                <a:gd name="adj1" fmla="val 49152"/>
                <a:gd name="adj2" fmla="val 81660"/>
              </a:avLst>
            </a:prstGeom>
            <a:solidFill>
              <a:schemeClr val="bg1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o-RO"/>
            </a:p>
          </p:txBody>
        </p:sp>
        <p:sp>
          <p:nvSpPr>
            <p:cNvPr id="1050" name="Arrow: Right 1049">
              <a:extLst>
                <a:ext uri="{FF2B5EF4-FFF2-40B4-BE49-F238E27FC236}">
                  <a16:creationId xmlns:a16="http://schemas.microsoft.com/office/drawing/2014/main" id="{063A1F8C-A74F-A0B0-59DA-E23EAA069AF5}"/>
                </a:ext>
              </a:extLst>
            </p:cNvPr>
            <p:cNvSpPr/>
            <p:nvPr/>
          </p:nvSpPr>
          <p:spPr>
            <a:xfrm rot="2981898">
              <a:off x="9177640" y="4175673"/>
              <a:ext cx="636694" cy="118700"/>
            </a:xfrm>
            <a:prstGeom prst="rightArrow">
              <a:avLst>
                <a:gd name="adj1" fmla="val 49152"/>
                <a:gd name="adj2" fmla="val 81660"/>
              </a:avLst>
            </a:prstGeom>
            <a:solidFill>
              <a:schemeClr val="bg1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o-RO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AE58D9A-0574-49B0-7015-596A7A58756C}"/>
              </a:ext>
            </a:extLst>
          </p:cNvPr>
          <p:cNvSpPr txBox="1"/>
          <p:nvPr/>
        </p:nvSpPr>
        <p:spPr>
          <a:xfrm>
            <a:off x="81886" y="4084011"/>
            <a:ext cx="53737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ptos Display" panose="020B0004020202020204" pitchFamily="34" charset="0"/>
              </a:rPr>
              <a:t>Using powerful CAD-CAM software such as </a:t>
            </a:r>
            <a:r>
              <a:rPr lang="en-US" sz="1600" b="1" dirty="0">
                <a:latin typeface="Aptos Display" panose="020B0004020202020204" pitchFamily="34" charset="0"/>
              </a:rPr>
              <a:t>Siemens NX</a:t>
            </a:r>
            <a:r>
              <a:rPr lang="en-US" sz="1600" dirty="0">
                <a:latin typeface="Aptos Display" panose="020B0004020202020204" pitchFamily="34" charset="0"/>
              </a:rPr>
              <a:t>, </a:t>
            </a:r>
            <a:r>
              <a:rPr lang="en-US" sz="1600" b="1" dirty="0">
                <a:latin typeface="Aptos Display" panose="020B0004020202020204" pitchFamily="34" charset="0"/>
              </a:rPr>
              <a:t>CATIA</a:t>
            </a:r>
            <a:r>
              <a:rPr lang="en-US" sz="1600" dirty="0">
                <a:latin typeface="Aptos Display" panose="020B0004020202020204" pitchFamily="34" charset="0"/>
              </a:rPr>
              <a:t>, </a:t>
            </a:r>
            <a:r>
              <a:rPr lang="en-US" sz="1600" b="1" dirty="0">
                <a:latin typeface="Aptos Display" panose="020B0004020202020204" pitchFamily="34" charset="0"/>
              </a:rPr>
              <a:t>AutoCAD</a:t>
            </a:r>
            <a:r>
              <a:rPr lang="en-US" sz="1600" dirty="0">
                <a:latin typeface="Aptos Display" panose="020B0004020202020204" pitchFamily="34" charset="0"/>
              </a:rPr>
              <a:t>, and </a:t>
            </a:r>
            <a:r>
              <a:rPr lang="en-US" sz="1600" b="1" dirty="0">
                <a:latin typeface="Aptos Display" panose="020B0004020202020204" pitchFamily="34" charset="0"/>
              </a:rPr>
              <a:t>PAM-STAMP</a:t>
            </a:r>
            <a:r>
              <a:rPr lang="en-US" sz="1600" dirty="0">
                <a:latin typeface="Aptos Display" panose="020B0004020202020204" pitchFamily="34" charset="0"/>
              </a:rPr>
              <a:t>, we develop efficient and tailored engineering solutions.</a:t>
            </a:r>
            <a:endParaRPr lang="ro-RO" sz="1600" dirty="0">
              <a:latin typeface="Aptos Display" panose="020B00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D14DD4-8585-D6E4-69DB-9D4F9D963FCD}"/>
              </a:ext>
            </a:extLst>
          </p:cNvPr>
          <p:cNvSpPr txBox="1"/>
          <p:nvPr/>
        </p:nvSpPr>
        <p:spPr>
          <a:xfrm>
            <a:off x="226853" y="6113485"/>
            <a:ext cx="3135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223A5E"/>
                </a:solidFill>
                <a:latin typeface="Aptos Narrow" panose="020B0004020202020204" pitchFamily="34" charset="0"/>
              </a:rPr>
              <a:t>Click here to explore </a:t>
            </a:r>
            <a:r>
              <a:rPr lang="en-US" sz="1400" b="1" dirty="0">
                <a:solidFill>
                  <a:srgbClr val="223A5E"/>
                </a:solidFill>
                <a:latin typeface="Aptos Narrow" panose="020B0004020202020204" pitchFamily="34" charset="0"/>
              </a:rPr>
              <a:t>MUSA - Pitesti</a:t>
            </a:r>
          </a:p>
        </p:txBody>
      </p:sp>
      <p:pic>
        <p:nvPicPr>
          <p:cNvPr id="17" name="Picture 16">
            <a:hlinkClick r:id="rId11"/>
            <a:extLst>
              <a:ext uri="{FF2B5EF4-FFF2-40B4-BE49-F238E27FC236}">
                <a16:creationId xmlns:a16="http://schemas.microsoft.com/office/drawing/2014/main" id="{70BD7517-E2FC-5B47-6276-950CCE05FA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3" t="15418" r="38292" b="62243"/>
          <a:stretch>
            <a:fillRect/>
          </a:stretch>
        </p:blipFill>
        <p:spPr>
          <a:xfrm>
            <a:off x="3570636" y="6043091"/>
            <a:ext cx="540924" cy="4983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1FAC282-FFA5-06C0-23C0-91803C58EA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5" t="62652" r="42537" b="16981"/>
          <a:stretch>
            <a:fillRect/>
          </a:stretch>
        </p:blipFill>
        <p:spPr>
          <a:xfrm rot="16200000">
            <a:off x="3155783" y="6059603"/>
            <a:ext cx="309522" cy="4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9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E5E10-4BD0-A198-E0F4-37700AAB7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FA09BA6-01CF-FA83-B963-CCE8ABDB5A2F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C686DF-A958-8249-D9D4-A53D23801373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12ED087E-AB0B-C11E-1F43-D549B934DF6D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6B15878B-9315-477D-0AFD-5CB478155BE7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15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183737D0-625C-90CA-7CF2-AB37C795CE08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PRODUCTION OF DIES AND MOLDS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MANUFACTURING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6E5A69-0153-15D7-FBE5-F630A592FDB2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4FFD07-30E6-0DB0-FE58-9A47BB75AE79}"/>
              </a:ext>
            </a:extLst>
          </p:cNvPr>
          <p:cNvGrpSpPr/>
          <p:nvPr/>
        </p:nvGrpSpPr>
        <p:grpSpPr>
          <a:xfrm>
            <a:off x="7066008" y="715011"/>
            <a:ext cx="5023475" cy="5029611"/>
            <a:chOff x="7052198" y="101825"/>
            <a:chExt cx="5023475" cy="502961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693255E-ED39-16A0-FBDD-0928A3D92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4689" y="2663187"/>
              <a:ext cx="2510638" cy="1673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971B78C-A2A1-621E-E9A0-3428762CC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2198" y="919188"/>
              <a:ext cx="2513129" cy="16266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B1AE5CB-9BE3-60E9-9F58-6BE6E46B41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5327" y="3582901"/>
              <a:ext cx="2510346" cy="154853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AA556FE-1939-AE09-18E5-5EDFE08C5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5327" y="1794275"/>
              <a:ext cx="2510346" cy="1673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531764F-E1B1-F85C-B7B6-110A6B74D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5327" y="101825"/>
              <a:ext cx="2510346" cy="15819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C861077-944A-73E8-9358-83EBC42AC271}"/>
              </a:ext>
            </a:extLst>
          </p:cNvPr>
          <p:cNvSpPr/>
          <p:nvPr/>
        </p:nvSpPr>
        <p:spPr>
          <a:xfrm rot="10800000">
            <a:off x="7061656" y="3147976"/>
            <a:ext cx="2517481" cy="1283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EF71E3-884B-0D33-0E16-85E976DAF224}"/>
              </a:ext>
            </a:extLst>
          </p:cNvPr>
          <p:cNvSpPr/>
          <p:nvPr/>
        </p:nvSpPr>
        <p:spPr>
          <a:xfrm rot="10800000">
            <a:off x="9578845" y="4070959"/>
            <a:ext cx="2510638" cy="1283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6D14CE-5FF3-2C71-CA4D-8E3A0A2A11E5}"/>
              </a:ext>
            </a:extLst>
          </p:cNvPr>
          <p:cNvSpPr/>
          <p:nvPr/>
        </p:nvSpPr>
        <p:spPr>
          <a:xfrm rot="10800000">
            <a:off x="9578845" y="2289193"/>
            <a:ext cx="2510638" cy="12839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E0B560-2C25-89F5-B4FD-1050036CDBC4}"/>
              </a:ext>
            </a:extLst>
          </p:cNvPr>
          <p:cNvSpPr/>
          <p:nvPr/>
        </p:nvSpPr>
        <p:spPr>
          <a:xfrm rot="10800000">
            <a:off x="7061656" y="1415072"/>
            <a:ext cx="2517481" cy="1374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2EF775-4D04-3329-14A8-D13E5EBB8631}"/>
              </a:ext>
            </a:extLst>
          </p:cNvPr>
          <p:cNvSpPr/>
          <p:nvPr/>
        </p:nvSpPr>
        <p:spPr>
          <a:xfrm rot="10800000">
            <a:off x="7068499" y="4946421"/>
            <a:ext cx="2517481" cy="13747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9C790E-1DAE-BEE5-F88D-72B724C2A7F6}"/>
              </a:ext>
            </a:extLst>
          </p:cNvPr>
          <p:cNvSpPr/>
          <p:nvPr/>
        </p:nvSpPr>
        <p:spPr>
          <a:xfrm rot="10800000">
            <a:off x="9578843" y="581148"/>
            <a:ext cx="2510639" cy="1464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27C0FD-C26E-64F1-86CA-EB0BF6A148BA}"/>
              </a:ext>
            </a:extLst>
          </p:cNvPr>
          <p:cNvSpPr/>
          <p:nvPr/>
        </p:nvSpPr>
        <p:spPr>
          <a:xfrm rot="10800000">
            <a:off x="9578842" y="5744622"/>
            <a:ext cx="2510345" cy="12478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Tabelul 3">
            <a:extLst>
              <a:ext uri="{FF2B5EF4-FFF2-40B4-BE49-F238E27FC236}">
                <a16:creationId xmlns:a16="http://schemas.microsoft.com/office/drawing/2014/main" id="{CCCCAD13-F950-5FE6-C85E-CA04FFECC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262090"/>
              </p:ext>
            </p:extLst>
          </p:nvPr>
        </p:nvGraphicFramePr>
        <p:xfrm>
          <a:off x="679625" y="1087984"/>
          <a:ext cx="5782405" cy="547346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3740529">
                  <a:extLst>
                    <a:ext uri="{9D8B030D-6E8A-4147-A177-3AD203B41FA5}">
                      <a16:colId xmlns:a16="http://schemas.microsoft.com/office/drawing/2014/main" val="115202853"/>
                    </a:ext>
                  </a:extLst>
                </a:gridCol>
                <a:gridCol w="2041876">
                  <a:extLst>
                    <a:ext uri="{9D8B030D-6E8A-4147-A177-3AD203B41FA5}">
                      <a16:colId xmlns:a16="http://schemas.microsoft.com/office/drawing/2014/main" val="1010693434"/>
                    </a:ext>
                  </a:extLst>
                </a:gridCol>
              </a:tblGrid>
              <a:tr h="191303"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noProof="0" dirty="0">
                          <a:solidFill>
                            <a:schemeClr val="bg1"/>
                          </a:solidFill>
                          <a:latin typeface="+mj-lt"/>
                        </a:rPr>
                        <a:t>EQUIPMENT</a:t>
                      </a:r>
                      <a:endParaRPr lang="ro-RO" sz="1400" b="1" noProof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o-RO" sz="1400" b="1" noProof="0" dirty="0">
                          <a:solidFill>
                            <a:schemeClr val="bg1"/>
                          </a:solidFill>
                          <a:latin typeface="+mj-lt"/>
                        </a:rPr>
                        <a:t>DIMENSIONS</a:t>
                      </a:r>
                      <a:r>
                        <a:rPr lang="en-GB" sz="1400" b="1" noProof="0" dirty="0">
                          <a:solidFill>
                            <a:schemeClr val="bg1"/>
                          </a:solidFill>
                          <a:latin typeface="+mj-lt"/>
                        </a:rPr>
                        <a:t> (mm)</a:t>
                      </a:r>
                      <a:endParaRPr lang="ro-RO" sz="1400" b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23600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Fiber laser cutting machine Bielda b3015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3000x1500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792997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Milling </a:t>
                      </a:r>
                      <a:r>
                        <a:rPr lang="en-US" sz="1150" noProof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centre</a:t>
                      </a:r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Hartford SW323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3000x</a:t>
                      </a:r>
                      <a:r>
                        <a:rPr lang="ro-RO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2300x760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495943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Milling </a:t>
                      </a:r>
                      <a:r>
                        <a:rPr lang="en-US" sz="1150" noProof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centre</a:t>
                      </a:r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Hartford SW216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2000x1600x700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132828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Milling </a:t>
                      </a:r>
                      <a:r>
                        <a:rPr lang="en-US" sz="1150" noProof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centre</a:t>
                      </a:r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Hartford PRO1000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1000x600x500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300830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Milling </a:t>
                      </a:r>
                      <a:r>
                        <a:rPr lang="en-US" sz="1150" noProof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centre</a:t>
                      </a:r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Fadal WMC15RT 914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508x406x508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728417"/>
                  </a:ext>
                </a:extLst>
              </a:tr>
              <a:tr h="131961"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Milling </a:t>
                      </a:r>
                      <a:r>
                        <a:rPr lang="en-US" sz="1150" noProof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centre</a:t>
                      </a:r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Hartford Pro-800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r>
                        <a:rPr lang="ro-RO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x400x700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078208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 grinding machine Erfect PFG DL 3060AH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600x300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2689939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Plan grinding machine Erfect PFG D 4080AH</a:t>
                      </a:r>
                      <a:endParaRPr kumimoji="0" lang="ro-RO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800x400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895463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Round grinding machine RU500</a:t>
                      </a:r>
                      <a:endParaRPr kumimoji="0" lang="ro-RO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Ext.350x1500/Int.300x200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34169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Wire EDM </a:t>
                      </a:r>
                      <a:r>
                        <a:rPr kumimoji="0" lang="en-US" sz="115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Charmille</a:t>
                      </a: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15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Robofil</a:t>
                      </a: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290</a:t>
                      </a:r>
                      <a:endParaRPr kumimoji="0" lang="ro-RO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400x250x250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592288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Wire EDM </a:t>
                      </a:r>
                      <a:r>
                        <a:rPr kumimoji="0" lang="en-US" sz="115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Charmille</a:t>
                      </a: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15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Robofil</a:t>
                      </a: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310</a:t>
                      </a:r>
                      <a:endParaRPr kumimoji="0" lang="ro-RO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400x250x400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034544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Wire EDM </a:t>
                      </a:r>
                      <a:r>
                        <a:rPr kumimoji="0" lang="en-US" sz="115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Charmille</a:t>
                      </a: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15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Robofil</a:t>
                      </a: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100</a:t>
                      </a:r>
                      <a:endParaRPr kumimoji="0" lang="ro-RO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200x150x70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687929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Electrical erosion with massive electrode Agie</a:t>
                      </a:r>
                      <a:endParaRPr kumimoji="0" lang="ro-RO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400x400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76179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Rapid holes erosion machine</a:t>
                      </a:r>
                      <a:endParaRPr kumimoji="0" lang="ro-RO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⏀0,2mm until ⏀3mm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8129507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Metal band saw OPTIMUM S275G</a:t>
                      </a:r>
                      <a:endParaRPr kumimoji="0" lang="ro-RO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959242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Radial drilling machine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</a:t>
                      </a:r>
                      <a:endParaRPr kumimoji="0" lang="ro-RO" sz="11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980011"/>
                  </a:ext>
                </a:extLst>
              </a:tr>
              <a:tr h="244927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5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ro-RO" sz="115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Strung SN 400</a:t>
                      </a: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ro-RO" sz="11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400x1500</a:t>
                      </a: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3004417"/>
                  </a:ext>
                </a:extLst>
              </a:tr>
              <a:tr h="20504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5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ro-RO" sz="115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Strung</a:t>
                      </a:r>
                      <a:r>
                        <a:rPr lang="en-US" sz="115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CORMAK CD6241</a:t>
                      </a:r>
                      <a:endParaRPr lang="ro-RO" sz="115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800x1500</a:t>
                      </a:r>
                      <a:endParaRPr lang="ro-RO" sz="115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1760560"/>
                  </a:ext>
                </a:extLst>
              </a:tr>
              <a:tr h="1397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1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Milling </a:t>
                      </a:r>
                      <a:r>
                        <a:rPr lang="en-US" sz="1150" b="1" kern="1200" noProof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centre</a:t>
                      </a:r>
                      <a:r>
                        <a:rPr lang="en-US" sz="1150" b="1" kern="12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Hartford PRO1000</a:t>
                      </a:r>
                      <a:endParaRPr lang="ro-RO" sz="1150" b="1" kern="12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1000x600x500</a:t>
                      </a:r>
                      <a:endParaRPr lang="ro-RO" sz="115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2905565"/>
                  </a:ext>
                </a:extLst>
              </a:tr>
              <a:tr h="15304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5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ro-RO" sz="115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Centru de frezare Fadal 3016L</a:t>
                      </a: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1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ro-RO" sz="11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762x406x508</a:t>
                      </a:r>
                    </a:p>
                  </a:txBody>
                  <a:tcPr marL="9525" marR="9525" marT="9525" marB="0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271805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7CF468AD-684F-74CD-A485-6298C6455BB9}"/>
              </a:ext>
            </a:extLst>
          </p:cNvPr>
          <p:cNvSpPr txBox="1"/>
          <p:nvPr/>
        </p:nvSpPr>
        <p:spPr>
          <a:xfrm>
            <a:off x="7373572" y="549375"/>
            <a:ext cx="20428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dirty="0">
                <a:latin typeface="Aptos Display" panose="020B0004020202020204" pitchFamily="34" charset="0"/>
              </a:rPr>
              <a:t>CAPACITY</a:t>
            </a:r>
          </a:p>
          <a:p>
            <a:pPr algn="ctr"/>
            <a:r>
              <a:rPr lang="ro-RO" b="1" dirty="0">
                <a:latin typeface="Aptos Display" panose="020B0004020202020204" pitchFamily="34" charset="0"/>
              </a:rPr>
              <a:t>3500h/month </a:t>
            </a:r>
          </a:p>
          <a:p>
            <a:pPr algn="ctr"/>
            <a:r>
              <a:rPr lang="ro-RO" sz="1400" dirty="0">
                <a:latin typeface="Aptos Display" panose="020B0004020202020204" pitchFamily="34" charset="0"/>
              </a:rPr>
              <a:t>(with increase posibility)</a:t>
            </a:r>
          </a:p>
          <a:p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A07B34-417F-C7FD-F636-0C45F88385C0}"/>
              </a:ext>
            </a:extLst>
          </p:cNvPr>
          <p:cNvSpPr/>
          <p:nvPr/>
        </p:nvSpPr>
        <p:spPr>
          <a:xfrm rot="5400000">
            <a:off x="6900040" y="3176623"/>
            <a:ext cx="5288254" cy="9731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ABA25B9-24DB-2559-D287-334871F9756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499" y="5083900"/>
            <a:ext cx="2426715" cy="138669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A57A885-E35B-0D2F-47E5-EAFB7C1E4038}"/>
              </a:ext>
            </a:extLst>
          </p:cNvPr>
          <p:cNvSpPr/>
          <p:nvPr/>
        </p:nvSpPr>
        <p:spPr>
          <a:xfrm rot="10800000">
            <a:off x="7068499" y="6468570"/>
            <a:ext cx="2426714" cy="1283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33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DAA70-4A53-7A64-E597-49DE74535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272F51-C67A-3121-486B-262BF9A27095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020AC2-7786-3300-F089-0CF7D9F1BE21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AE16812C-4073-90ED-30A8-E5E3826ACFED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71F4C1A6-7806-2642-8413-DA30C4098FCF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16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2A9CCA8B-650C-9330-50C0-C67C5DAAAF09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Quality</a:t>
            </a:r>
            <a:endParaRPr kumimoji="0" lang="en-US" sz="2000" b="1" i="0" u="none" strike="noStrike" kern="1200" cap="all" spc="-15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88AAE9-276B-2B33-73B2-D802BBA28C80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BBCB9B0-AA95-A9D5-F8BB-B60D4D1C1B1A}"/>
              </a:ext>
            </a:extLst>
          </p:cNvPr>
          <p:cNvGrpSpPr/>
          <p:nvPr/>
        </p:nvGrpSpPr>
        <p:grpSpPr>
          <a:xfrm>
            <a:off x="127932" y="1421760"/>
            <a:ext cx="11975131" cy="2733999"/>
            <a:chOff x="52497" y="980338"/>
            <a:chExt cx="11975131" cy="2733999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A1B825F-EB4C-5766-C127-F4097182CC7E}"/>
                </a:ext>
              </a:extLst>
            </p:cNvPr>
            <p:cNvGrpSpPr/>
            <p:nvPr/>
          </p:nvGrpSpPr>
          <p:grpSpPr>
            <a:xfrm>
              <a:off x="52497" y="980338"/>
              <a:ext cx="11975131" cy="2733999"/>
              <a:chOff x="52497" y="980338"/>
              <a:chExt cx="11975131" cy="2733999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DD8BECB-C674-2623-F6FB-A51EA8BE2040}"/>
                  </a:ext>
                </a:extLst>
              </p:cNvPr>
              <p:cNvSpPr/>
              <p:nvPr/>
            </p:nvSpPr>
            <p:spPr>
              <a:xfrm rot="16200000">
                <a:off x="2612611" y="1458472"/>
                <a:ext cx="2137907" cy="237382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reflection blurRad="12700" endPos="0" dist="50800" dir="5400000" sy="-100000" algn="bl" rotWithShape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85000"/>
                  </a:lnSpc>
                  <a:spcAft>
                    <a:spcPts val="800"/>
                  </a:spcAft>
                  <a:buNone/>
                </a:pPr>
                <a:endParaRPr lang="en-US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1144960-3C31-7566-9735-49B7A67D9A16}"/>
                  </a:ext>
                </a:extLst>
              </p:cNvPr>
              <p:cNvSpPr/>
              <p:nvPr/>
            </p:nvSpPr>
            <p:spPr>
              <a:xfrm rot="16200000">
                <a:off x="7364157" y="1425697"/>
                <a:ext cx="2121832" cy="242100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reflection blurRad="12700" endPos="0" dist="50800" dir="5400000" sy="-100000" algn="bl" rotWithShape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85000"/>
                  </a:lnSpc>
                  <a:spcAft>
                    <a:spcPts val="800"/>
                  </a:spcAft>
                  <a:buNone/>
                </a:pPr>
                <a:endParaRPr lang="en-US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504E13EA-0AC6-B824-7193-912CDE0F925B}"/>
                  </a:ext>
                </a:extLst>
              </p:cNvPr>
              <p:cNvGrpSpPr/>
              <p:nvPr/>
            </p:nvGrpSpPr>
            <p:grpSpPr>
              <a:xfrm>
                <a:off x="4842355" y="980338"/>
                <a:ext cx="2414198" cy="2726611"/>
                <a:chOff x="4843514" y="1555928"/>
                <a:chExt cx="2481690" cy="2976841"/>
              </a:xfrm>
            </p:grpSpPr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0B8FB9D9-1D6A-0E61-92B5-5F04BDDF35EA}"/>
                    </a:ext>
                  </a:extLst>
                </p:cNvPr>
                <p:cNvSpPr/>
                <p:nvPr/>
              </p:nvSpPr>
              <p:spPr>
                <a:xfrm rot="16200000">
                  <a:off x="4578771" y="1820671"/>
                  <a:ext cx="2976841" cy="244735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ffectLst>
                  <a:reflection blurRad="12700" endPos="0" dist="50800" dir="5400000" sy="-100000" algn="bl" rotWithShape="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85000"/>
                    </a:lnSpc>
                    <a:spcAft>
                      <a:spcPts val="800"/>
                    </a:spcAft>
                    <a:buNone/>
                  </a:pPr>
                  <a:endParaRPr lang="en-US" sz="12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C19B252D-07C7-E09E-D424-27BCA44E2534}"/>
                    </a:ext>
                  </a:extLst>
                </p:cNvPr>
                <p:cNvSpPr txBox="1"/>
                <p:nvPr/>
              </p:nvSpPr>
              <p:spPr>
                <a:xfrm>
                  <a:off x="4857543" y="3533340"/>
                  <a:ext cx="2467661" cy="7056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ctr"/>
                  <a:r>
                    <a:rPr lang="it-IT" sz="1200" dirty="0">
                      <a:solidFill>
                        <a:srgbClr val="223A5E"/>
                      </a:solidFill>
                      <a:latin typeface="Aptos Display" panose="020B0004020202020204" pitchFamily="34" charset="0"/>
                    </a:rPr>
                    <a:t>Zeiss Contura G3 1000 x1200x600-  </a:t>
                  </a:r>
                  <a:r>
                    <a:rPr lang="en-US" sz="1200" dirty="0">
                      <a:solidFill>
                        <a:srgbClr val="223A5E"/>
                      </a:solidFill>
                      <a:latin typeface="Aptos Display" panose="020B0004020202020204" pitchFamily="34" charset="0"/>
                    </a:rPr>
                    <a:t>coordinate measuring machines  (CMM) </a:t>
                  </a:r>
                  <a:r>
                    <a:rPr lang="it-IT" sz="1200" dirty="0">
                      <a:solidFill>
                        <a:srgbClr val="223A5E"/>
                      </a:solidFill>
                      <a:latin typeface="Aptos Display" panose="020B0004020202020204" pitchFamily="34" charset="0"/>
                    </a:rPr>
                    <a:t>software Calypso</a:t>
                  </a:r>
                  <a:endParaRPr lang="ro-RO" sz="1200" dirty="0">
                    <a:solidFill>
                      <a:srgbClr val="223A5E"/>
                    </a:solidFill>
                    <a:latin typeface="Aptos Display" panose="020B0004020202020204" pitchFamily="34" charset="0"/>
                  </a:endParaRPr>
                </a:p>
              </p:txBody>
            </p:sp>
          </p:grpSp>
          <p:sp>
            <p:nvSpPr>
              <p:cNvPr id="1036" name="Rectangle 1035">
                <a:extLst>
                  <a:ext uri="{FF2B5EF4-FFF2-40B4-BE49-F238E27FC236}">
                    <a16:creationId xmlns:a16="http://schemas.microsoft.com/office/drawing/2014/main" id="{BBA945A1-9B8E-F498-9FB1-CFBCA9C41D13}"/>
                  </a:ext>
                </a:extLst>
              </p:cNvPr>
              <p:cNvSpPr/>
              <p:nvPr/>
            </p:nvSpPr>
            <p:spPr>
              <a:xfrm rot="16200000">
                <a:off x="-70464" y="1152539"/>
                <a:ext cx="2717481" cy="2406116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reflection blurRad="12700" endPos="0" dist="50800" dir="5400000" sy="-100000" algn="bl" rotWithShape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85000"/>
                  </a:lnSpc>
                  <a:spcAft>
                    <a:spcPts val="800"/>
                  </a:spcAft>
                  <a:buNone/>
                </a:pPr>
                <a:endParaRPr lang="en-US" sz="1200" kern="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A648F4E-6959-E70A-D52A-04F9C369090C}"/>
                  </a:ext>
                </a:extLst>
              </p:cNvPr>
              <p:cNvSpPr txBox="1"/>
              <p:nvPr/>
            </p:nvSpPr>
            <p:spPr>
              <a:xfrm>
                <a:off x="52497" y="2720510"/>
                <a:ext cx="24238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200" dirty="0">
                    <a:solidFill>
                      <a:srgbClr val="223A5E"/>
                    </a:solidFill>
                    <a:latin typeface="Aptos Display" panose="020B0004020202020204" pitchFamily="34" charset="0"/>
                  </a:rPr>
                  <a:t>3D Hera Nowos Coord 3 1800x900x700 - </a:t>
                </a:r>
                <a:r>
                  <a:rPr lang="en-US" sz="1200" dirty="0">
                    <a:solidFill>
                      <a:srgbClr val="223A5E"/>
                    </a:solidFill>
                    <a:latin typeface="Aptos Display" panose="020B0004020202020204" pitchFamily="34" charset="0"/>
                  </a:rPr>
                  <a:t>coordinate measuring machines (CMM) </a:t>
                </a:r>
                <a:endParaRPr lang="ro-RO" sz="1200" dirty="0">
                  <a:solidFill>
                    <a:srgbClr val="223A5E"/>
                  </a:solidFill>
                  <a:latin typeface="Aptos Display" panose="020B0004020202020204" pitchFamily="34" charset="0"/>
                </a:endParaRPr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45D789E2-A2E3-6556-96E1-900EE66BD7F8}"/>
                  </a:ext>
                </a:extLst>
              </p:cNvPr>
              <p:cNvGrpSpPr/>
              <p:nvPr/>
            </p:nvGrpSpPr>
            <p:grpSpPr>
              <a:xfrm>
                <a:off x="9606620" y="1002685"/>
                <a:ext cx="2421008" cy="2703613"/>
                <a:chOff x="9609379" y="1555925"/>
                <a:chExt cx="2421008" cy="2703613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83CF661-112D-0238-EE45-33394ECA64F8}"/>
                    </a:ext>
                  </a:extLst>
                </p:cNvPr>
                <p:cNvSpPr/>
                <p:nvPr/>
              </p:nvSpPr>
              <p:spPr>
                <a:xfrm rot="16200000">
                  <a:off x="9468076" y="1697228"/>
                  <a:ext cx="2703613" cy="242100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  <a:effectLst>
                  <a:reflection blurRad="12700" endPos="0" dist="50800" dir="5400000" sy="-100000" algn="bl" rotWithShape="0"/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85000"/>
                    </a:lnSpc>
                    <a:spcAft>
                      <a:spcPts val="800"/>
                    </a:spcAft>
                    <a:buNone/>
                  </a:pPr>
                  <a:endParaRPr lang="en-US" sz="1200" kern="1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543BC50B-0582-43B7-C9CE-EA867D9B55EF}"/>
                    </a:ext>
                  </a:extLst>
                </p:cNvPr>
                <p:cNvSpPr txBox="1"/>
                <p:nvPr/>
              </p:nvSpPr>
              <p:spPr>
                <a:xfrm>
                  <a:off x="9715867" y="3351745"/>
                  <a:ext cx="226303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200" dirty="0">
                      <a:solidFill>
                        <a:srgbClr val="223A5E"/>
                      </a:solidFill>
                      <a:latin typeface="Aptos Display" panose="020B0004020202020204" pitchFamily="34" charset="0"/>
                    </a:rPr>
                    <a:t>Keyence IM 7010 200x200 - Optical measurement projectors  </a:t>
                  </a:r>
                  <a:endParaRPr lang="ro-RO" sz="1200" dirty="0">
                    <a:solidFill>
                      <a:srgbClr val="223A5E"/>
                    </a:solidFill>
                    <a:latin typeface="Aptos Display" panose="020B0004020202020204" pitchFamily="34" charset="0"/>
                  </a:endParaRPr>
                </a:p>
              </p:txBody>
            </p:sp>
          </p:grp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AB99954-0F36-B90C-0E00-856C59A5779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0899" y="3682013"/>
                <a:ext cx="11916729" cy="18505"/>
              </a:xfrm>
              <a:prstGeom prst="line">
                <a:avLst/>
              </a:prstGeom>
              <a:ln w="19050">
                <a:solidFill>
                  <a:srgbClr val="223A5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C7A7DD9-4DD3-66CB-9393-D6F093A54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83639" y="1644178"/>
              <a:ext cx="2268803" cy="1447803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63205E7-9B0C-AF65-3B5F-34DDC3D7A447}"/>
                </a:ext>
              </a:extLst>
            </p:cNvPr>
            <p:cNvSpPr txBox="1"/>
            <p:nvPr/>
          </p:nvSpPr>
          <p:spPr>
            <a:xfrm>
              <a:off x="7320216" y="3081624"/>
              <a:ext cx="21956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1200" dirty="0">
                  <a:solidFill>
                    <a:srgbClr val="223A5E"/>
                  </a:solidFill>
                  <a:latin typeface="Aptos Display" panose="020B0004020202020204" pitchFamily="34" charset="0"/>
                </a:rPr>
                <a:t>LK Freedom Arm -  software </a:t>
              </a:r>
              <a:r>
                <a:rPr lang="en-US" sz="1200" dirty="0" err="1">
                  <a:solidFill>
                    <a:srgbClr val="223A5E"/>
                  </a:solidFill>
                  <a:latin typeface="Aptos Display" panose="020B0004020202020204" pitchFamily="34" charset="0"/>
                </a:rPr>
                <a:t>Polyworks</a:t>
              </a:r>
              <a:endParaRPr lang="ro-RO" sz="1200" dirty="0">
                <a:solidFill>
                  <a:srgbClr val="223A5E"/>
                </a:solidFill>
                <a:latin typeface="Aptos Display" panose="020B00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1A1A92-9C5A-DC1A-8DC0-2773ECA698FD}"/>
                </a:ext>
              </a:extLst>
            </p:cNvPr>
            <p:cNvSpPr txBox="1"/>
            <p:nvPr/>
          </p:nvSpPr>
          <p:spPr>
            <a:xfrm>
              <a:off x="3078772" y="3091981"/>
              <a:ext cx="12690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223A5E"/>
                  </a:solidFill>
                  <a:latin typeface="Aptos Display" panose="020B0004020202020204" pitchFamily="34" charset="0"/>
                </a:rPr>
                <a:t>Control</a:t>
              </a:r>
              <a:r>
                <a:rPr lang="en-US" sz="1400" dirty="0">
                  <a:solidFill>
                    <a:srgbClr val="223A5E"/>
                  </a:solidFill>
                  <a:latin typeface="Aptos Display" panose="020B0004020202020204" pitchFamily="34" charset="0"/>
                </a:rPr>
                <a:t> </a:t>
              </a:r>
              <a:r>
                <a:rPr lang="en-US" sz="1200" dirty="0">
                  <a:solidFill>
                    <a:srgbClr val="223A5E"/>
                  </a:solidFill>
                  <a:latin typeface="Aptos Display" panose="020B0004020202020204" pitchFamily="34" charset="0"/>
                </a:rPr>
                <a:t>gauges</a:t>
              </a:r>
              <a:r>
                <a:rPr lang="en-US" sz="1400" dirty="0">
                  <a:solidFill>
                    <a:srgbClr val="223A5E"/>
                  </a:solidFill>
                  <a:latin typeface="Aptos Display" panose="020B0004020202020204" pitchFamily="34" charset="0"/>
                </a:rPr>
                <a:t> 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334D9B2-1471-620F-5604-99234ECEA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45175" y="1631035"/>
              <a:ext cx="2297755" cy="1460946"/>
            </a:xfrm>
            <a:prstGeom prst="rect">
              <a:avLst/>
            </a:prstGeom>
          </p:spPr>
        </p:pic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54608A06-D650-A06E-83AF-CE1B58CE5DE3}"/>
              </a:ext>
            </a:extLst>
          </p:cNvPr>
          <p:cNvSpPr txBox="1"/>
          <p:nvPr/>
        </p:nvSpPr>
        <p:spPr>
          <a:xfrm>
            <a:off x="221811" y="4903975"/>
            <a:ext cx="6279758" cy="644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2286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dirty="0">
                <a:latin typeface="Aptos Display" panose="020B0004020202020204" pitchFamily="34" charset="0"/>
              </a:rPr>
              <a:t>These systems allow us to validate bough prototype and series parts, meeting tight tolerances and international quality standards.</a:t>
            </a:r>
            <a:endParaRPr lang="ro-RO" sz="1600" dirty="0">
              <a:latin typeface="Aptos Display" panose="020B00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6ED5F13-DEC3-A28D-D08A-5C371CB94030}"/>
              </a:ext>
            </a:extLst>
          </p:cNvPr>
          <p:cNvSpPr txBox="1"/>
          <p:nvPr/>
        </p:nvSpPr>
        <p:spPr>
          <a:xfrm>
            <a:off x="-4508" y="955647"/>
            <a:ext cx="7231009" cy="361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22860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dirty="0">
                <a:latin typeface="Aptos Display" panose="020B0004020202020204" pitchFamily="34" charset="0"/>
              </a:rPr>
              <a:t>We ensure product quality through rigorous dimensional inspections using:</a:t>
            </a:r>
            <a:endParaRPr lang="ro-RO" sz="1600" dirty="0">
              <a:latin typeface="Aptos Display" panose="020B0004020202020204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8DB5DB4-6E50-F24D-D46B-7A49C4D9E4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2614476"/>
              </p:ext>
            </p:extLst>
          </p:nvPr>
        </p:nvGraphicFramePr>
        <p:xfrm>
          <a:off x="6650223" y="4179801"/>
          <a:ext cx="4923168" cy="2171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F1D5C39-D20E-3C34-68E9-F62DAB4C28C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1361" y="1488943"/>
            <a:ext cx="1549277" cy="17061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3846F5-F599-06EC-3DE0-022CD662CD5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912" y="1490940"/>
            <a:ext cx="1365554" cy="16213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DD6A53-FF9D-B30F-6821-188FC79BA5A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8791" y="1492616"/>
            <a:ext cx="1907534" cy="169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0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C5B25-E897-E8B9-BC2F-42C5618AB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8137F2A-C01C-8F64-9148-4ABDEE319BCC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72CDA2-CA1F-4D76-EBF0-435907506F3D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544950A3-A709-B6BB-7F72-1C450AF5ECC0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C85D6092-9B91-68EC-901C-DD0C5037A511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17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754198BC-A76F-A6E7-D20B-254FEC767435}"/>
              </a:ext>
            </a:extLst>
          </p:cNvPr>
          <p:cNvSpPr txBox="1">
            <a:spLocks/>
          </p:cNvSpPr>
          <p:nvPr/>
        </p:nvSpPr>
        <p:spPr>
          <a:xfrm>
            <a:off x="384559" y="303206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CERTIFICATIONS</a:t>
            </a:r>
          </a:p>
          <a:p>
            <a:pPr>
              <a:defRPr/>
            </a:pPr>
            <a:endParaRPr lang="en-US" sz="20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EDA3C7-5BA6-9EB5-7297-B1DA6F391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383" y="53366"/>
            <a:ext cx="2373492" cy="3359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39F930-854E-9995-D329-FE544DF6A5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"/>
          <a:stretch>
            <a:fillRect/>
          </a:stretch>
        </p:blipFill>
        <p:spPr>
          <a:xfrm>
            <a:off x="3513254" y="-4315"/>
            <a:ext cx="2474304" cy="34475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768C9F-E89A-81AA-B534-D7A30E766D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463" y="53367"/>
            <a:ext cx="2375404" cy="3359255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56D52456-93D8-C167-1B95-612F43869EA8}"/>
              </a:ext>
            </a:extLst>
          </p:cNvPr>
          <p:cNvGrpSpPr/>
          <p:nvPr/>
        </p:nvGrpSpPr>
        <p:grpSpPr>
          <a:xfrm>
            <a:off x="3516478" y="-4315"/>
            <a:ext cx="7252013" cy="3394127"/>
            <a:chOff x="2581580" y="34872"/>
            <a:chExt cx="7252013" cy="339412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8321017-435A-63DE-123E-C86BF2ED0512}"/>
                </a:ext>
              </a:extLst>
            </p:cNvPr>
            <p:cNvCxnSpPr>
              <a:cxnSpLocks/>
            </p:cNvCxnSpPr>
            <p:nvPr/>
          </p:nvCxnSpPr>
          <p:spPr>
            <a:xfrm>
              <a:off x="5052660" y="34872"/>
              <a:ext cx="3225" cy="3394127"/>
            </a:xfrm>
            <a:prstGeom prst="line">
              <a:avLst/>
            </a:prstGeom>
            <a:ln>
              <a:solidFill>
                <a:srgbClr val="223A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AF4ED05-084B-CEDA-F561-53DB7FD6CAFD}"/>
                </a:ext>
              </a:extLst>
            </p:cNvPr>
            <p:cNvCxnSpPr>
              <a:cxnSpLocks/>
            </p:cNvCxnSpPr>
            <p:nvPr/>
          </p:nvCxnSpPr>
          <p:spPr>
            <a:xfrm>
              <a:off x="2581580" y="3428999"/>
              <a:ext cx="7252013" cy="0"/>
            </a:xfrm>
            <a:prstGeom prst="line">
              <a:avLst/>
            </a:prstGeom>
            <a:ln>
              <a:solidFill>
                <a:srgbClr val="223A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6B5C054-0F9C-038E-E5F8-B3208B31EE7B}"/>
                </a:ext>
              </a:extLst>
            </p:cNvPr>
            <p:cNvCxnSpPr>
              <a:cxnSpLocks/>
            </p:cNvCxnSpPr>
            <p:nvPr/>
          </p:nvCxnSpPr>
          <p:spPr>
            <a:xfrm>
              <a:off x="2581580" y="39187"/>
              <a:ext cx="0" cy="3389812"/>
            </a:xfrm>
            <a:prstGeom prst="line">
              <a:avLst/>
            </a:prstGeom>
            <a:ln>
              <a:solidFill>
                <a:srgbClr val="223A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2DC171B-506B-ED43-47D7-50260D08410B}"/>
                </a:ext>
              </a:extLst>
            </p:cNvPr>
            <p:cNvCxnSpPr>
              <a:cxnSpLocks/>
            </p:cNvCxnSpPr>
            <p:nvPr/>
          </p:nvCxnSpPr>
          <p:spPr>
            <a:xfrm>
              <a:off x="7400500" y="39187"/>
              <a:ext cx="0" cy="3389812"/>
            </a:xfrm>
            <a:prstGeom prst="line">
              <a:avLst/>
            </a:prstGeom>
            <a:ln>
              <a:solidFill>
                <a:srgbClr val="223A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510CE8E-A0D1-04D9-83BE-1B4D935FE9F6}"/>
                </a:ext>
              </a:extLst>
            </p:cNvPr>
            <p:cNvCxnSpPr>
              <a:cxnSpLocks/>
            </p:cNvCxnSpPr>
            <p:nvPr/>
          </p:nvCxnSpPr>
          <p:spPr>
            <a:xfrm>
              <a:off x="9833593" y="34872"/>
              <a:ext cx="0" cy="3394127"/>
            </a:xfrm>
            <a:prstGeom prst="line">
              <a:avLst/>
            </a:prstGeom>
            <a:ln>
              <a:solidFill>
                <a:srgbClr val="223A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90ED0E8D-1A23-27BD-6E38-31DAD4CD0C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8"/>
          <a:stretch>
            <a:fillRect/>
          </a:stretch>
        </p:blipFill>
        <p:spPr>
          <a:xfrm>
            <a:off x="4639313" y="3420397"/>
            <a:ext cx="2504313" cy="341361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56F2E9A-3B55-10B0-6337-EA4038A31E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5"/>
          <a:stretch>
            <a:fillRect/>
          </a:stretch>
        </p:blipFill>
        <p:spPr>
          <a:xfrm>
            <a:off x="7116200" y="3412621"/>
            <a:ext cx="2494122" cy="3413619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D3B88036-F476-5532-B34F-02B58EED961F}"/>
              </a:ext>
            </a:extLst>
          </p:cNvPr>
          <p:cNvGrpSpPr/>
          <p:nvPr/>
        </p:nvGrpSpPr>
        <p:grpSpPr>
          <a:xfrm>
            <a:off x="386066" y="1114811"/>
            <a:ext cx="2719994" cy="1423638"/>
            <a:chOff x="543578" y="1267485"/>
            <a:chExt cx="2719994" cy="142363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A0C2B81-CE04-E2CB-9F23-4E3F30FC53CA}"/>
                </a:ext>
              </a:extLst>
            </p:cNvPr>
            <p:cNvSpPr txBox="1"/>
            <p:nvPr/>
          </p:nvSpPr>
          <p:spPr>
            <a:xfrm>
              <a:off x="543578" y="1306128"/>
              <a:ext cx="271999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223A5E"/>
                  </a:solidFill>
                  <a:latin typeface="Aptos" panose="020B0004020202020204" pitchFamily="34" charset="0"/>
                </a:rPr>
                <a:t> IATF 16949</a:t>
              </a:r>
            </a:p>
            <a:p>
              <a:pPr algn="ctr"/>
              <a:r>
                <a:rPr lang="en-US" sz="1400" b="1" dirty="0">
                  <a:solidFill>
                    <a:srgbClr val="223A5E"/>
                  </a:solidFill>
                  <a:latin typeface="Aptos" panose="020B0004020202020204" pitchFamily="34" charset="0"/>
                </a:rPr>
                <a:t>Automotive Quality Management System</a:t>
              </a:r>
            </a:p>
            <a:p>
              <a:pPr algn="ctr"/>
              <a:r>
                <a:rPr lang="en-US" sz="1400" b="1" dirty="0">
                  <a:solidFill>
                    <a:srgbClr val="223A5E"/>
                  </a:solidFill>
                  <a:latin typeface="Aptos" panose="020B0004020202020204" pitchFamily="34" charset="0"/>
                </a:rPr>
                <a:t>COSERI PLANT</a:t>
              </a:r>
            </a:p>
            <a:p>
              <a:endParaRPr lang="en-US" dirty="0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91A5BA1-9EFF-8840-CAF9-7283CDD6E2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6827" y="1267485"/>
              <a:ext cx="186687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D2F7AA8-7AF0-158D-E7FC-9E8854B166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6790" y="2426328"/>
              <a:ext cx="186687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813E0AE-C806-B180-FAB4-DD177250874E}"/>
              </a:ext>
            </a:extLst>
          </p:cNvPr>
          <p:cNvSpPr txBox="1"/>
          <p:nvPr/>
        </p:nvSpPr>
        <p:spPr>
          <a:xfrm>
            <a:off x="370946" y="2359725"/>
            <a:ext cx="2750233" cy="118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223A5E"/>
                </a:solidFill>
                <a:latin typeface="Aptos" panose="020B0004020202020204" pitchFamily="34" charset="0"/>
              </a:rPr>
              <a:t> IATF 16949</a:t>
            </a:r>
          </a:p>
          <a:p>
            <a:pPr algn="ctr"/>
            <a:r>
              <a:rPr lang="en-US" sz="1400" b="1" dirty="0">
                <a:solidFill>
                  <a:srgbClr val="223A5E"/>
                </a:solidFill>
                <a:latin typeface="Aptos" panose="020B0004020202020204" pitchFamily="34" charset="0"/>
              </a:rPr>
              <a:t>Automotive Quality Management System</a:t>
            </a:r>
          </a:p>
          <a:p>
            <a:pPr algn="ctr"/>
            <a:r>
              <a:rPr lang="en-US" sz="1400" b="1" dirty="0">
                <a:solidFill>
                  <a:srgbClr val="223A5E"/>
                </a:solidFill>
                <a:latin typeface="Aptos" panose="020B0004020202020204" pitchFamily="34" charset="0"/>
              </a:rPr>
              <a:t>PITESTI PLANT</a:t>
            </a:r>
          </a:p>
          <a:p>
            <a:endParaRPr lang="en-US" dirty="0"/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6A97212-67A1-ABF0-5CFC-9E1F36DA7377}"/>
              </a:ext>
            </a:extLst>
          </p:cNvPr>
          <p:cNvCxnSpPr>
            <a:cxnSpLocks/>
          </p:cNvCxnSpPr>
          <p:nvPr/>
        </p:nvCxnSpPr>
        <p:spPr>
          <a:xfrm>
            <a:off x="7145561" y="3392583"/>
            <a:ext cx="0" cy="3395672"/>
          </a:xfrm>
          <a:prstGeom prst="line">
            <a:avLst/>
          </a:prstGeom>
          <a:ln>
            <a:solidFill>
              <a:srgbClr val="223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F060264-2584-4203-6EA5-5B65C4F53EE4}"/>
              </a:ext>
            </a:extLst>
          </p:cNvPr>
          <p:cNvCxnSpPr>
            <a:cxnSpLocks/>
          </p:cNvCxnSpPr>
          <p:nvPr/>
        </p:nvCxnSpPr>
        <p:spPr>
          <a:xfrm>
            <a:off x="4786110" y="3393757"/>
            <a:ext cx="0" cy="3394498"/>
          </a:xfrm>
          <a:prstGeom prst="line">
            <a:avLst/>
          </a:prstGeom>
          <a:ln>
            <a:solidFill>
              <a:srgbClr val="223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49A09024-F534-D796-B22C-F7E5DCEDE553}"/>
              </a:ext>
            </a:extLst>
          </p:cNvPr>
          <p:cNvCxnSpPr>
            <a:cxnSpLocks/>
          </p:cNvCxnSpPr>
          <p:nvPr/>
        </p:nvCxnSpPr>
        <p:spPr>
          <a:xfrm>
            <a:off x="9429103" y="3389812"/>
            <a:ext cx="0" cy="3398443"/>
          </a:xfrm>
          <a:prstGeom prst="line">
            <a:avLst/>
          </a:prstGeom>
          <a:ln>
            <a:solidFill>
              <a:srgbClr val="223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C8518243-CFAB-847A-1432-59741809D57C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A4F9FF3-B396-FB89-0696-422C7FEFAE23}"/>
              </a:ext>
            </a:extLst>
          </p:cNvPr>
          <p:cNvGrpSpPr/>
          <p:nvPr/>
        </p:nvGrpSpPr>
        <p:grpSpPr>
          <a:xfrm>
            <a:off x="537913" y="1275900"/>
            <a:ext cx="2447671" cy="5512354"/>
            <a:chOff x="537913" y="1275900"/>
            <a:chExt cx="2447671" cy="5512354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2B4F593-3264-C7B1-0F85-A6E377B62303}"/>
                </a:ext>
              </a:extLst>
            </p:cNvPr>
            <p:cNvGrpSpPr/>
            <p:nvPr/>
          </p:nvGrpSpPr>
          <p:grpSpPr>
            <a:xfrm>
              <a:off x="593726" y="5618703"/>
              <a:ext cx="2388418" cy="1169551"/>
              <a:chOff x="9077562" y="4725046"/>
              <a:chExt cx="2388418" cy="1169551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24C9ECC-9396-1915-1D2B-5856AAC649AA}"/>
                  </a:ext>
                </a:extLst>
              </p:cNvPr>
              <p:cNvSpPr txBox="1"/>
              <p:nvPr/>
            </p:nvSpPr>
            <p:spPr>
              <a:xfrm>
                <a:off x="9077562" y="4725046"/>
                <a:ext cx="2388418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223A5E"/>
                    </a:solidFill>
                    <a:latin typeface="Aptos" panose="020B0004020202020204" pitchFamily="34" charset="0"/>
                  </a:rPr>
                  <a:t>ISO 45001</a:t>
                </a:r>
              </a:p>
              <a:p>
                <a:pPr algn="ctr"/>
                <a:r>
                  <a:rPr lang="en-US" sz="1400" b="1" dirty="0">
                    <a:solidFill>
                      <a:srgbClr val="223A5E"/>
                    </a:solidFill>
                    <a:latin typeface="Aptos" panose="020B0004020202020204" pitchFamily="34" charset="0"/>
                  </a:rPr>
                  <a:t>Health and Safety</a:t>
                </a:r>
              </a:p>
              <a:p>
                <a:pPr algn="ctr"/>
                <a:r>
                  <a:rPr lang="en-US" sz="1400" b="1" dirty="0">
                    <a:solidFill>
                      <a:srgbClr val="223A5E"/>
                    </a:solidFill>
                    <a:latin typeface="Aptos" panose="020B0004020202020204" pitchFamily="34" charset="0"/>
                  </a:rPr>
                  <a:t>Management System</a:t>
                </a:r>
              </a:p>
              <a:p>
                <a:endParaRPr lang="en-US" dirty="0"/>
              </a:p>
            </p:txBody>
          </p: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69239A0A-43DC-9E67-C4DF-5E72535451A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292058" y="4725046"/>
                <a:ext cx="186647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6835E527-7493-2A68-D584-3B5A660F52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300078" y="5694255"/>
                <a:ext cx="185845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6118892E-AD40-FE2E-32E4-3EB60F976EC7}"/>
                </a:ext>
              </a:extLst>
            </p:cNvPr>
            <p:cNvGrpSpPr/>
            <p:nvPr/>
          </p:nvGrpSpPr>
          <p:grpSpPr>
            <a:xfrm>
              <a:off x="537913" y="1275900"/>
              <a:ext cx="2447671" cy="4672772"/>
              <a:chOff x="537913" y="1275900"/>
              <a:chExt cx="2447671" cy="4672772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2EF65C49-050A-9A87-DFDB-090C23DA2396}"/>
                  </a:ext>
                </a:extLst>
              </p:cNvPr>
              <p:cNvGrpSpPr/>
              <p:nvPr/>
            </p:nvGrpSpPr>
            <p:grpSpPr>
              <a:xfrm>
                <a:off x="539848" y="3563730"/>
                <a:ext cx="2445736" cy="1189373"/>
                <a:chOff x="809000" y="4761748"/>
                <a:chExt cx="2445736" cy="1189373"/>
              </a:xfrm>
            </p:grpSpPr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ABD081B-9455-A950-A7CB-A8D67B214149}"/>
                    </a:ext>
                  </a:extLst>
                </p:cNvPr>
                <p:cNvSpPr txBox="1"/>
                <p:nvPr/>
              </p:nvSpPr>
              <p:spPr>
                <a:xfrm>
                  <a:off x="809000" y="4781570"/>
                  <a:ext cx="2445736" cy="11695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b="1" dirty="0">
                      <a:solidFill>
                        <a:srgbClr val="223A5E"/>
                      </a:solidFill>
                      <a:latin typeface="Aptos" panose="020B0004020202020204" pitchFamily="34" charset="0"/>
                    </a:rPr>
                    <a:t> ISO 9001</a:t>
                  </a:r>
                </a:p>
                <a:p>
                  <a:pPr algn="ctr"/>
                  <a:r>
                    <a:rPr lang="en-US" sz="1400" b="1" dirty="0">
                      <a:solidFill>
                        <a:srgbClr val="223A5E"/>
                      </a:solidFill>
                      <a:latin typeface="Aptos" panose="020B0004020202020204" pitchFamily="34" charset="0"/>
                    </a:rPr>
                    <a:t>Quality Management System</a:t>
                  </a:r>
                </a:p>
                <a:p>
                  <a:endParaRPr lang="en-US" dirty="0"/>
                </a:p>
              </p:txBody>
            </p: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E1846C7E-72FB-B52B-828E-C1FD1BBF30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11356" y="4761748"/>
                  <a:ext cx="184322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AB09B314-2DBF-7E54-8C91-A096AFA131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85394" y="5694255"/>
                  <a:ext cx="1869182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0233215-0CFA-7D0F-BE40-25A014B942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1987" y="3482979"/>
                <a:ext cx="1843437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944C6907-F402-C7C6-21BA-7C369E1B45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6970" y="2336011"/>
                <a:ext cx="1869183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AD7DCC2-D54F-ABA9-F0E3-0A356F5F1EA1}"/>
                  </a:ext>
                </a:extLst>
              </p:cNvPr>
              <p:cNvSpPr txBox="1"/>
              <p:nvPr/>
            </p:nvSpPr>
            <p:spPr>
              <a:xfrm>
                <a:off x="537913" y="4588119"/>
                <a:ext cx="2388418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rgbClr val="223A5E"/>
                    </a:solidFill>
                    <a:latin typeface="Aptos" panose="020B0004020202020204" pitchFamily="34" charset="0"/>
                  </a:rPr>
                  <a:t>ISO 14001</a:t>
                </a:r>
              </a:p>
              <a:p>
                <a:pPr algn="ctr"/>
                <a:r>
                  <a:rPr lang="en-US" sz="1400" b="1" dirty="0">
                    <a:solidFill>
                      <a:srgbClr val="223A5E"/>
                    </a:solidFill>
                    <a:latin typeface="Aptos" panose="020B0004020202020204" pitchFamily="34" charset="0"/>
                  </a:rPr>
                  <a:t>Environmental Management System</a:t>
                </a:r>
              </a:p>
              <a:p>
                <a:endParaRPr lang="en-US" dirty="0"/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92002722-522B-4834-ED6A-133A31A597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9276" y="4578245"/>
                <a:ext cx="185614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57C388B3-CCB6-A493-3AEA-424058D8BA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6242" y="5547454"/>
                <a:ext cx="185845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Arrow: Chevron 76">
                <a:extLst>
                  <a:ext uri="{FF2B5EF4-FFF2-40B4-BE49-F238E27FC236}">
                    <a16:creationId xmlns:a16="http://schemas.microsoft.com/office/drawing/2014/main" id="{F1A71F99-6AA6-F131-1ED8-0523D0F455F5}"/>
                  </a:ext>
                </a:extLst>
              </p:cNvPr>
              <p:cNvSpPr/>
              <p:nvPr/>
            </p:nvSpPr>
            <p:spPr>
              <a:xfrm>
                <a:off x="635723" y="1275900"/>
                <a:ext cx="184086" cy="197815"/>
              </a:xfrm>
              <a:prstGeom prst="chevron">
                <a:avLst/>
              </a:prstGeom>
              <a:solidFill>
                <a:schemeClr val="bg1"/>
              </a:solidFill>
              <a:ln w="28575">
                <a:solidFill>
                  <a:srgbClr val="223A5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Arrow: Chevron 77">
                <a:extLst>
                  <a:ext uri="{FF2B5EF4-FFF2-40B4-BE49-F238E27FC236}">
                    <a16:creationId xmlns:a16="http://schemas.microsoft.com/office/drawing/2014/main" id="{93416D7B-1A46-83BB-2989-DE1C8ADC635A}"/>
                  </a:ext>
                </a:extLst>
              </p:cNvPr>
              <p:cNvSpPr/>
              <p:nvPr/>
            </p:nvSpPr>
            <p:spPr>
              <a:xfrm>
                <a:off x="627651" y="2469727"/>
                <a:ext cx="184086" cy="197815"/>
              </a:xfrm>
              <a:prstGeom prst="chevron">
                <a:avLst/>
              </a:prstGeom>
              <a:solidFill>
                <a:schemeClr val="bg1"/>
              </a:solidFill>
              <a:ln w="28575">
                <a:solidFill>
                  <a:srgbClr val="223A5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Arrow: Chevron 78">
                <a:extLst>
                  <a:ext uri="{FF2B5EF4-FFF2-40B4-BE49-F238E27FC236}">
                    <a16:creationId xmlns:a16="http://schemas.microsoft.com/office/drawing/2014/main" id="{35E0E08D-1ADC-7ED4-3BDE-B1CABE8FC270}"/>
                  </a:ext>
                </a:extLst>
              </p:cNvPr>
              <p:cNvSpPr/>
              <p:nvPr/>
            </p:nvSpPr>
            <p:spPr>
              <a:xfrm>
                <a:off x="624136" y="3709415"/>
                <a:ext cx="184086" cy="197815"/>
              </a:xfrm>
              <a:prstGeom prst="chevron">
                <a:avLst/>
              </a:prstGeom>
              <a:solidFill>
                <a:schemeClr val="bg1"/>
              </a:solidFill>
              <a:ln w="28575">
                <a:solidFill>
                  <a:srgbClr val="223A5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Arrow: Chevron 79">
                <a:extLst>
                  <a:ext uri="{FF2B5EF4-FFF2-40B4-BE49-F238E27FC236}">
                    <a16:creationId xmlns:a16="http://schemas.microsoft.com/office/drawing/2014/main" id="{93484B0F-89AE-7050-68BA-5425949EE781}"/>
                  </a:ext>
                </a:extLst>
              </p:cNvPr>
              <p:cNvSpPr/>
              <p:nvPr/>
            </p:nvSpPr>
            <p:spPr>
              <a:xfrm>
                <a:off x="616807" y="4707169"/>
                <a:ext cx="184086" cy="197815"/>
              </a:xfrm>
              <a:prstGeom prst="chevron">
                <a:avLst/>
              </a:prstGeom>
              <a:solidFill>
                <a:schemeClr val="bg1"/>
              </a:solidFill>
              <a:ln w="28575">
                <a:solidFill>
                  <a:srgbClr val="223A5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Arrow: Chevron 80">
                <a:extLst>
                  <a:ext uri="{FF2B5EF4-FFF2-40B4-BE49-F238E27FC236}">
                    <a16:creationId xmlns:a16="http://schemas.microsoft.com/office/drawing/2014/main" id="{97358EAE-EF5E-4B44-80A4-DE850CACCE8A}"/>
                  </a:ext>
                </a:extLst>
              </p:cNvPr>
              <p:cNvSpPr/>
              <p:nvPr/>
            </p:nvSpPr>
            <p:spPr>
              <a:xfrm>
                <a:off x="620270" y="5750857"/>
                <a:ext cx="184086" cy="197815"/>
              </a:xfrm>
              <a:prstGeom prst="chevron">
                <a:avLst/>
              </a:prstGeom>
              <a:solidFill>
                <a:schemeClr val="bg1"/>
              </a:solidFill>
              <a:ln w="28575">
                <a:solidFill>
                  <a:srgbClr val="223A5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641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FBD21-D0F9-330F-E725-50F858769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453819E-FBB4-4488-E11D-6970D97C1DEF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CFA66A-1BA3-0FE5-C261-F75B929AAD98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4A35A8B1-01D0-29F0-5BD1-BD7C754FCCEC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D6CAB5A9-D1AE-1B6E-A997-31DCCE93F02E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18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9A91E33A-F7FC-05C9-104F-0D420D15AB00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>
                <a:solidFill>
                  <a:srgbClr val="000000"/>
                </a:solidFill>
                <a:latin typeface="Arial"/>
              </a:rPr>
              <a:t>LoGistics</a:t>
            </a:r>
            <a:endParaRPr kumimoji="0" lang="en-US" sz="2000" b="1" i="0" u="none" strike="noStrike" kern="1200" cap="all" spc="-15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AF3554-1503-6EA4-B8A5-3CA67E6964D5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F9B7DA6-95ED-A731-14EF-E1CE8EF2A93F}"/>
              </a:ext>
            </a:extLst>
          </p:cNvPr>
          <p:cNvSpPr txBox="1"/>
          <p:nvPr/>
        </p:nvSpPr>
        <p:spPr>
          <a:xfrm>
            <a:off x="73157" y="930633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Aptos Display" panose="020B0004020202020204" pitchFamily="34" charset="0"/>
              </a:rPr>
              <a:t>     We manage all logistics processes in-house, from packaging and labeling to dispatch and delivery. We ship over </a:t>
            </a:r>
            <a:r>
              <a:rPr lang="en-US" sz="1600" b="1" dirty="0">
                <a:latin typeface="Aptos Display" panose="020B0004020202020204" pitchFamily="34" charset="0"/>
              </a:rPr>
              <a:t>2 800 000</a:t>
            </a:r>
            <a:r>
              <a:rPr lang="en-US" sz="1600" dirty="0">
                <a:latin typeface="Aptos Display" panose="020B0004020202020204" pitchFamily="34" charset="0"/>
              </a:rPr>
              <a:t> parts annually and our products reach customers on time, anywhere in the world – with no geographic or commercial limitations. </a:t>
            </a:r>
            <a:endParaRPr lang="ro-RO" sz="1600" dirty="0">
              <a:latin typeface="Aptos Display" panose="020B00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CC3EA1E-F918-D6B1-91F4-4429E324EA66}"/>
              </a:ext>
            </a:extLst>
          </p:cNvPr>
          <p:cNvSpPr/>
          <p:nvPr/>
        </p:nvSpPr>
        <p:spPr>
          <a:xfrm rot="16200000">
            <a:off x="8460512" y="2555374"/>
            <a:ext cx="4286591" cy="28837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reflection blurRad="12700" endPos="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r>
              <a:rPr lang="en-US" sz="1200" kern="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946ABD8-237D-F761-F096-21772561E3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8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4635" y="1886279"/>
            <a:ext cx="2816965" cy="18304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7BB5C29-85F9-BF7B-A154-103D8E32A3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4635" y="3748786"/>
            <a:ext cx="2816439" cy="2353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178DBF-C40B-8A45-FDF9-CB8AEFAF68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5" t="3430" b="5149"/>
          <a:stretch>
            <a:fillRect/>
          </a:stretch>
        </p:blipFill>
        <p:spPr>
          <a:xfrm>
            <a:off x="2597018" y="1594252"/>
            <a:ext cx="5719209" cy="4466728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1664FD-DD3D-85CF-E6DF-C206A4012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542850"/>
              </p:ext>
            </p:extLst>
          </p:nvPr>
        </p:nvGraphicFramePr>
        <p:xfrm>
          <a:off x="73157" y="4497052"/>
          <a:ext cx="2777863" cy="2275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4981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4B12F-67D9-0A54-AEE9-F8E212AD1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4676E2C-1962-5338-DD3F-27DC031EA247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2172BD-1E36-7039-690C-8EE157E264CB}"/>
              </a:ext>
            </a:extLst>
          </p:cNvPr>
          <p:cNvSpPr txBox="1"/>
          <p:nvPr/>
        </p:nvSpPr>
        <p:spPr>
          <a:xfrm rot="16200000">
            <a:off x="-1688818" y="3133690"/>
            <a:ext cx="4784583" cy="590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MUSA PITESTI </a:t>
            </a: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kumimoji="0" lang="en-US" sz="3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96</a:t>
            </a:r>
            <a:endParaRPr kumimoji="0" lang="en-US" sz="12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5E1D3BAE-EB54-0692-6933-BCF10DBC6550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7E32B1FE-CAAE-9D3E-EF70-EACAEE102A1A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19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14791F76-AFCD-7122-0FC7-7FF6EF8E3133}"/>
              </a:ext>
            </a:extLst>
          </p:cNvPr>
          <p:cNvSpPr txBox="1">
            <a:spLocks/>
          </p:cNvSpPr>
          <p:nvPr/>
        </p:nvSpPr>
        <p:spPr>
          <a:xfrm>
            <a:off x="226852" y="-123627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COMPANY PERFORMANCE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D38447-6B31-12ED-0952-C7047D791AB9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elul 3">
            <a:extLst>
              <a:ext uri="{FF2B5EF4-FFF2-40B4-BE49-F238E27FC236}">
                <a16:creationId xmlns:a16="http://schemas.microsoft.com/office/drawing/2014/main" id="{5E5314B6-0D3F-C71E-A454-EAB1F4848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296911"/>
              </p:ext>
            </p:extLst>
          </p:nvPr>
        </p:nvGraphicFramePr>
        <p:xfrm>
          <a:off x="226852" y="413722"/>
          <a:ext cx="11835446" cy="3854051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739503">
                  <a:extLst>
                    <a:ext uri="{9D8B030D-6E8A-4147-A177-3AD203B41FA5}">
                      <a16:colId xmlns:a16="http://schemas.microsoft.com/office/drawing/2014/main" val="115202853"/>
                    </a:ext>
                  </a:extLst>
                </a:gridCol>
                <a:gridCol w="1862623">
                  <a:extLst>
                    <a:ext uri="{9D8B030D-6E8A-4147-A177-3AD203B41FA5}">
                      <a16:colId xmlns:a16="http://schemas.microsoft.com/office/drawing/2014/main" val="1010693434"/>
                    </a:ext>
                  </a:extLst>
                </a:gridCol>
                <a:gridCol w="916171">
                  <a:extLst>
                    <a:ext uri="{9D8B030D-6E8A-4147-A177-3AD203B41FA5}">
                      <a16:colId xmlns:a16="http://schemas.microsoft.com/office/drawing/2014/main" val="3170741617"/>
                    </a:ext>
                  </a:extLst>
                </a:gridCol>
                <a:gridCol w="1852365">
                  <a:extLst>
                    <a:ext uri="{9D8B030D-6E8A-4147-A177-3AD203B41FA5}">
                      <a16:colId xmlns:a16="http://schemas.microsoft.com/office/drawing/2014/main" val="941531693"/>
                    </a:ext>
                  </a:extLst>
                </a:gridCol>
                <a:gridCol w="728117">
                  <a:extLst>
                    <a:ext uri="{9D8B030D-6E8A-4147-A177-3AD203B41FA5}">
                      <a16:colId xmlns:a16="http://schemas.microsoft.com/office/drawing/2014/main" val="637988971"/>
                    </a:ext>
                  </a:extLst>
                </a:gridCol>
                <a:gridCol w="3029379">
                  <a:extLst>
                    <a:ext uri="{9D8B030D-6E8A-4147-A177-3AD203B41FA5}">
                      <a16:colId xmlns:a16="http://schemas.microsoft.com/office/drawing/2014/main" val="669594069"/>
                    </a:ext>
                  </a:extLst>
                </a:gridCol>
                <a:gridCol w="1048311">
                  <a:extLst>
                    <a:ext uri="{9D8B030D-6E8A-4147-A177-3AD203B41FA5}">
                      <a16:colId xmlns:a16="http://schemas.microsoft.com/office/drawing/2014/main" val="1303430783"/>
                    </a:ext>
                  </a:extLst>
                </a:gridCol>
                <a:gridCol w="841328">
                  <a:extLst>
                    <a:ext uri="{9D8B030D-6E8A-4147-A177-3AD203B41FA5}">
                      <a16:colId xmlns:a16="http://schemas.microsoft.com/office/drawing/2014/main" val="1502858563"/>
                    </a:ext>
                  </a:extLst>
                </a:gridCol>
                <a:gridCol w="817649">
                  <a:extLst>
                    <a:ext uri="{9D8B030D-6E8A-4147-A177-3AD203B41FA5}">
                      <a16:colId xmlns:a16="http://schemas.microsoft.com/office/drawing/2014/main" val="366312751"/>
                    </a:ext>
                  </a:extLst>
                </a:gridCol>
              </a:tblGrid>
              <a:tr h="593179">
                <a:tc>
                  <a:txBody>
                    <a:bodyPr/>
                    <a:lstStyle/>
                    <a:p>
                      <a:pPr algn="ctr" rtl="0"/>
                      <a:endParaRPr lang="en-US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</a:t>
                      </a:r>
                      <a:endParaRPr lang="ro-RO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OBSERVATION</a:t>
                      </a:r>
                      <a:endParaRPr lang="ro-RO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TOURNOVER</a:t>
                      </a:r>
                    </a:p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(mil EURO)</a:t>
                      </a:r>
                      <a:endParaRPr lang="ro-RO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CUSTOMER</a:t>
                      </a:r>
                      <a:endParaRPr lang="ro-RO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EMPLOYEE</a:t>
                      </a:r>
                      <a:endParaRPr lang="ro-RO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en-US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INVESTMENT EVOLUTION</a:t>
                      </a:r>
                      <a:endParaRPr lang="ro-RO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INVESTMENT (mil EURO/year)</a:t>
                      </a:r>
                      <a:endParaRPr lang="ro-RO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QUALITY (</a:t>
                      </a:r>
                      <a:r>
                        <a:rPr lang="en-US" sz="900" b="1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Averge</a:t>
                      </a:r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RSSC points)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DELIVERY</a:t>
                      </a:r>
                    </a:p>
                    <a:p>
                      <a:pPr algn="ctr" rtl="0"/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900" b="1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Averge</a:t>
                      </a:r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service rate)</a:t>
                      </a:r>
                      <a:endParaRPr lang="ro-RO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23600"/>
                  </a:ext>
                </a:extLst>
              </a:tr>
              <a:tr h="338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until 2016</a:t>
                      </a:r>
                      <a:endParaRPr lang="ro-RO" sz="9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TR2 </a:t>
                      </a:r>
                      <a:r>
                        <a:rPr lang="en-US" sz="9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Automotive+Non-Automotive</a:t>
                      </a:r>
                      <a:endParaRPr lang="ro-RO" sz="9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</a:t>
                      </a:r>
                      <a:endParaRPr lang="ro-RO" sz="9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GIC NOSAG / MARTUR + ASSA ABLOY</a:t>
                      </a:r>
                      <a:endParaRPr lang="ro-RO" sz="9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ro-RO" sz="9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plant in </a:t>
                      </a:r>
                      <a:r>
                        <a:rPr lang="en-US" sz="9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Cateasca</a:t>
                      </a:r>
                      <a:r>
                        <a:rPr lang="en-US" sz="9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press park </a:t>
                      </a:r>
                      <a:r>
                        <a:rPr lang="en-US" sz="900" b="1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2 mil EURO</a:t>
                      </a:r>
                      <a:endParaRPr lang="ro-RO" sz="9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</a:t>
                      </a:r>
                      <a:endParaRPr lang="ro-RO" sz="10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10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o-RO" sz="10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792997"/>
                  </a:ext>
                </a:extLst>
              </a:tr>
              <a:tr h="225973">
                <a:tc>
                  <a:txBody>
                    <a:bodyPr/>
                    <a:lstStyle/>
                    <a:p>
                      <a:pPr algn="ctr" rtl="0"/>
                      <a:r>
                        <a:rPr lang="en-US" sz="9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ro-RO" sz="9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Join into the RENAULT panel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8.4</a:t>
                      </a:r>
                      <a:endParaRPr lang="ro-RO" sz="9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9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RENAULT</a:t>
                      </a:r>
                      <a:endParaRPr lang="ro-RO" sz="9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9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</a:t>
                      </a:r>
                      <a:endParaRPr lang="ro-RO" sz="9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machinery and equipment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0.3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ro-RO" sz="10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ro-RO" sz="10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495943"/>
                  </a:ext>
                </a:extLst>
              </a:tr>
              <a:tr h="2259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2018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10.5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239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machinery and equipment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0.3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0.3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ro-RO" sz="10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132828"/>
                  </a:ext>
                </a:extLst>
              </a:tr>
              <a:tr h="338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10.4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255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machinery and equipment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0.5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Building extension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0.5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ro-RO" sz="10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300830"/>
                  </a:ext>
                </a:extLst>
              </a:tr>
              <a:tr h="2259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pandemic period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6.8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241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machinery and equipment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1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ro-RO" sz="10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728417"/>
                  </a:ext>
                </a:extLst>
              </a:tr>
              <a:tr h="2259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SOP RJI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209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machinery and equipment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0.5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endParaRPr lang="ro-RO" sz="1000" b="1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078208"/>
                  </a:ext>
                </a:extLst>
              </a:tr>
              <a:tr h="2259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10.8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183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machinery and equipment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0.5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2689939"/>
                  </a:ext>
                </a:extLst>
              </a:tr>
              <a:tr h="338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23.8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214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machinery and equipment –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building 6200 </a:t>
                      </a:r>
                      <a:r>
                        <a:rPr kumimoji="0" lang="en-US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SQm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4.3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2895463"/>
                  </a:ext>
                </a:extLst>
              </a:tr>
              <a:tr h="2259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2024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SOP P1310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39.5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475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machinery and equipment –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5.5 mil EURO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81%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34169"/>
                  </a:ext>
                </a:extLst>
              </a:tr>
              <a:tr h="3389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2025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Forecast + SOP R1310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525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machinery and equipment </a:t>
                      </a: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5 mil EURO for new project </a:t>
                      </a: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 &amp; Others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98%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592288"/>
                  </a:ext>
                </a:extLst>
              </a:tr>
              <a:tr h="2878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2026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RENAULT</a:t>
                      </a: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530</a:t>
                      </a:r>
                      <a:endParaRPr kumimoji="0" lang="ro-RO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o-RO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4.8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100%</a:t>
                      </a:r>
                      <a:endParaRPr kumimoji="0" lang="ro-RO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0793777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EFFC5BD0-9CAF-1020-E7C0-1410DCD53E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4466547"/>
              </p:ext>
            </p:extLst>
          </p:nvPr>
        </p:nvGraphicFramePr>
        <p:xfrm>
          <a:off x="7982780" y="4287834"/>
          <a:ext cx="3801053" cy="2388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CDEDCF0-2206-1403-FBC5-AB3F8DF1DC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9780319"/>
              </p:ext>
            </p:extLst>
          </p:nvPr>
        </p:nvGraphicFramePr>
        <p:xfrm>
          <a:off x="385605" y="4259583"/>
          <a:ext cx="3801053" cy="2388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E3CA2D6-4DB9-D997-C1C0-FF6074DE8B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3032290"/>
              </p:ext>
            </p:extLst>
          </p:nvPr>
        </p:nvGraphicFramePr>
        <p:xfrm>
          <a:off x="4184193" y="4259583"/>
          <a:ext cx="3801053" cy="2388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AB9D095-4E53-4DD5-79C0-6FB23BEB5C55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15" grpId="0">
        <p:bldAsOne/>
      </p:bldGraphic>
      <p:bldGraphic spid="2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6ED26A6-C36A-2A3A-9E18-6111B09C55C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22" b="21851"/>
          <a:stretch>
            <a:fillRect/>
          </a:stretch>
        </p:blipFill>
        <p:spPr>
          <a:xfrm>
            <a:off x="0" y="-9058"/>
            <a:ext cx="12197748" cy="4140723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98000"/>
              </a:srgbClr>
            </a:outerShdw>
            <a:reflection stA="19000" endPos="68000" dir="5400000" sy="-100000" algn="bl" rotWithShape="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D9D245-2FED-0422-8F5D-5C3546A4EF21}"/>
              </a:ext>
            </a:extLst>
          </p:cNvPr>
          <p:cNvSpPr txBox="1"/>
          <p:nvPr/>
        </p:nvSpPr>
        <p:spPr>
          <a:xfrm>
            <a:off x="8267029" y="-9058"/>
            <a:ext cx="392497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b="1" dirty="0"/>
              <a:t>100% ROMANIAN PRIVATE COMPANY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57B8CA7-FA20-1BF3-2ED0-AA877161BF6B}"/>
              </a:ext>
            </a:extLst>
          </p:cNvPr>
          <p:cNvGrpSpPr/>
          <p:nvPr/>
        </p:nvGrpSpPr>
        <p:grpSpPr>
          <a:xfrm>
            <a:off x="4204176" y="3688467"/>
            <a:ext cx="1897574" cy="2787733"/>
            <a:chOff x="4204176" y="3688467"/>
            <a:chExt cx="1897574" cy="2787733"/>
          </a:xfrm>
        </p:grpSpPr>
        <p:cxnSp>
          <p:nvCxnSpPr>
            <p:cNvPr id="119" name="Google Shape;119;p14"/>
            <p:cNvCxnSpPr/>
            <p:nvPr/>
          </p:nvCxnSpPr>
          <p:spPr>
            <a:xfrm rot="10800000">
              <a:off x="6101750" y="4355525"/>
              <a:ext cx="0" cy="2120675"/>
            </a:xfrm>
            <a:prstGeom prst="straightConnector1">
              <a:avLst/>
            </a:prstGeom>
            <a:noFill/>
            <a:ln w="19050" cap="flat" cmpd="sng">
              <a:solidFill>
                <a:srgbClr val="FA9908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4561052-B94E-47F8-E7FD-949E8975F512}"/>
                </a:ext>
              </a:extLst>
            </p:cNvPr>
            <p:cNvGrpSpPr/>
            <p:nvPr/>
          </p:nvGrpSpPr>
          <p:grpSpPr>
            <a:xfrm>
              <a:off x="4204176" y="3688467"/>
              <a:ext cx="1659307" cy="2763111"/>
              <a:chOff x="4204176" y="3688467"/>
              <a:chExt cx="1659307" cy="2763111"/>
            </a:xfrm>
          </p:grpSpPr>
          <p:sp>
            <p:nvSpPr>
              <p:cNvPr id="121" name="Google Shape;121;p14"/>
              <p:cNvSpPr txBox="1"/>
              <p:nvPr/>
            </p:nvSpPr>
            <p:spPr>
              <a:xfrm>
                <a:off x="4448611" y="3688467"/>
                <a:ext cx="1195873" cy="4431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00"/>
                    </a:solidFill>
                    <a:latin typeface="Fira Sans SemiBold"/>
                    <a:ea typeface="Fira Sans SemiBold"/>
                    <a:cs typeface="Fira Sans SemiBold"/>
                    <a:sym typeface="Fira Sans SemiBold"/>
                  </a:rPr>
                  <a:t>1996</a:t>
                </a:r>
                <a:endParaRPr sz="2400" dirty="0"/>
              </a:p>
            </p:txBody>
          </p:sp>
          <p:sp>
            <p:nvSpPr>
              <p:cNvPr id="122" name="Google Shape;122;p14"/>
              <p:cNvSpPr txBox="1"/>
              <p:nvPr/>
            </p:nvSpPr>
            <p:spPr>
              <a:xfrm>
                <a:off x="4204176" y="4235587"/>
                <a:ext cx="1659307" cy="22159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algn="ctr"/>
                <a:r>
                  <a:rPr lang="en-US" sz="1600" dirty="0"/>
                  <a:t>S.C. MUSA PITESTI 96 S.R.L. was founded by Mr. Aldea Nicolae, based in Pitești. The main field of activity was the manufacture of dies and molds.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A5E2E1-CFC9-AB44-B244-E28033C8EA7E}"/>
              </a:ext>
            </a:extLst>
          </p:cNvPr>
          <p:cNvGrpSpPr/>
          <p:nvPr/>
        </p:nvGrpSpPr>
        <p:grpSpPr>
          <a:xfrm>
            <a:off x="583787" y="3388804"/>
            <a:ext cx="3259457" cy="3165041"/>
            <a:chOff x="685799" y="3308450"/>
            <a:chExt cx="3259457" cy="3165041"/>
          </a:xfrm>
        </p:grpSpPr>
        <p:grpSp>
          <p:nvGrpSpPr>
            <p:cNvPr id="115" name="Google Shape;115;p14"/>
            <p:cNvGrpSpPr/>
            <p:nvPr/>
          </p:nvGrpSpPr>
          <p:grpSpPr>
            <a:xfrm>
              <a:off x="685799" y="3308450"/>
              <a:ext cx="3196389" cy="3143128"/>
              <a:chOff x="0" y="-47625"/>
              <a:chExt cx="1200538" cy="1402292"/>
            </a:xfrm>
            <a:solidFill>
              <a:srgbClr val="223A5E"/>
            </a:solidFill>
          </p:grpSpPr>
          <p:sp>
            <p:nvSpPr>
              <p:cNvPr id="116" name="Google Shape;116;p14"/>
              <p:cNvSpPr/>
              <p:nvPr/>
            </p:nvSpPr>
            <p:spPr>
              <a:xfrm>
                <a:off x="0" y="0"/>
                <a:ext cx="1200538" cy="1354667"/>
              </a:xfrm>
              <a:custGeom>
                <a:avLst/>
                <a:gdLst/>
                <a:ahLst/>
                <a:cxnLst/>
                <a:rect l="l" t="t" r="r" b="b"/>
                <a:pathLst>
                  <a:path w="1200538" h="1354667" extrusionOk="0">
                    <a:moveTo>
                      <a:pt x="0" y="0"/>
                    </a:moveTo>
                    <a:lnTo>
                      <a:pt x="1200538" y="0"/>
                    </a:lnTo>
                    <a:lnTo>
                      <a:pt x="1200538" y="1354667"/>
                    </a:lnTo>
                    <a:lnTo>
                      <a:pt x="0" y="135466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" name="Google Shape;117;p14"/>
              <p:cNvSpPr txBox="1"/>
              <p:nvPr/>
            </p:nvSpPr>
            <p:spPr>
              <a:xfrm>
                <a:off x="0" y="-47625"/>
                <a:ext cx="1200538" cy="1402292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33867" tIns="33867" rIns="33867" bIns="33867" anchor="ctr" anchorCtr="0">
                <a:noAutofit/>
              </a:bodyPr>
              <a:lstStyle/>
              <a:p>
                <a:pPr algn="ctr">
                  <a:lnSpc>
                    <a:spcPct val="186611"/>
                  </a:lnSpc>
                </a:pPr>
                <a:endParaRPr sz="1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4" name="Google Shape;124;p14"/>
            <p:cNvSpPr txBox="1"/>
            <p:nvPr/>
          </p:nvSpPr>
          <p:spPr>
            <a:xfrm>
              <a:off x="877311" y="3449424"/>
              <a:ext cx="2633025" cy="5909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3200" b="1" dirty="0">
                  <a:solidFill>
                    <a:srgbClr val="FFFFFF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Our name </a:t>
              </a:r>
              <a:endParaRPr sz="3200" dirty="0"/>
            </a:p>
          </p:txBody>
        </p:sp>
        <p:sp>
          <p:nvSpPr>
            <p:cNvPr id="127" name="Google Shape;127;p14"/>
            <p:cNvSpPr txBox="1"/>
            <p:nvPr/>
          </p:nvSpPr>
          <p:spPr>
            <a:xfrm>
              <a:off x="794370" y="4146700"/>
              <a:ext cx="3150886" cy="23267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lnSpc>
                  <a:spcPct val="139958"/>
                </a:lnSpc>
              </a:pPr>
              <a:r>
                <a:rPr lang="en-US" sz="2400" dirty="0">
                  <a:solidFill>
                    <a:srgbClr val="FFFFFF"/>
                  </a:solidFill>
                  <a:latin typeface="Merriweather" panose="00000500000000000000" pitchFamily="2" charset="0"/>
                  <a:sym typeface="Fira Sans"/>
                </a:rPr>
                <a:t>M </a:t>
              </a:r>
              <a:r>
                <a:rPr lang="en-US" sz="1200" dirty="0">
                  <a:solidFill>
                    <a:srgbClr val="FFFFFF"/>
                  </a:solidFill>
                  <a:latin typeface="Merriweather" panose="00000500000000000000" pitchFamily="2" charset="0"/>
                  <a:ea typeface="Fira Sans"/>
                  <a:cs typeface="Fira Sans"/>
                  <a:sym typeface="Fira Sans"/>
                </a:rPr>
                <a:t>ATRIŢE (DIES)</a:t>
              </a:r>
            </a:p>
            <a:p>
              <a:pPr>
                <a:lnSpc>
                  <a:spcPct val="139958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Merriweather" panose="00000500000000000000" pitchFamily="2" charset="0"/>
                  <a:ea typeface="Fira Sans"/>
                  <a:cs typeface="Fira Sans"/>
                  <a:sym typeface="Fira Sans"/>
                </a:rPr>
                <a:t>U  </a:t>
              </a:r>
              <a:r>
                <a:rPr lang="en-US" sz="1200" dirty="0">
                  <a:solidFill>
                    <a:srgbClr val="FFFFFF"/>
                  </a:solidFill>
                  <a:latin typeface="Merriweather" panose="00000500000000000000" pitchFamily="2" charset="0"/>
                  <a:ea typeface="Fira Sans"/>
                  <a:cs typeface="Fira Sans"/>
                  <a:sym typeface="Fira Sans"/>
                </a:rPr>
                <a:t>TILAJE (EQUIPMENT)</a:t>
              </a:r>
            </a:p>
            <a:p>
              <a:pPr>
                <a:lnSpc>
                  <a:spcPct val="139958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Merriweather" panose="00000500000000000000" pitchFamily="2" charset="0"/>
                  <a:sym typeface="Fira Sans"/>
                </a:rPr>
                <a:t>S  </a:t>
              </a:r>
              <a:r>
                <a:rPr lang="en-US" sz="1200" dirty="0">
                  <a:solidFill>
                    <a:srgbClr val="FFFFFF"/>
                  </a:solidFill>
                  <a:latin typeface="Merriweather" panose="00000500000000000000" pitchFamily="2" charset="0"/>
                  <a:ea typeface="Fira Sans"/>
                  <a:cs typeface="Fira Sans"/>
                  <a:sym typeface="Fira Sans"/>
                </a:rPr>
                <a:t>UBANSAMBLE (SUBASSEMBLY)</a:t>
              </a:r>
            </a:p>
            <a:p>
              <a:pPr>
                <a:lnSpc>
                  <a:spcPct val="139958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Merriweather" panose="00000500000000000000" pitchFamily="2" charset="0"/>
                  <a:sym typeface="Fira Sans"/>
                </a:rPr>
                <a:t>A  </a:t>
              </a:r>
              <a:r>
                <a:rPr lang="en-US" sz="1200" dirty="0">
                  <a:solidFill>
                    <a:srgbClr val="FFFFFF"/>
                  </a:solidFill>
                  <a:latin typeface="Merriweather" panose="00000500000000000000" pitchFamily="2" charset="0"/>
                  <a:ea typeface="Fira Sans"/>
                  <a:cs typeface="Fira Sans"/>
                  <a:sym typeface="Fira Sans"/>
                </a:rPr>
                <a:t>UTO</a:t>
              </a:r>
            </a:p>
            <a:p>
              <a:pPr>
                <a:lnSpc>
                  <a:spcPct val="139958"/>
                </a:lnSpc>
              </a:pPr>
              <a:endParaRPr lang="en-US" sz="1200" dirty="0">
                <a:solidFill>
                  <a:srgbClr val="FFFFFF"/>
                </a:solidFill>
                <a:latin typeface="Merriweather" panose="00000500000000000000" pitchFamily="2" charset="0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043A78C-72A0-85B1-D3BB-93EE20317296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tă text 5">
            <a:extLst>
              <a:ext uri="{FF2B5EF4-FFF2-40B4-BE49-F238E27FC236}">
                <a16:creationId xmlns:a16="http://schemas.microsoft.com/office/drawing/2014/main" id="{BFF7E3E3-3686-7211-6265-A20E794BA777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" name="Substituent număr diapozitiv 4">
            <a:extLst>
              <a:ext uri="{FF2B5EF4-FFF2-40B4-BE49-F238E27FC236}">
                <a16:creationId xmlns:a16="http://schemas.microsoft.com/office/drawing/2014/main" id="{FD5D9D93-FF90-21F5-8804-980DEC49F4FE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2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1D54A0-1715-DD9C-2B62-7133234A7CEB}"/>
              </a:ext>
            </a:extLst>
          </p:cNvPr>
          <p:cNvGrpSpPr/>
          <p:nvPr/>
        </p:nvGrpSpPr>
        <p:grpSpPr>
          <a:xfrm>
            <a:off x="10240876" y="3705406"/>
            <a:ext cx="1739841" cy="1827629"/>
            <a:chOff x="10240876" y="3705406"/>
            <a:chExt cx="1739841" cy="1827629"/>
          </a:xfrm>
        </p:grpSpPr>
        <p:sp>
          <p:nvSpPr>
            <p:cNvPr id="126" name="Google Shape;126;p14"/>
            <p:cNvSpPr txBox="1"/>
            <p:nvPr/>
          </p:nvSpPr>
          <p:spPr>
            <a:xfrm>
              <a:off x="10240876" y="4301929"/>
              <a:ext cx="1739841" cy="12311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en-US" sz="1600" dirty="0"/>
                <a:t>A second hall was inaugurated in Coseri for welding processes for metal parts.</a:t>
              </a:r>
            </a:p>
          </p:txBody>
        </p:sp>
        <p:sp>
          <p:nvSpPr>
            <p:cNvPr id="7" name="Google Shape;123;p14">
              <a:extLst>
                <a:ext uri="{FF2B5EF4-FFF2-40B4-BE49-F238E27FC236}">
                  <a16:creationId xmlns:a16="http://schemas.microsoft.com/office/drawing/2014/main" id="{8AD1C6E8-7A5E-EE13-7E8E-972205851D08}"/>
                </a:ext>
              </a:extLst>
            </p:cNvPr>
            <p:cNvSpPr txBox="1"/>
            <p:nvPr/>
          </p:nvSpPr>
          <p:spPr>
            <a:xfrm>
              <a:off x="10476212" y="3705406"/>
              <a:ext cx="1418925" cy="44319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Fira Sans SemiBold"/>
                  <a:ea typeface="Fira Sans SemiBold"/>
                  <a:cs typeface="Fira Sans SemiBold"/>
                  <a:sym typeface="Fira Sans SemiBold"/>
                </a:rPr>
                <a:t>2023</a:t>
              </a:r>
              <a:endParaRPr sz="24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0A92386-1EFE-AA2C-3655-219F4A189500}"/>
              </a:ext>
            </a:extLst>
          </p:cNvPr>
          <p:cNvGrpSpPr/>
          <p:nvPr/>
        </p:nvGrpSpPr>
        <p:grpSpPr>
          <a:xfrm>
            <a:off x="6312919" y="3688467"/>
            <a:ext cx="1779492" cy="2787733"/>
            <a:chOff x="6312919" y="3688467"/>
            <a:chExt cx="1779492" cy="278773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02748FB-2271-408B-B533-9707FA9BB10B}"/>
                </a:ext>
              </a:extLst>
            </p:cNvPr>
            <p:cNvGrpSpPr/>
            <p:nvPr/>
          </p:nvGrpSpPr>
          <p:grpSpPr>
            <a:xfrm>
              <a:off x="6312919" y="3688467"/>
              <a:ext cx="1626099" cy="2787733"/>
              <a:chOff x="6312919" y="3688467"/>
              <a:chExt cx="1626099" cy="2787733"/>
            </a:xfrm>
          </p:grpSpPr>
          <p:sp>
            <p:nvSpPr>
              <p:cNvPr id="120" name="Google Shape;120;p14"/>
              <p:cNvSpPr txBox="1"/>
              <p:nvPr/>
            </p:nvSpPr>
            <p:spPr>
              <a:xfrm>
                <a:off x="6409936" y="3688467"/>
                <a:ext cx="1293743" cy="4431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00"/>
                    </a:solidFill>
                    <a:latin typeface="Fira Sans SemiBold"/>
                    <a:sym typeface="Fira Sans SemiBold"/>
                  </a:rPr>
                  <a:t>2011</a:t>
                </a:r>
                <a:endParaRPr sz="2400" dirty="0"/>
              </a:p>
            </p:txBody>
          </p:sp>
          <p:sp>
            <p:nvSpPr>
              <p:cNvPr id="125" name="Google Shape;125;p14"/>
              <p:cNvSpPr txBox="1"/>
              <p:nvPr/>
            </p:nvSpPr>
            <p:spPr>
              <a:xfrm>
                <a:off x="6312919" y="4210964"/>
                <a:ext cx="1626099" cy="22652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en-US" sz="1600" dirty="0">
                    <a:sym typeface="Fira Sans"/>
                  </a:rPr>
                  <a:t>The Pitești office has expanded its activity through the production of pressed parts for the automotive industry and other industries.</a:t>
                </a:r>
                <a:endParaRPr lang="en-US" sz="1600" dirty="0"/>
              </a:p>
            </p:txBody>
          </p:sp>
        </p:grpSp>
        <p:cxnSp>
          <p:nvCxnSpPr>
            <p:cNvPr id="24" name="Google Shape;119;p14">
              <a:extLst>
                <a:ext uri="{FF2B5EF4-FFF2-40B4-BE49-F238E27FC236}">
                  <a16:creationId xmlns:a16="http://schemas.microsoft.com/office/drawing/2014/main" id="{69DC56B0-6399-1EB5-D18D-EB8A20BF56E8}"/>
                </a:ext>
              </a:extLst>
            </p:cNvPr>
            <p:cNvCxnSpPr/>
            <p:nvPr/>
          </p:nvCxnSpPr>
          <p:spPr>
            <a:xfrm rot="10800000">
              <a:off x="8092411" y="4355525"/>
              <a:ext cx="0" cy="2120675"/>
            </a:xfrm>
            <a:prstGeom prst="straightConnector1">
              <a:avLst/>
            </a:prstGeom>
            <a:noFill/>
            <a:ln w="19050" cap="flat" cmpd="sng">
              <a:solidFill>
                <a:srgbClr val="FA990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F4EF48-DB96-AC68-27A3-3AD977C6B63A}"/>
              </a:ext>
            </a:extLst>
          </p:cNvPr>
          <p:cNvGrpSpPr/>
          <p:nvPr/>
        </p:nvGrpSpPr>
        <p:grpSpPr>
          <a:xfrm>
            <a:off x="8220026" y="3688467"/>
            <a:ext cx="1928364" cy="2789851"/>
            <a:chOff x="8220026" y="3688467"/>
            <a:chExt cx="1928364" cy="278985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94316E2-4CC5-5142-7050-077485A118FB}"/>
                </a:ext>
              </a:extLst>
            </p:cNvPr>
            <p:cNvGrpSpPr/>
            <p:nvPr/>
          </p:nvGrpSpPr>
          <p:grpSpPr>
            <a:xfrm>
              <a:off x="8220026" y="3688467"/>
              <a:ext cx="1739841" cy="2293336"/>
              <a:chOff x="8220026" y="3688467"/>
              <a:chExt cx="1739841" cy="2293336"/>
            </a:xfrm>
          </p:grpSpPr>
          <p:sp>
            <p:nvSpPr>
              <p:cNvPr id="123" name="Google Shape;123;p14"/>
              <p:cNvSpPr txBox="1"/>
              <p:nvPr/>
            </p:nvSpPr>
            <p:spPr>
              <a:xfrm>
                <a:off x="8380483" y="3688467"/>
                <a:ext cx="1418925" cy="4431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400" b="1" dirty="0">
                    <a:solidFill>
                      <a:srgbClr val="000000"/>
                    </a:solidFill>
                    <a:latin typeface="Fira Sans SemiBold"/>
                    <a:sym typeface="Fira Sans SemiBold"/>
                  </a:rPr>
                  <a:t>2016</a:t>
                </a:r>
                <a:endParaRPr sz="2400" dirty="0"/>
              </a:p>
            </p:txBody>
          </p:sp>
          <p:sp>
            <p:nvSpPr>
              <p:cNvPr id="23" name="Google Shape;126;p14">
                <a:extLst>
                  <a:ext uri="{FF2B5EF4-FFF2-40B4-BE49-F238E27FC236}">
                    <a16:creationId xmlns:a16="http://schemas.microsoft.com/office/drawing/2014/main" id="{96758919-3BAF-65CC-A10C-347F4DC010AE}"/>
                  </a:ext>
                </a:extLst>
              </p:cNvPr>
              <p:cNvSpPr txBox="1"/>
              <p:nvPr/>
            </p:nvSpPr>
            <p:spPr>
              <a:xfrm>
                <a:off x="8220026" y="4247482"/>
                <a:ext cx="1739841" cy="17343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algn="ctr">
                  <a:lnSpc>
                    <a:spcPct val="115000"/>
                  </a:lnSpc>
                </a:pPr>
                <a:r>
                  <a:rPr lang="en-US" sz="1600" dirty="0"/>
                  <a:t>A second factory was opened in Coseri to increase the production capacity of pressed parts</a:t>
                </a:r>
                <a:r>
                  <a:rPr lang="en-US" dirty="0"/>
                  <a:t>.</a:t>
                </a:r>
              </a:p>
            </p:txBody>
          </p:sp>
        </p:grpSp>
        <p:cxnSp>
          <p:nvCxnSpPr>
            <p:cNvPr id="25" name="Google Shape;119;p14">
              <a:extLst>
                <a:ext uri="{FF2B5EF4-FFF2-40B4-BE49-F238E27FC236}">
                  <a16:creationId xmlns:a16="http://schemas.microsoft.com/office/drawing/2014/main" id="{F9CEFCB6-4FB3-815C-7BD6-C77A8EAFB184}"/>
                </a:ext>
              </a:extLst>
            </p:cNvPr>
            <p:cNvCxnSpPr/>
            <p:nvPr/>
          </p:nvCxnSpPr>
          <p:spPr>
            <a:xfrm rot="10800000">
              <a:off x="10148390" y="4357643"/>
              <a:ext cx="0" cy="2120675"/>
            </a:xfrm>
            <a:prstGeom prst="straightConnector1">
              <a:avLst/>
            </a:prstGeom>
            <a:noFill/>
            <a:ln w="19050" cap="flat" cmpd="sng">
              <a:solidFill>
                <a:srgbClr val="FA990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520ED-03CA-7738-7B60-874B5B082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tă text 5">
            <a:extLst>
              <a:ext uri="{FF2B5EF4-FFF2-40B4-BE49-F238E27FC236}">
                <a16:creationId xmlns:a16="http://schemas.microsoft.com/office/drawing/2014/main" id="{C75CAB4A-EB7A-3041-4E44-5B5E5902C6BE}"/>
              </a:ext>
            </a:extLst>
          </p:cNvPr>
          <p:cNvSpPr txBox="1"/>
          <p:nvPr/>
        </p:nvSpPr>
        <p:spPr>
          <a:xfrm>
            <a:off x="10236229" y="68094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F322240D-E331-F98C-0C91-C3F8B40C5E29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20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9">
            <a:extLst>
              <a:ext uri="{FF2B5EF4-FFF2-40B4-BE49-F238E27FC236}">
                <a16:creationId xmlns:a16="http://schemas.microsoft.com/office/drawing/2014/main" id="{94AFC6B0-8F14-44EB-4108-E4F87910E4F8}"/>
              </a:ext>
            </a:extLst>
          </p:cNvPr>
          <p:cNvSpPr txBox="1">
            <a:spLocks/>
          </p:cNvSpPr>
          <p:nvPr/>
        </p:nvSpPr>
        <p:spPr>
          <a:xfrm>
            <a:off x="2654829" y="1691612"/>
            <a:ext cx="6798250" cy="167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b="1" kern="1200" cap="all" spc="-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all" spc="-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THANK YOU!</a:t>
            </a:r>
            <a:endParaRPr kumimoji="0" lang="ro-RO" sz="6000" b="1" i="0" u="none" strike="noStrike" kern="1200" cap="all" spc="-3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0CD9D5-6A19-12AB-3BEB-607B9CE2D0B9}"/>
              </a:ext>
            </a:extLst>
          </p:cNvPr>
          <p:cNvGrpSpPr/>
          <p:nvPr/>
        </p:nvGrpSpPr>
        <p:grpSpPr>
          <a:xfrm>
            <a:off x="4232856" y="3924638"/>
            <a:ext cx="5654154" cy="1358418"/>
            <a:chOff x="4232856" y="3924638"/>
            <a:chExt cx="5654154" cy="1358418"/>
          </a:xfrm>
        </p:grpSpPr>
        <p:pic>
          <p:nvPicPr>
            <p:cNvPr id="16" name="Element grafic 8" descr="Plic" title="Pictogramă E-mail prezentator">
              <a:extLst>
                <a:ext uri="{FF2B5EF4-FFF2-40B4-BE49-F238E27FC236}">
                  <a16:creationId xmlns:a16="http://schemas.microsoft.com/office/drawing/2014/main" id="{87FC22FC-2778-74A9-F80C-9C556C40ACB3}"/>
                </a:ext>
              </a:extLst>
            </p:cNvPr>
            <p:cNvPicPr>
              <a:picLocks noChangeAspect="1"/>
            </p:cNvPicPr>
            <p:nvPr/>
          </p:nvPicPr>
          <p:blipFill>
            <a:blip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617586" y="4534571"/>
              <a:ext cx="218900" cy="21890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3B6D8A1-E022-0CC3-9324-1D1D57EDD794}"/>
                </a:ext>
              </a:extLst>
            </p:cNvPr>
            <p:cNvGrpSpPr/>
            <p:nvPr/>
          </p:nvGrpSpPr>
          <p:grpSpPr>
            <a:xfrm>
              <a:off x="4232856" y="3924638"/>
              <a:ext cx="5654154" cy="1358418"/>
              <a:chOff x="4232856" y="3924638"/>
              <a:chExt cx="5654154" cy="1358418"/>
            </a:xfrm>
          </p:grpSpPr>
          <p:pic>
            <p:nvPicPr>
              <p:cNvPr id="14" name="Element grafic 9" descr="Smartphone" title="Pictogramă - numărul de telefon al prezentatorului">
                <a:extLst>
                  <a:ext uri="{FF2B5EF4-FFF2-40B4-BE49-F238E27FC236}">
                    <a16:creationId xmlns:a16="http://schemas.microsoft.com/office/drawing/2014/main" id="{3B77BC19-0800-7751-A4A9-344D1AC7C7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617586" y="4128753"/>
                <a:ext cx="218900" cy="218900"/>
              </a:xfrm>
              <a:prstGeom prst="rect">
                <a:avLst/>
              </a:prstGeom>
            </p:spPr>
          </p:pic>
          <p:sp>
            <p:nvSpPr>
              <p:cNvPr id="15" name="Substituent text 4">
                <a:extLst>
                  <a:ext uri="{FF2B5EF4-FFF2-40B4-BE49-F238E27FC236}">
                    <a16:creationId xmlns:a16="http://schemas.microsoft.com/office/drawing/2014/main" id="{CE126D9B-7B05-DDF3-8F8E-6ED50F20C84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76668" y="4127914"/>
                <a:ext cx="2910342" cy="238016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4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2925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9625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6325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ro-RO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+40 2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48</a:t>
                </a:r>
                <a:r>
                  <a:rPr kumimoji="0" lang="ro-RO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223</a:t>
                </a:r>
                <a:r>
                  <a:rPr kumimoji="0" lang="ro-RO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406</a:t>
                </a:r>
                <a:endParaRPr kumimoji="0" lang="ro-RO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sp>
            <p:nvSpPr>
              <p:cNvPr id="17" name="Substituent text 5">
                <a:extLst>
                  <a:ext uri="{FF2B5EF4-FFF2-40B4-BE49-F238E27FC236}">
                    <a16:creationId xmlns:a16="http://schemas.microsoft.com/office/drawing/2014/main" id="{F0A9D326-5EF8-46BE-D8C3-DA592C6FB6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76668" y="4518487"/>
                <a:ext cx="2910342" cy="238016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4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2925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9625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6325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office</a:t>
                </a:r>
                <a:r>
                  <a:rPr kumimoji="0" lang="ro-RO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@</a:t>
                </a:r>
                <a:r>
                  <a:rPr kumimoji="0" lang="en-US" sz="14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musa</a:t>
                </a:r>
                <a:r>
                  <a:rPr kumimoji="0" lang="ro-RO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.</a:t>
                </a:r>
                <a:r>
                  <a:rPr kumimoji="0" lang="en-US" sz="14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ro</a:t>
                </a:r>
                <a:endParaRPr kumimoji="0" lang="ro-RO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pic>
            <p:nvPicPr>
              <p:cNvPr id="18" name="Element grafic 10" descr="Link">
                <a:extLst>
                  <a:ext uri="{FF2B5EF4-FFF2-40B4-BE49-F238E27FC236}">
                    <a16:creationId xmlns:a16="http://schemas.microsoft.com/office/drawing/2014/main" id="{74D57F23-4BE6-9BCA-8404-6D0DF4577E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600727" y="4902289"/>
                <a:ext cx="244786" cy="244786"/>
              </a:xfrm>
              <a:prstGeom prst="rect">
                <a:avLst/>
              </a:prstGeom>
            </p:spPr>
          </p:pic>
          <p:sp>
            <p:nvSpPr>
              <p:cNvPr id="19" name="Substituent text 20">
                <a:extLst>
                  <a:ext uri="{FF2B5EF4-FFF2-40B4-BE49-F238E27FC236}">
                    <a16:creationId xmlns:a16="http://schemas.microsoft.com/office/drawing/2014/main" id="{21E10B9E-8E66-AF42-EB90-D9721002FF6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76668" y="4909059"/>
                <a:ext cx="2910342" cy="238016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400" i="1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667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2925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09625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76325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ro-RO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http://</a:t>
                </a:r>
                <a:r>
                  <a:rPr kumimoji="0" lang="en-US" sz="14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musa</a:t>
                </a:r>
                <a:r>
                  <a:rPr kumimoji="0" lang="ro-RO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.</a:t>
                </a:r>
                <a:r>
                  <a:rPr kumimoji="0" lang="en-US" sz="14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+mn-ea"/>
                    <a:cs typeface="+mn-cs"/>
                  </a:rPr>
                  <a:t>ro</a:t>
                </a:r>
                <a:endParaRPr kumimoji="0" lang="ro-RO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endParaRPr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719FB57D-C820-A7A5-6444-A645A2DD41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2856" y="3924638"/>
                <a:ext cx="1358418" cy="1358418"/>
              </a:xfrm>
              <a:prstGeom prst="rect">
                <a:avLst/>
              </a:prstGeom>
            </p:spPr>
          </p:pic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D03448E-2435-3DBB-FCC3-906F5C53F5A5}"/>
              </a:ext>
            </a:extLst>
          </p:cNvPr>
          <p:cNvSpPr/>
          <p:nvPr/>
        </p:nvSpPr>
        <p:spPr>
          <a:xfrm rot="16200000">
            <a:off x="-3390087" y="3390089"/>
            <a:ext cx="6858000" cy="77823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6DE104-AD0C-DDF7-6285-617F9E79197E}"/>
              </a:ext>
            </a:extLst>
          </p:cNvPr>
          <p:cNvSpPr/>
          <p:nvPr/>
        </p:nvSpPr>
        <p:spPr>
          <a:xfrm>
            <a:off x="-1" y="-9729"/>
            <a:ext cx="10311319" cy="77823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58FA5E-9B88-9C60-7F1E-90179F972FA7}"/>
              </a:ext>
            </a:extLst>
          </p:cNvPr>
          <p:cNvSpPr/>
          <p:nvPr/>
        </p:nvSpPr>
        <p:spPr>
          <a:xfrm>
            <a:off x="-1" y="6780177"/>
            <a:ext cx="12191999" cy="87553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C96A489-60A3-C954-041B-6BFB31D60BFB}"/>
              </a:ext>
            </a:extLst>
          </p:cNvPr>
          <p:cNvSpPr/>
          <p:nvPr/>
        </p:nvSpPr>
        <p:spPr>
          <a:xfrm rot="16200000">
            <a:off x="9458529" y="4046704"/>
            <a:ext cx="5389122" cy="77823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6F1B67-DBAF-6634-0250-1F6C0114BB77}"/>
              </a:ext>
            </a:extLst>
          </p:cNvPr>
          <p:cNvSpPr txBox="1"/>
          <p:nvPr/>
        </p:nvSpPr>
        <p:spPr>
          <a:xfrm>
            <a:off x="4108536" y="1135362"/>
            <a:ext cx="471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ptos Display" panose="020B0004020202020204" pitchFamily="34" charset="0"/>
              </a:rPr>
              <a:t>Let’s shape ideas into results with                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83263F-82D2-9889-7BD7-DFC07187DE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0" t="39677" b="38024"/>
          <a:stretch>
            <a:fillRect/>
          </a:stretch>
        </p:blipFill>
        <p:spPr>
          <a:xfrm>
            <a:off x="7541148" y="1206317"/>
            <a:ext cx="650201" cy="23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7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A9603-FE1A-B053-14CC-E9D502245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83A4164-1380-0229-BEB7-B6CA361ACC1F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14827A-02AC-D3F9-679B-445433F748E2}"/>
              </a:ext>
            </a:extLst>
          </p:cNvPr>
          <p:cNvSpPr txBox="1"/>
          <p:nvPr/>
        </p:nvSpPr>
        <p:spPr>
          <a:xfrm rot="16200000">
            <a:off x="-1688818" y="3133690"/>
            <a:ext cx="4784583" cy="590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MUSA PITESTI </a:t>
            </a:r>
            <a:r>
              <a:rPr kumimoji="0" lang="en-US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r>
              <a:rPr kumimoji="0" lang="en-US" sz="3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swald" pitchFamily="2" charset="0"/>
                <a:ea typeface="Calibri" panose="020F0502020204030204" pitchFamily="34" charset="0"/>
                <a:cs typeface="Arial" panose="020B0604020202020204" pitchFamily="34" charset="0"/>
              </a:rPr>
              <a:t>96</a:t>
            </a:r>
            <a:endParaRPr kumimoji="0" lang="en-US" sz="12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4893B3AA-5D53-1698-C1D7-8DC9092125E0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18681808-6FD5-0279-7C8E-B2025AAC0600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3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31B2F4C4-6631-5769-6381-5BA2B1378F45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CAPABILITIES &amp; SERVICES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B48B29-AA8D-0A1D-EBE4-655D95ACB2B9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5219CD-7B46-AE76-68F2-1692D3787B9D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A012B5-B8BA-0D49-8A04-C62AB53A29C1}"/>
              </a:ext>
            </a:extLst>
          </p:cNvPr>
          <p:cNvGrpSpPr/>
          <p:nvPr/>
        </p:nvGrpSpPr>
        <p:grpSpPr>
          <a:xfrm>
            <a:off x="7271818" y="850329"/>
            <a:ext cx="4806092" cy="5673912"/>
            <a:chOff x="7271818" y="850329"/>
            <a:chExt cx="4806092" cy="567391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D3197EB-D708-23DE-9640-9800530EEDDD}"/>
                </a:ext>
              </a:extLst>
            </p:cNvPr>
            <p:cNvGrpSpPr/>
            <p:nvPr/>
          </p:nvGrpSpPr>
          <p:grpSpPr>
            <a:xfrm>
              <a:off x="7271818" y="1366360"/>
              <a:ext cx="4806092" cy="5157881"/>
              <a:chOff x="1853312" y="1027099"/>
              <a:chExt cx="4806092" cy="5157881"/>
            </a:xfrm>
          </p:grpSpPr>
          <p:pic>
            <p:nvPicPr>
              <p:cNvPr id="1026" name="Picture 2" descr="Administrator ">
                <a:extLst>
                  <a:ext uri="{FF2B5EF4-FFF2-40B4-BE49-F238E27FC236}">
                    <a16:creationId xmlns:a16="http://schemas.microsoft.com/office/drawing/2014/main" id="{A6B5C624-8A9C-23B2-FBF1-E8AD88FC126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80963" y="1044161"/>
                <a:ext cx="609600" cy="609600"/>
              </a:xfrm>
              <a:prstGeom prst="rect">
                <a:avLst/>
              </a:prstGeom>
              <a:solidFill>
                <a:schemeClr val="bg1"/>
              </a:solidFill>
            </p:spPr>
          </p:pic>
          <p:pic>
            <p:nvPicPr>
              <p:cNvPr id="1028" name="Picture 4" descr="Settings ">
                <a:extLst>
                  <a:ext uri="{FF2B5EF4-FFF2-40B4-BE49-F238E27FC236}">
                    <a16:creationId xmlns:a16="http://schemas.microsoft.com/office/drawing/2014/main" id="{1B38E845-46AD-F1AB-5972-923D6C4008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49239" y="4727804"/>
                <a:ext cx="609600" cy="5940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0" name="Picture 6" descr="Milling machine ">
                <a:extLst>
                  <a:ext uri="{FF2B5EF4-FFF2-40B4-BE49-F238E27FC236}">
                    <a16:creationId xmlns:a16="http://schemas.microsoft.com/office/drawing/2014/main" id="{9296DD6E-6BF2-D0D4-CA85-92B53E91EF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3312" y="2890271"/>
                <a:ext cx="609600" cy="5940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636131-7A1B-4E46-C6D4-1BA96BD4BC99}"/>
                  </a:ext>
                </a:extLst>
              </p:cNvPr>
              <p:cNvSpPr txBox="1"/>
              <p:nvPr/>
            </p:nvSpPr>
            <p:spPr>
              <a:xfrm>
                <a:off x="2558839" y="1027099"/>
                <a:ext cx="4100565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223A5E"/>
                    </a:solidFill>
                  </a:rPr>
                  <a:t>Design &amp; Engineering</a:t>
                </a:r>
              </a:p>
              <a:p>
                <a:endParaRPr lang="en-US" sz="1600" b="1" dirty="0">
                  <a:solidFill>
                    <a:srgbClr val="223A5E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3D design for dies, molds, welding fixtures, prototypes, and control gauges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press simulation &amp; forming analysis</a:t>
                </a:r>
              </a:p>
              <a:p>
                <a:endParaRPr lang="en-US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036F4DA-A2D0-B42A-64BD-A103E33B9EED}"/>
                  </a:ext>
                </a:extLst>
              </p:cNvPr>
              <p:cNvSpPr txBox="1"/>
              <p:nvPr/>
            </p:nvSpPr>
            <p:spPr>
              <a:xfrm>
                <a:off x="2490563" y="2916629"/>
                <a:ext cx="4168841" cy="2215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223A5E"/>
                    </a:solidFill>
                  </a:rPr>
                  <a:t>CNC Machining &amp; EDM</a:t>
                </a:r>
              </a:p>
              <a:p>
                <a:endParaRPr lang="en-US" sz="1600" b="1" dirty="0">
                  <a:solidFill>
                    <a:srgbClr val="223A5E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milling, turning, drilling, grinding, EDM, laser cutting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repair and maintenance of dies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machining of precision parts</a:t>
                </a:r>
              </a:p>
              <a:p>
                <a:endParaRPr lang="en-US" sz="1600" b="1" dirty="0">
                  <a:solidFill>
                    <a:srgbClr val="223A5E"/>
                  </a:solidFill>
                </a:endParaRPr>
              </a:p>
              <a:p>
                <a:endParaRPr lang="en-US" sz="1600" b="1" dirty="0">
                  <a:solidFill>
                    <a:srgbClr val="223A5E"/>
                  </a:solidFill>
                </a:endParaRPr>
              </a:p>
              <a:p>
                <a:endParaRPr lang="en-US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EE47D6B-A3EB-3FBE-A7D1-6A019EC15496}"/>
                  </a:ext>
                </a:extLst>
              </p:cNvPr>
              <p:cNvSpPr txBox="1"/>
              <p:nvPr/>
            </p:nvSpPr>
            <p:spPr>
              <a:xfrm>
                <a:off x="2558839" y="4738430"/>
                <a:ext cx="3259567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223A5E"/>
                    </a:solidFill>
                  </a:rPr>
                  <a:t>Tool Manufacturing</a:t>
                </a:r>
              </a:p>
              <a:p>
                <a:endParaRPr lang="en-US" sz="1600" b="1" dirty="0">
                  <a:solidFill>
                    <a:srgbClr val="223A5E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progressive dies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manual dies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control gauges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welding fixtures</a:t>
                </a:r>
                <a:endParaRPr lang="en-US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F3C607-5EB9-121E-BF04-0D3FE0F504E3}"/>
                </a:ext>
              </a:extLst>
            </p:cNvPr>
            <p:cNvSpPr txBox="1"/>
            <p:nvPr/>
          </p:nvSpPr>
          <p:spPr>
            <a:xfrm>
              <a:off x="7299469" y="850329"/>
              <a:ext cx="36536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cap="all" spc="-150" dirty="0">
                  <a:solidFill>
                    <a:schemeClr val="bg1">
                      <a:lumMod val="50000"/>
                    </a:schemeClr>
                  </a:solidFill>
                  <a:latin typeface="Arial"/>
                </a:rPr>
                <a:t>PRODUCTION OF DIES AND MOLDS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DF1C94-109F-9425-FE75-CA9E167AA06C}"/>
              </a:ext>
            </a:extLst>
          </p:cNvPr>
          <p:cNvGrpSpPr/>
          <p:nvPr/>
        </p:nvGrpSpPr>
        <p:grpSpPr>
          <a:xfrm>
            <a:off x="793355" y="866192"/>
            <a:ext cx="4836075" cy="5485325"/>
            <a:chOff x="1625227" y="892217"/>
            <a:chExt cx="4836075" cy="548532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BCB40CE-6324-F629-4C34-2C5D1A6E265F}"/>
                </a:ext>
              </a:extLst>
            </p:cNvPr>
            <p:cNvGrpSpPr/>
            <p:nvPr/>
          </p:nvGrpSpPr>
          <p:grpSpPr>
            <a:xfrm>
              <a:off x="1682861" y="1366360"/>
              <a:ext cx="4778441" cy="5011182"/>
              <a:chOff x="1729692" y="955647"/>
              <a:chExt cx="4778441" cy="5011182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5F6B8B5-D4D7-FB80-10DA-F9049B456BFC}"/>
                  </a:ext>
                </a:extLst>
              </p:cNvPr>
              <p:cNvGrpSpPr/>
              <p:nvPr/>
            </p:nvGrpSpPr>
            <p:grpSpPr>
              <a:xfrm>
                <a:off x="1729692" y="4639863"/>
                <a:ext cx="4281463" cy="1326966"/>
                <a:chOff x="7083465" y="4802737"/>
                <a:chExt cx="4281463" cy="1326966"/>
              </a:xfrm>
            </p:grpSpPr>
            <p:pic>
              <p:nvPicPr>
                <p:cNvPr id="1032" name="Picture 8" descr="Logistics ">
                  <a:extLst>
                    <a:ext uri="{FF2B5EF4-FFF2-40B4-BE49-F238E27FC236}">
                      <a16:creationId xmlns:a16="http://schemas.microsoft.com/office/drawing/2014/main" id="{B5072602-F442-A888-6BE0-A9B0911A8F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83465" y="4802737"/>
                  <a:ext cx="609600" cy="6096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8242FC3F-DBFD-1C75-0F72-DB6C68A588A9}"/>
                    </a:ext>
                  </a:extLst>
                </p:cNvPr>
                <p:cNvSpPr txBox="1"/>
                <p:nvPr/>
              </p:nvSpPr>
              <p:spPr>
                <a:xfrm>
                  <a:off x="7706878" y="4837041"/>
                  <a:ext cx="3658050" cy="12926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rgbClr val="223A5E"/>
                      </a:solidFill>
                    </a:rPr>
                    <a:t>Logistics &amp; Packaging</a:t>
                  </a:r>
                </a:p>
                <a:p>
                  <a:endParaRPr lang="en-US" sz="1600" b="1" dirty="0">
                    <a:solidFill>
                      <a:srgbClr val="223A5E"/>
                    </a:solidFill>
                  </a:endParaRP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1400" dirty="0">
                      <a:solidFill>
                        <a:schemeClr val="bg2">
                          <a:lumMod val="50000"/>
                        </a:schemeClr>
                      </a:solidFill>
                    </a:rPr>
                    <a:t>worldwide delivery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1400" dirty="0">
                      <a:solidFill>
                        <a:schemeClr val="bg2">
                          <a:lumMod val="50000"/>
                        </a:schemeClr>
                      </a:solidFill>
                    </a:rPr>
                    <a:t>over 2.800.000 parts shipped annually</a:t>
                  </a:r>
                </a:p>
                <a:p>
                  <a:endParaRPr lang="en-US" dirty="0"/>
                </a:p>
              </p:txBody>
            </p:sp>
          </p:grpSp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A589E233-DBD2-4CFB-3ED5-58065E5F4E2D}"/>
                  </a:ext>
                </a:extLst>
              </p:cNvPr>
              <p:cNvGrpSpPr/>
              <p:nvPr/>
            </p:nvGrpSpPr>
            <p:grpSpPr>
              <a:xfrm>
                <a:off x="1729692" y="2816549"/>
                <a:ext cx="4710165" cy="1536981"/>
                <a:chOff x="7073668" y="998073"/>
                <a:chExt cx="4710165" cy="1536981"/>
              </a:xfrm>
            </p:grpSpPr>
            <p:pic>
              <p:nvPicPr>
                <p:cNvPr id="1034" name="Picture 10" descr="Welding machine ">
                  <a:extLst>
                    <a:ext uri="{FF2B5EF4-FFF2-40B4-BE49-F238E27FC236}">
                      <a16:creationId xmlns:a16="http://schemas.microsoft.com/office/drawing/2014/main" id="{85CAA0C4-3F9C-E71D-F694-EA1CA5B2DD5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73668" y="998073"/>
                  <a:ext cx="609600" cy="6096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9924AA8-6A4D-91AA-C992-4C16A2623523}"/>
                    </a:ext>
                  </a:extLst>
                </p:cNvPr>
                <p:cNvSpPr txBox="1"/>
                <p:nvPr/>
              </p:nvSpPr>
              <p:spPr>
                <a:xfrm>
                  <a:off x="7683268" y="1026949"/>
                  <a:ext cx="4100565" cy="15081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>
                      <a:solidFill>
                        <a:srgbClr val="223A5E"/>
                      </a:solidFill>
                    </a:rPr>
                    <a:t>Welding &amp; Assembly</a:t>
                  </a:r>
                </a:p>
                <a:p>
                  <a:endParaRPr lang="en-US" sz="1600" b="1" dirty="0">
                    <a:solidFill>
                      <a:srgbClr val="223A5E"/>
                    </a:solidFill>
                  </a:endParaRP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1400" dirty="0">
                      <a:solidFill>
                        <a:schemeClr val="bg2">
                          <a:lumMod val="50000"/>
                        </a:schemeClr>
                      </a:solidFill>
                    </a:rPr>
                    <a:t>robot welding (MIG-MAG , spot welding)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1400" dirty="0">
                      <a:solidFill>
                        <a:schemeClr val="bg2">
                          <a:lumMod val="50000"/>
                        </a:schemeClr>
                      </a:solidFill>
                    </a:rPr>
                    <a:t>manual welding</a:t>
                  </a: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sz="1400" dirty="0">
                      <a:solidFill>
                        <a:schemeClr val="bg2">
                          <a:lumMod val="50000"/>
                        </a:schemeClr>
                      </a:solidFill>
                    </a:rPr>
                    <a:t>assembly for complex components</a:t>
                  </a:r>
                </a:p>
                <a:p>
                  <a:endParaRPr lang="en-US" dirty="0"/>
                </a:p>
              </p:txBody>
            </p:sp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88ADA71-FB04-40E7-9E33-D63231D06751}"/>
                  </a:ext>
                </a:extLst>
              </p:cNvPr>
              <p:cNvSpPr txBox="1"/>
              <p:nvPr/>
            </p:nvSpPr>
            <p:spPr>
              <a:xfrm>
                <a:off x="2339292" y="955647"/>
                <a:ext cx="4168841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solidFill>
                      <a:srgbClr val="223A5E"/>
                    </a:solidFill>
                  </a:rPr>
                  <a:t>Pressed Parts Production</a:t>
                </a:r>
              </a:p>
              <a:p>
                <a:endParaRPr lang="en-US" sz="1600" b="1" dirty="0">
                  <a:solidFill>
                    <a:srgbClr val="223A5E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large and small series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press capability up to 1000 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</a:rPr>
                  <a:t>tf</a:t>
                </a:r>
                <a:endParaRPr lang="en-US" sz="1400" dirty="0">
                  <a:solidFill>
                    <a:schemeClr val="bg2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</a:rPr>
                  <a:t>sheet thicknesses ranging from 0.65 mm to 4 mm</a:t>
                </a:r>
              </a:p>
              <a:p>
                <a:endParaRPr lang="en-US" dirty="0"/>
              </a:p>
            </p:txBody>
          </p:sp>
          <p:pic>
            <p:nvPicPr>
              <p:cNvPr id="19" name="Picture 18" descr="Press machine ">
                <a:extLst>
                  <a:ext uri="{FF2B5EF4-FFF2-40B4-BE49-F238E27FC236}">
                    <a16:creationId xmlns:a16="http://schemas.microsoft.com/office/drawing/2014/main" id="{E9FF719A-CC18-471C-5141-693F3B2AE7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29692" y="972957"/>
                <a:ext cx="609600" cy="609600"/>
              </a:xfrm>
              <a:prstGeom prst="rect">
                <a:avLst/>
              </a:prstGeom>
            </p:spPr>
          </p:pic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9932D4-95B3-DB46-1270-3FB4280932D9}"/>
                </a:ext>
              </a:extLst>
            </p:cNvPr>
            <p:cNvSpPr txBox="1"/>
            <p:nvPr/>
          </p:nvSpPr>
          <p:spPr>
            <a:xfrm>
              <a:off x="1625227" y="892217"/>
              <a:ext cx="2567882" cy="3416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n-US" cap="all" spc="-150" dirty="0">
                  <a:solidFill>
                    <a:schemeClr val="bg1">
                      <a:lumMod val="50000"/>
                    </a:schemeClr>
                  </a:solidFill>
                  <a:latin typeface="Arial"/>
                </a:rPr>
                <a:t>PRODUCTION OF PARTS</a:t>
              </a:r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2F363FF-827B-BCF9-7B5A-9AE291193186}"/>
              </a:ext>
            </a:extLst>
          </p:cNvPr>
          <p:cNvCxnSpPr>
            <a:cxnSpLocks/>
          </p:cNvCxnSpPr>
          <p:nvPr/>
        </p:nvCxnSpPr>
        <p:spPr>
          <a:xfrm>
            <a:off x="5966603" y="1219661"/>
            <a:ext cx="0" cy="5083315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159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F3B66-ABE1-591B-1D1C-CF52A40BF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82F1DD-D9DF-3437-88DA-177608B0A547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DB0406-7349-DD54-361C-A83443C0B972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1EACB1-ACB3-ABD4-5955-02F08E543185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tă text 5">
            <a:extLst>
              <a:ext uri="{FF2B5EF4-FFF2-40B4-BE49-F238E27FC236}">
                <a16:creationId xmlns:a16="http://schemas.microsoft.com/office/drawing/2014/main" id="{0A6C9E1A-BFA4-6B4B-BB62-40927F7FD031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7" name="Substituent număr diapozitiv 4">
            <a:extLst>
              <a:ext uri="{FF2B5EF4-FFF2-40B4-BE49-F238E27FC236}">
                <a16:creationId xmlns:a16="http://schemas.microsoft.com/office/drawing/2014/main" id="{7CC74E62-3F6B-80CB-F68B-44E17797B3A1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4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AC6CB5C-2678-F1C6-A110-B37C5ABD53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6074226"/>
              </p:ext>
            </p:extLst>
          </p:nvPr>
        </p:nvGraphicFramePr>
        <p:xfrm>
          <a:off x="1068046" y="1046471"/>
          <a:ext cx="8620244" cy="5262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3CF0F4D8-18C5-F58F-6C7C-29883B6D9D38}"/>
              </a:ext>
            </a:extLst>
          </p:cNvPr>
          <p:cNvSpPr txBox="1"/>
          <p:nvPr/>
        </p:nvSpPr>
        <p:spPr>
          <a:xfrm>
            <a:off x="9582559" y="1157710"/>
            <a:ext cx="3010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badi" panose="020B0604020104020204" pitchFamily="34" charset="0"/>
              </a:rPr>
              <a:t>AVAILABLE HOURS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E8DC7EB-1B30-D4D5-3156-615D843EFAC7}"/>
              </a:ext>
            </a:extLst>
          </p:cNvPr>
          <p:cNvGrpSpPr/>
          <p:nvPr/>
        </p:nvGrpSpPr>
        <p:grpSpPr>
          <a:xfrm>
            <a:off x="9506386" y="1728653"/>
            <a:ext cx="2641363" cy="4168233"/>
            <a:chOff x="9000793" y="1744868"/>
            <a:chExt cx="2641363" cy="416823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6BC9792-BBE7-7D7A-A89A-9D9EE9190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12"/>
            <a:stretch>
              <a:fillRect/>
            </a:stretch>
          </p:blipFill>
          <p:spPr>
            <a:xfrm>
              <a:off x="9000793" y="1744868"/>
              <a:ext cx="577756" cy="52973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E835FE3-F874-4F40-028D-F30937DEA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12"/>
            <a:stretch>
              <a:fillRect/>
            </a:stretch>
          </p:blipFill>
          <p:spPr>
            <a:xfrm>
              <a:off x="9000793" y="2431493"/>
              <a:ext cx="577756" cy="52973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833D9B1-077E-6ED7-92ED-82E1C8E2A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12"/>
            <a:stretch>
              <a:fillRect/>
            </a:stretch>
          </p:blipFill>
          <p:spPr>
            <a:xfrm>
              <a:off x="9000793" y="4609874"/>
              <a:ext cx="577756" cy="5297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3E4A570-5642-6341-B0E9-1D7255C98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12"/>
            <a:stretch>
              <a:fillRect/>
            </a:stretch>
          </p:blipFill>
          <p:spPr>
            <a:xfrm>
              <a:off x="9000793" y="3164091"/>
              <a:ext cx="577756" cy="52973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B6A4876-1E39-8EC6-8F93-2C49F5D0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12"/>
            <a:stretch>
              <a:fillRect/>
            </a:stretch>
          </p:blipFill>
          <p:spPr>
            <a:xfrm>
              <a:off x="9000793" y="3864752"/>
              <a:ext cx="577756" cy="52973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E7FCEAE-CEAB-75A9-16F2-363C8FBC6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12"/>
            <a:stretch>
              <a:fillRect/>
            </a:stretch>
          </p:blipFill>
          <p:spPr>
            <a:xfrm>
              <a:off x="9000793" y="5338552"/>
              <a:ext cx="577756" cy="529731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57A0B1-BA0D-58A7-2176-BFB4B8FFFE5C}"/>
                </a:ext>
              </a:extLst>
            </p:cNvPr>
            <p:cNvSpPr txBox="1"/>
            <p:nvPr/>
          </p:nvSpPr>
          <p:spPr>
            <a:xfrm>
              <a:off x="9732245" y="1757336"/>
              <a:ext cx="190991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badi" panose="020B0604020104020204" pitchFamily="34" charset="0"/>
                </a:rPr>
                <a:t>35.000</a:t>
              </a:r>
            </a:p>
            <a:p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Aptos Display" panose="020B0004020202020204" pitchFamily="34" charset="0"/>
                </a:rPr>
                <a:t>hours available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F19634-6485-5297-5443-25FA0FBC1147}"/>
                </a:ext>
              </a:extLst>
            </p:cNvPr>
            <p:cNvSpPr txBox="1"/>
            <p:nvPr/>
          </p:nvSpPr>
          <p:spPr>
            <a:xfrm>
              <a:off x="9732245" y="2403392"/>
              <a:ext cx="190991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badi" panose="020B0604020104020204" pitchFamily="34" charset="0"/>
                </a:rPr>
                <a:t>32.000</a:t>
              </a:r>
            </a:p>
            <a:p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Aptos Display" panose="020B0004020202020204" pitchFamily="34" charset="0"/>
                </a:rPr>
                <a:t>hours available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DD6883-53A5-42A5-4907-12FDB9529622}"/>
                </a:ext>
              </a:extLst>
            </p:cNvPr>
            <p:cNvSpPr txBox="1"/>
            <p:nvPr/>
          </p:nvSpPr>
          <p:spPr>
            <a:xfrm>
              <a:off x="9732245" y="3166383"/>
              <a:ext cx="190991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badi" panose="020B0604020104020204" pitchFamily="34" charset="0"/>
                </a:rPr>
                <a:t>6.000</a:t>
              </a:r>
            </a:p>
            <a:p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Aptos Display" panose="020B0004020202020204" pitchFamily="34" charset="0"/>
                </a:rPr>
                <a:t>hours available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488CF9-16DE-7F01-E321-EEA5104C96F5}"/>
                </a:ext>
              </a:extLst>
            </p:cNvPr>
            <p:cNvSpPr txBox="1"/>
            <p:nvPr/>
          </p:nvSpPr>
          <p:spPr>
            <a:xfrm>
              <a:off x="9732245" y="3909381"/>
              <a:ext cx="190991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badi" panose="020B0604020104020204" pitchFamily="34" charset="0"/>
                </a:rPr>
                <a:t>6.000</a:t>
              </a:r>
            </a:p>
            <a:p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Aptos Display" panose="020B0004020202020204" pitchFamily="34" charset="0"/>
                </a:rPr>
                <a:t>hours available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BB8162-AA43-1C7F-D395-241121201FDA}"/>
                </a:ext>
              </a:extLst>
            </p:cNvPr>
            <p:cNvSpPr txBox="1"/>
            <p:nvPr/>
          </p:nvSpPr>
          <p:spPr>
            <a:xfrm>
              <a:off x="9691678" y="4616105"/>
              <a:ext cx="190991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badi" panose="020B0604020104020204" pitchFamily="34" charset="0"/>
                </a:rPr>
                <a:t>45.000</a:t>
              </a:r>
            </a:p>
            <a:p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Aptos Display" panose="020B0004020202020204" pitchFamily="34" charset="0"/>
                </a:rPr>
                <a:t>hours available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6F36042-4F2F-96F9-BEA4-39E195259138}"/>
                </a:ext>
              </a:extLst>
            </p:cNvPr>
            <p:cNvSpPr txBox="1"/>
            <p:nvPr/>
          </p:nvSpPr>
          <p:spPr>
            <a:xfrm>
              <a:off x="9732245" y="5359103"/>
              <a:ext cx="190991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badi" panose="020B0604020104020204" pitchFamily="34" charset="0"/>
                </a:rPr>
                <a:t>45.000</a:t>
              </a:r>
            </a:p>
            <a:p>
              <a:r>
                <a:rPr lang="en-US" sz="1200" dirty="0">
                  <a:solidFill>
                    <a:schemeClr val="bg2">
                      <a:lumMod val="50000"/>
                    </a:schemeClr>
                  </a:solidFill>
                  <a:latin typeface="Aptos Display" panose="020B0004020202020204" pitchFamily="34" charset="0"/>
                </a:rPr>
                <a:t>hours available</a:t>
              </a:r>
            </a:p>
          </p:txBody>
        </p:sp>
      </p:grpSp>
      <p:pic>
        <p:nvPicPr>
          <p:cNvPr id="31" name="Picture 30" descr="Image">
            <a:extLst>
              <a:ext uri="{FF2B5EF4-FFF2-40B4-BE49-F238E27FC236}">
                <a16:creationId xmlns:a16="http://schemas.microsoft.com/office/drawing/2014/main" id="{7A6C25FF-E09A-E5BB-B411-5087215902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83" y="1779893"/>
            <a:ext cx="563758" cy="563758"/>
          </a:xfrm>
          <a:prstGeom prst="rect">
            <a:avLst/>
          </a:prstGeom>
        </p:spPr>
      </p:pic>
      <p:pic>
        <p:nvPicPr>
          <p:cNvPr id="40" name="Picture 39" descr="Image">
            <a:extLst>
              <a:ext uri="{FF2B5EF4-FFF2-40B4-BE49-F238E27FC236}">
                <a16:creationId xmlns:a16="http://schemas.microsoft.com/office/drawing/2014/main" id="{DBD8ABA4-EC56-8680-165B-518BED43EF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83" y="2468039"/>
            <a:ext cx="563758" cy="563758"/>
          </a:xfrm>
          <a:prstGeom prst="rect">
            <a:avLst/>
          </a:prstGeom>
        </p:spPr>
      </p:pic>
      <p:pic>
        <p:nvPicPr>
          <p:cNvPr id="41" name="Picture 40" descr="Image">
            <a:extLst>
              <a:ext uri="{FF2B5EF4-FFF2-40B4-BE49-F238E27FC236}">
                <a16:creationId xmlns:a16="http://schemas.microsoft.com/office/drawing/2014/main" id="{B22C016C-4F0E-C970-A15B-9AAE9D434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22" y="3190274"/>
            <a:ext cx="563758" cy="563758"/>
          </a:xfrm>
          <a:prstGeom prst="rect">
            <a:avLst/>
          </a:prstGeom>
        </p:spPr>
      </p:pic>
      <p:pic>
        <p:nvPicPr>
          <p:cNvPr id="42" name="Picture 41" descr="Image">
            <a:extLst>
              <a:ext uri="{FF2B5EF4-FFF2-40B4-BE49-F238E27FC236}">
                <a16:creationId xmlns:a16="http://schemas.microsoft.com/office/drawing/2014/main" id="{75EEE8E0-2C9B-7CC6-2132-C93C628767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546" y="3912509"/>
            <a:ext cx="794595" cy="529730"/>
          </a:xfrm>
          <a:prstGeom prst="rect">
            <a:avLst/>
          </a:prstGeom>
        </p:spPr>
      </p:pic>
      <p:pic>
        <p:nvPicPr>
          <p:cNvPr id="43" name="Picture 42" descr="Image">
            <a:extLst>
              <a:ext uri="{FF2B5EF4-FFF2-40B4-BE49-F238E27FC236}">
                <a16:creationId xmlns:a16="http://schemas.microsoft.com/office/drawing/2014/main" id="{D9A8D632-4988-F6BF-2BF1-D9ED0839561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090" r="15268"/>
          <a:stretch>
            <a:fillRect/>
          </a:stretch>
        </p:blipFill>
        <p:spPr>
          <a:xfrm>
            <a:off x="194062" y="4504844"/>
            <a:ext cx="675279" cy="707359"/>
          </a:xfrm>
          <a:prstGeom prst="rect">
            <a:avLst/>
          </a:prstGeom>
        </p:spPr>
      </p:pic>
      <p:pic>
        <p:nvPicPr>
          <p:cNvPr id="45" name="Picture 44" descr="Image">
            <a:extLst>
              <a:ext uri="{FF2B5EF4-FFF2-40B4-BE49-F238E27FC236}">
                <a16:creationId xmlns:a16="http://schemas.microsoft.com/office/drawing/2014/main" id="{96E0D8CA-6080-156A-9500-F09B84A0B6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47" y="5339126"/>
            <a:ext cx="815618" cy="543745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E633485B-89C0-133F-C0CC-EA69BB681CF7}"/>
              </a:ext>
            </a:extLst>
          </p:cNvPr>
          <p:cNvSpPr txBox="1"/>
          <p:nvPr/>
        </p:nvSpPr>
        <p:spPr>
          <a:xfrm>
            <a:off x="4570095" y="1157789"/>
            <a:ext cx="3010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badi" panose="020B0604020104020204" pitchFamily="34" charset="0"/>
              </a:rPr>
              <a:t>AVAILABILITY RATE (%)</a:t>
            </a:r>
          </a:p>
        </p:txBody>
      </p:sp>
      <p:sp>
        <p:nvSpPr>
          <p:cNvPr id="5" name="Titlu 1">
            <a:extLst>
              <a:ext uri="{FF2B5EF4-FFF2-40B4-BE49-F238E27FC236}">
                <a16:creationId xmlns:a16="http://schemas.microsoft.com/office/drawing/2014/main" id="{C8FCA435-FF3E-9DCF-EBC4-CD746E42A0CE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CAPABILITIES &amp; SERVICES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AVAILABLE CAPACITY 2026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84005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B3991-58DE-9C87-B33E-728C5FE3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21909ED-11E0-8514-A1E9-F87A2C5A30AB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B735FAC5-FB07-A9F0-5998-ED215180B2E5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67D49A9F-D103-0731-47D7-0E4B165BF9FF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5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0BCEB3-1EA4-234D-8299-24ED056C0DD4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3EEF6E-8D8A-9BC1-D0D5-E5F7848E19E3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7B9DE82-368F-7B68-5A3A-09C492AD931A}"/>
              </a:ext>
            </a:extLst>
          </p:cNvPr>
          <p:cNvSpPr txBox="1"/>
          <p:nvPr/>
        </p:nvSpPr>
        <p:spPr>
          <a:xfrm>
            <a:off x="1105966" y="1901474"/>
            <a:ext cx="5202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latin typeface="Aptos Display" panose="020B0004020202020204" pitchFamily="34" charset="0"/>
              </a:rPr>
              <a:t>Our main clients are </a:t>
            </a:r>
            <a:r>
              <a:rPr lang="en-US" sz="1600" b="1" dirty="0">
                <a:latin typeface="Aptos Display" panose="020B0004020202020204" pitchFamily="34" charset="0"/>
              </a:rPr>
              <a:t>Renault</a:t>
            </a:r>
            <a:r>
              <a:rPr lang="en-US" sz="1600" dirty="0">
                <a:latin typeface="Aptos Display" panose="020B0004020202020204" pitchFamily="34" charset="0"/>
              </a:rPr>
              <a:t> and </a:t>
            </a:r>
            <a:r>
              <a:rPr lang="en-US" sz="1600" b="1" dirty="0">
                <a:latin typeface="Aptos Display" panose="020B0004020202020204" pitchFamily="34" charset="0"/>
              </a:rPr>
              <a:t>Dacia</a:t>
            </a:r>
            <a:r>
              <a:rPr lang="en-US" sz="1600" dirty="0">
                <a:latin typeface="Aptos Display" panose="020B0004020202020204" pitchFamily="34" charset="0"/>
              </a:rPr>
              <a:t>, with whom we have developed long-term strategic collaborations.</a:t>
            </a:r>
          </a:p>
          <a:p>
            <a:pPr algn="just"/>
            <a:endParaRPr lang="en-US" sz="1600" dirty="0">
              <a:latin typeface="Aptos Display" panose="020B0004020202020204" pitchFamily="34" charset="0"/>
            </a:endParaRPr>
          </a:p>
        </p:txBody>
      </p:sp>
      <p:sp>
        <p:nvSpPr>
          <p:cNvPr id="62" name="Titlu 1">
            <a:extLst>
              <a:ext uri="{FF2B5EF4-FFF2-40B4-BE49-F238E27FC236}">
                <a16:creationId xmlns:a16="http://schemas.microsoft.com/office/drawing/2014/main" id="{59EDBFCB-9140-56D4-CF67-CE2F59A9C1FB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CLIENTS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KEY PARTNERS &amp; GLOBAL REFERENCES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63" name="Titlu 1">
            <a:extLst>
              <a:ext uri="{FF2B5EF4-FFF2-40B4-BE49-F238E27FC236}">
                <a16:creationId xmlns:a16="http://schemas.microsoft.com/office/drawing/2014/main" id="{80AB4F50-915D-41C1-E899-4EAAD7735C6E}"/>
              </a:ext>
            </a:extLst>
          </p:cNvPr>
          <p:cNvSpPr txBox="1">
            <a:spLocks/>
          </p:cNvSpPr>
          <p:nvPr/>
        </p:nvSpPr>
        <p:spPr>
          <a:xfrm>
            <a:off x="7708113" y="1235408"/>
            <a:ext cx="3507870" cy="188658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Over </a:t>
            </a:r>
            <a:r>
              <a:rPr kumimoji="0" lang="ro-RO" sz="2000" b="1" i="0" u="none" strike="noStrike" kern="1200" cap="all" spc="-15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30</a:t>
            </a: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years of experience in </a:t>
            </a:r>
            <a:r>
              <a:rPr kumimoji="0" lang="en-US" sz="2000" b="1" i="0" u="none" strike="noStrike" kern="1200" cap="all" spc="-15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stampin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/>
              </a:rPr>
              <a:t>g, WELDING, 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/>
              </a:rPr>
              <a:t>toolinG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/>
              </a:rPr>
              <a:t>, AND PROTOTYPE </a:t>
            </a: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manufacturing solutions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85" name="Google Shape;117;p14">
            <a:extLst>
              <a:ext uri="{FF2B5EF4-FFF2-40B4-BE49-F238E27FC236}">
                <a16:creationId xmlns:a16="http://schemas.microsoft.com/office/drawing/2014/main" id="{6AE82B81-FCCE-69F1-3696-EBC763608509}"/>
              </a:ext>
            </a:extLst>
          </p:cNvPr>
          <p:cNvSpPr txBox="1"/>
          <p:nvPr/>
        </p:nvSpPr>
        <p:spPr>
          <a:xfrm>
            <a:off x="213402" y="3951907"/>
            <a:ext cx="11725392" cy="2363543"/>
          </a:xfrm>
          <a:prstGeom prst="rect">
            <a:avLst/>
          </a:prstGeom>
          <a:solidFill>
            <a:schemeClr val="bg2">
              <a:lumMod val="75000"/>
              <a:alpha val="88000"/>
            </a:schemeClr>
          </a:solidFill>
          <a:ln>
            <a:noFill/>
          </a:ln>
        </p:spPr>
        <p:txBody>
          <a:bodyPr spcFirstLastPara="1" wrap="square" lIns="33867" tIns="33867" rIns="33867" bIns="33867" anchor="ctr" anchorCtr="0">
            <a:noAutofit/>
          </a:bodyPr>
          <a:lstStyle/>
          <a:p>
            <a:pPr algn="ctr">
              <a:lnSpc>
                <a:spcPct val="186611"/>
              </a:lnSpc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7A2B6465-FA7B-B417-9C2B-6953D46904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1843" y="4182085"/>
            <a:ext cx="961785" cy="419100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3D841D2B-FF4B-3D5C-AD38-2B04BC002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0561" y="4171070"/>
            <a:ext cx="608057" cy="608057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6A235ED2-096E-1152-39E6-ABF49A346C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0659" y="4295048"/>
            <a:ext cx="1297522" cy="299607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14488CC0-1A58-AB72-2322-91F15B2DD2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4264" y="4067397"/>
            <a:ext cx="673186" cy="673186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02FFC9CB-D5B1-05BB-FCB2-F781BC1E39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198" y="5668648"/>
            <a:ext cx="1138994" cy="313223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EF5A0481-4BA2-441B-A62E-35120B0A8A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058" y="5723793"/>
            <a:ext cx="1206457" cy="445636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D29BF394-6DC8-76DB-D7B9-321B10E1010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7062" y="4111344"/>
            <a:ext cx="1353396" cy="570118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9209648E-5360-4C43-DDCB-E643A16679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049" y="5663153"/>
            <a:ext cx="883379" cy="448123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4189A7F9-114F-F899-E5E8-CCA53CF79E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422" y="5694550"/>
            <a:ext cx="1078058" cy="43256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AA24C668-23D3-5A92-19C2-27ADEDB4BB0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348" y="4057789"/>
            <a:ext cx="961784" cy="721338"/>
          </a:xfrm>
          <a:prstGeom prst="rect">
            <a:avLst/>
          </a:prstGeom>
        </p:spPr>
      </p:pic>
      <p:pic>
        <p:nvPicPr>
          <p:cNvPr id="107" name="Picture 106" descr="Porsche Logo, symbol, meaning, history, PNG, brand">
            <a:extLst>
              <a:ext uri="{FF2B5EF4-FFF2-40B4-BE49-F238E27FC236}">
                <a16:creationId xmlns:a16="http://schemas.microsoft.com/office/drawing/2014/main" id="{0ACC4CFE-121F-F058-8A5D-D5956ACCDEA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76" r="24626"/>
          <a:stretch>
            <a:fillRect/>
          </a:stretch>
        </p:blipFill>
        <p:spPr bwMode="auto">
          <a:xfrm>
            <a:off x="5940581" y="4088487"/>
            <a:ext cx="608057" cy="6753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3BE88A0C-3D37-826B-CD44-F9A5D168B13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3" b="23109"/>
          <a:stretch>
            <a:fillRect/>
          </a:stretch>
        </p:blipFill>
        <p:spPr bwMode="auto">
          <a:xfrm>
            <a:off x="4584626" y="5426701"/>
            <a:ext cx="936435" cy="7427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1" name="Picture 110" descr="SILDVB">
            <a:extLst>
              <a:ext uri="{FF2B5EF4-FFF2-40B4-BE49-F238E27FC236}">
                <a16:creationId xmlns:a16="http://schemas.microsoft.com/office/drawing/2014/main" id="{6BA23C62-9419-6EC4-9FCD-A46C47E973C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956" y="5655385"/>
            <a:ext cx="883378" cy="483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Resim 1888932631">
            <a:extLst>
              <a:ext uri="{FF2B5EF4-FFF2-40B4-BE49-F238E27FC236}">
                <a16:creationId xmlns:a16="http://schemas.microsoft.com/office/drawing/2014/main" id="{23103C0C-3A30-CCAA-1E70-604FF4C9C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53" y="5017297"/>
            <a:ext cx="1001731" cy="56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BDD2E5AD-7EBD-8313-579B-30A4412BD9D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97970" y="4867849"/>
            <a:ext cx="1001732" cy="468373"/>
          </a:xfrm>
          <a:prstGeom prst="rect">
            <a:avLst/>
          </a:prstGeom>
        </p:spPr>
      </p:pic>
      <p:pic>
        <p:nvPicPr>
          <p:cNvPr id="117" name="Picture 2">
            <a:extLst>
              <a:ext uri="{FF2B5EF4-FFF2-40B4-BE49-F238E27FC236}">
                <a16:creationId xmlns:a16="http://schemas.microsoft.com/office/drawing/2014/main" id="{D115E372-674E-3988-6085-78C9E2730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110" y="4937795"/>
            <a:ext cx="128746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4">
            <a:extLst>
              <a:ext uri="{FF2B5EF4-FFF2-40B4-BE49-F238E27FC236}">
                <a16:creationId xmlns:a16="http://schemas.microsoft.com/office/drawing/2014/main" id="{BE192151-66CF-F89D-368B-B1118E437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505" y="4891121"/>
            <a:ext cx="1156956" cy="52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E14DCAEB-420D-BD5F-67BA-0627452DBB1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26908" y="4872621"/>
            <a:ext cx="939133" cy="522113"/>
          </a:xfrm>
          <a:prstGeom prst="rect">
            <a:avLst/>
          </a:prstGeom>
        </p:spPr>
      </p:pic>
      <p:pic>
        <p:nvPicPr>
          <p:cNvPr id="123" name="Picture 122" descr="Grupul Fritzmeier">
            <a:extLst>
              <a:ext uri="{FF2B5EF4-FFF2-40B4-BE49-F238E27FC236}">
                <a16:creationId xmlns:a16="http://schemas.microsoft.com/office/drawing/2014/main" id="{C8B548AF-5487-4013-1D22-A60C2D9DA3C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19488" y="4889212"/>
            <a:ext cx="936208" cy="474712"/>
          </a:xfrm>
          <a:prstGeom prst="rect">
            <a:avLst/>
          </a:prstGeom>
        </p:spPr>
      </p:pic>
      <p:pic>
        <p:nvPicPr>
          <p:cNvPr id="125" name="Picture 1585446135">
            <a:extLst>
              <a:ext uri="{FF2B5EF4-FFF2-40B4-BE49-F238E27FC236}">
                <a16:creationId xmlns:a16="http://schemas.microsoft.com/office/drawing/2014/main" id="{90A8E19B-8123-9B74-8C41-37124D8B3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242" y="4912915"/>
            <a:ext cx="883377" cy="49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5AB2D3B0-E9C2-04E3-439D-F32B08AC61E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83579" y="4098501"/>
            <a:ext cx="1549276" cy="516426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00F9D83E-FE0D-3CDA-EB09-14202F1344B0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438" b="26600"/>
          <a:stretch>
            <a:fillRect/>
          </a:stretch>
        </p:blipFill>
        <p:spPr bwMode="auto">
          <a:xfrm>
            <a:off x="354566" y="3933749"/>
            <a:ext cx="1068891" cy="8459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5" name="Picture 2">
            <a:extLst>
              <a:ext uri="{FF2B5EF4-FFF2-40B4-BE49-F238E27FC236}">
                <a16:creationId xmlns:a16="http://schemas.microsoft.com/office/drawing/2014/main" id="{2FC7CBDA-F7E3-5960-169A-6819933D3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307" y="4914448"/>
            <a:ext cx="1027111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0D71E07A-2E20-EECD-E7F6-5B64DC63E1B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410" y="5667954"/>
            <a:ext cx="1069048" cy="485761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704BFF6E-FA83-675A-5BAC-B7FCB975A1D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72" y="5855301"/>
            <a:ext cx="1290516" cy="25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0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DFE77-F491-E3A0-770C-3008839DF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C4E8F17-411A-273A-7FD5-9D4398C19127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A0DBC3-A541-5ACC-E374-B97D444DB9C0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E396D150-C28F-C05A-DC7F-EE5CB4D3F115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A9FC905B-3302-D2EB-F013-FE57AADDC396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6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CA2F6D-AE08-C172-001E-4BCDFBD720F7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C22441-95AA-2AD1-96FF-64E480F91A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007"/>
          <a:stretch>
            <a:fillRect/>
          </a:stretch>
        </p:blipFill>
        <p:spPr>
          <a:xfrm>
            <a:off x="1366351" y="1071621"/>
            <a:ext cx="8978532" cy="5612420"/>
          </a:xfrm>
          <a:prstGeom prst="rect">
            <a:avLst/>
          </a:prstGeom>
        </p:spPr>
      </p:pic>
      <p:sp>
        <p:nvSpPr>
          <p:cNvPr id="9" name="Titlu 1">
            <a:extLst>
              <a:ext uri="{FF2B5EF4-FFF2-40B4-BE49-F238E27FC236}">
                <a16:creationId xmlns:a16="http://schemas.microsoft.com/office/drawing/2014/main" id="{CE1CC8A0-A10F-767E-2F73-CEB278DE4065}"/>
              </a:ext>
            </a:extLst>
          </p:cNvPr>
          <p:cNvSpPr txBox="1">
            <a:spLocks/>
          </p:cNvSpPr>
          <p:nvPr/>
        </p:nvSpPr>
        <p:spPr>
          <a:xfrm>
            <a:off x="379253" y="3330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CLIENTS</a:t>
            </a:r>
          </a:p>
          <a:p>
            <a:pPr>
              <a:defRPr/>
            </a:pP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"/>
              </a:rPr>
              <a:t>118 NOMINALIZED REFERENCES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247FDD-4121-A2A3-9BD4-898DAB70FF1D}"/>
              </a:ext>
            </a:extLst>
          </p:cNvPr>
          <p:cNvSpPr txBox="1"/>
          <p:nvPr/>
        </p:nvSpPr>
        <p:spPr>
          <a:xfrm>
            <a:off x="7833137" y="300959"/>
            <a:ext cx="41004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ptos Display" panose="020B0004020202020204" pitchFamily="34" charset="0"/>
              </a:rPr>
              <a:t>We supply stamped and welded body-in-white components covering structural, reinforcement and assembly parts.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15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44467-0FE9-DB12-4D1D-F2D862D31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80743535-D4CA-1E23-61A9-E9856E246A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2" t="39" r="9961" b="4739"/>
          <a:stretch>
            <a:fillRect/>
          </a:stretch>
        </p:blipFill>
        <p:spPr bwMode="auto">
          <a:xfrm>
            <a:off x="3176802" y="1276765"/>
            <a:ext cx="5885447" cy="4553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639C37B-E158-2D6C-EA51-F9A26E2D4C35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80B800-5072-A066-EBE7-BCEA9D87FA4C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31EE8E67-6175-53C3-5627-D3F7C9EB44F8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C9A41AD7-2F16-C2FE-5950-522004A3D67D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7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5BA115BA-8D2D-859F-D05E-C0EE7B920440}"/>
              </a:ext>
            </a:extLst>
          </p:cNvPr>
          <p:cNvSpPr txBox="1">
            <a:spLocks/>
          </p:cNvSpPr>
          <p:nvPr/>
        </p:nvSpPr>
        <p:spPr>
          <a:xfrm>
            <a:off x="757601" y="-48805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all" spc="-15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301387-64F2-7232-2300-7F7305ACA8D4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Graphic 55" descr="Marker with solid fill">
            <a:extLst>
              <a:ext uri="{FF2B5EF4-FFF2-40B4-BE49-F238E27FC236}">
                <a16:creationId xmlns:a16="http://schemas.microsoft.com/office/drawing/2014/main" id="{EEFDE52B-322C-23AB-7305-7BE5995F4F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40948" y="4762015"/>
            <a:ext cx="540135" cy="501454"/>
          </a:xfrm>
          <a:prstGeom prst="rect">
            <a:avLst/>
          </a:prstGeom>
        </p:spPr>
      </p:pic>
      <p:pic>
        <p:nvPicPr>
          <p:cNvPr id="15" name="Graphic 55" descr="Marker with solid fill">
            <a:extLst>
              <a:ext uri="{FF2B5EF4-FFF2-40B4-BE49-F238E27FC236}">
                <a16:creationId xmlns:a16="http://schemas.microsoft.com/office/drawing/2014/main" id="{B7BBDD3B-62AE-1B61-B11E-B3B50772E8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2682" y="2270059"/>
            <a:ext cx="540135" cy="50145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8088EB5-FBFB-99C0-49B7-4C41F43D31DE}"/>
              </a:ext>
            </a:extLst>
          </p:cNvPr>
          <p:cNvGrpSpPr/>
          <p:nvPr/>
        </p:nvGrpSpPr>
        <p:grpSpPr>
          <a:xfrm>
            <a:off x="90440" y="836276"/>
            <a:ext cx="3024785" cy="4834298"/>
            <a:chOff x="90440" y="836276"/>
            <a:chExt cx="3024785" cy="483429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2A8733F-5F32-9EC2-B51D-DB85AB0EB879}"/>
                </a:ext>
              </a:extLst>
            </p:cNvPr>
            <p:cNvGrpSpPr/>
            <p:nvPr/>
          </p:nvGrpSpPr>
          <p:grpSpPr>
            <a:xfrm>
              <a:off x="90440" y="836276"/>
              <a:ext cx="3024785" cy="4757128"/>
              <a:chOff x="131848" y="1856654"/>
              <a:chExt cx="3024785" cy="4757128"/>
            </a:xfrm>
          </p:grpSpPr>
          <p:sp>
            <p:nvSpPr>
              <p:cNvPr id="42" name="Text Box 2">
                <a:extLst>
                  <a:ext uri="{FF2B5EF4-FFF2-40B4-BE49-F238E27FC236}">
                    <a16:creationId xmlns:a16="http://schemas.microsoft.com/office/drawing/2014/main" id="{59BA52B4-9CE7-17B9-FD6B-C1F7DC72D3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1848" y="1856654"/>
                <a:ext cx="3024785" cy="475712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70707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o-RO" sz="1200" kern="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298F85FA-6462-A743-2DB8-DC0122F60532}"/>
                  </a:ext>
                </a:extLst>
              </p:cNvPr>
              <p:cNvGrpSpPr/>
              <p:nvPr/>
            </p:nvGrpSpPr>
            <p:grpSpPr>
              <a:xfrm>
                <a:off x="190539" y="1933824"/>
                <a:ext cx="2905760" cy="2811365"/>
                <a:chOff x="212478" y="869293"/>
                <a:chExt cx="2905760" cy="2811365"/>
              </a:xfrm>
            </p:grpSpPr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D0F11AFF-D6B8-A508-6030-AC041FE529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4942" b="9227"/>
                <a:stretch>
                  <a:fillRect/>
                </a:stretch>
              </p:blipFill>
              <p:spPr bwMode="auto">
                <a:xfrm>
                  <a:off x="212478" y="1338831"/>
                  <a:ext cx="2905760" cy="1612265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sx="1000" sy="1000" algn="tl" rotWithShape="0">
                    <a:srgbClr val="333333"/>
                  </a:outerShdw>
                </a:effectLst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45" name="Text Box 12">
                  <a:extLst>
                    <a:ext uri="{FF2B5EF4-FFF2-40B4-BE49-F238E27FC236}">
                      <a16:creationId xmlns:a16="http://schemas.microsoft.com/office/drawing/2014/main" id="{145A9DB6-3F6E-7A53-BF78-4AB9A0FEEB43}"/>
                    </a:ext>
                  </a:extLst>
                </p:cNvPr>
                <p:cNvSpPr txBox="1"/>
                <p:nvPr/>
              </p:nvSpPr>
              <p:spPr>
                <a:xfrm>
                  <a:off x="213104" y="869293"/>
                  <a:ext cx="2905134" cy="469537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50000"/>
                    </a:lnSpc>
                    <a:spcAft>
                      <a:spcPts val="800"/>
                    </a:spcAft>
                    <a:buNone/>
                  </a:pPr>
                  <a:r>
                    <a:rPr lang="it-IT" sz="1400" b="1" kern="100" dirty="0">
                      <a:effectLst/>
                      <a:latin typeface="Montserrat" panose="00000500000000000000" pitchFamily="2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MUSA-Pitesti</a:t>
                  </a:r>
                  <a:r>
                    <a:rPr lang="en-US" sz="14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4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7" name="Text Box 12">
                  <a:extLst>
                    <a:ext uri="{FF2B5EF4-FFF2-40B4-BE49-F238E27FC236}">
                      <a16:creationId xmlns:a16="http://schemas.microsoft.com/office/drawing/2014/main" id="{C8DDB835-FBAB-BF4F-AE0B-183D8825E7CB}"/>
                    </a:ext>
                  </a:extLst>
                </p:cNvPr>
                <p:cNvSpPr txBox="1"/>
                <p:nvPr/>
              </p:nvSpPr>
              <p:spPr>
                <a:xfrm>
                  <a:off x="212478" y="2951096"/>
                  <a:ext cx="2905760" cy="729562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1100" kern="100" dirty="0">
                      <a:latin typeface="Roboto" panose="02000000000000000000" pitchFamily="2" charset="0"/>
                      <a:cs typeface="Times New Roman" panose="02020603050405020304" pitchFamily="18" charset="0"/>
                    </a:rPr>
                    <a:t> 3.650  Square meters of land</a:t>
                  </a:r>
                </a:p>
                <a:p>
                  <a:pPr algn="ctr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1100" kern="100" dirty="0">
                      <a:latin typeface="Roboto" panose="02000000000000000000" pitchFamily="2" charset="0"/>
                      <a:cs typeface="Times New Roman" panose="02020603050405020304" pitchFamily="18" charset="0"/>
                    </a:rPr>
                    <a:t>2.523 Square meters of buildings</a:t>
                  </a: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46" name="Text Box 12">
              <a:extLst>
                <a:ext uri="{FF2B5EF4-FFF2-40B4-BE49-F238E27FC236}">
                  <a16:creationId xmlns:a16="http://schemas.microsoft.com/office/drawing/2014/main" id="{CE357E1A-71D2-373B-9331-13DE1740F375}"/>
                </a:ext>
              </a:extLst>
            </p:cNvPr>
            <p:cNvSpPr txBox="1"/>
            <p:nvPr/>
          </p:nvSpPr>
          <p:spPr>
            <a:xfrm>
              <a:off x="255801" y="3916116"/>
              <a:ext cx="1346210" cy="175445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50000"/>
                </a:lnSpc>
                <a:spcAft>
                  <a:spcPts val="800"/>
                </a:spcAft>
                <a:buNone/>
              </a:pPr>
              <a:r>
                <a:rPr lang="en-US" sz="1100" kern="100" dirty="0">
                  <a:effectLst/>
                  <a:latin typeface="Roboto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 produce:</a:t>
              </a:r>
            </a:p>
            <a:p>
              <a:pPr marL="171450" marR="0" indent="-171450">
                <a:lnSpc>
                  <a:spcPct val="150000"/>
                </a:lnSpc>
                <a:spcAft>
                  <a:spcPts val="800"/>
                </a:spcAft>
                <a:buFont typeface="Wingdings" panose="05000000000000000000" pitchFamily="2" charset="2"/>
                <a:buChar char="ü"/>
              </a:pPr>
              <a:r>
                <a:rPr lang="en-US" sz="1100" b="1" kern="100" dirty="0">
                  <a:effectLst/>
                  <a:latin typeface="Roboto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Tools</a:t>
              </a:r>
            </a:p>
            <a:p>
              <a:pPr marL="171450" marR="0" indent="-171450">
                <a:lnSpc>
                  <a:spcPct val="150000"/>
                </a:lnSpc>
                <a:spcAft>
                  <a:spcPts val="800"/>
                </a:spcAft>
                <a:buFont typeface="Wingdings" panose="05000000000000000000" pitchFamily="2" charset="2"/>
                <a:buChar char="ü"/>
              </a:pPr>
              <a:r>
                <a:rPr lang="en-US" sz="1100" b="1" kern="100" dirty="0">
                  <a:effectLst/>
                  <a:latin typeface="Roboto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Prototype parts</a:t>
              </a:r>
            </a:p>
            <a:p>
              <a:pPr marL="171450" marR="0" indent="-171450">
                <a:lnSpc>
                  <a:spcPct val="150000"/>
                </a:lnSpc>
                <a:spcAft>
                  <a:spcPts val="800"/>
                </a:spcAft>
                <a:buFont typeface="Wingdings" panose="05000000000000000000" pitchFamily="2" charset="2"/>
                <a:buChar char="ü"/>
              </a:pPr>
              <a:r>
                <a:rPr lang="en-US" sz="1100" b="1" kern="100" dirty="0">
                  <a:effectLst/>
                  <a:latin typeface="Roboto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Press parts</a:t>
              </a:r>
              <a:r>
                <a:rPr lang="en-US" sz="12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o-RO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Aft>
                  <a:spcPts val="800"/>
                </a:spcAft>
                <a:buNone/>
              </a:pPr>
              <a:endParaRPr lang="ro-RO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US" sz="12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o-RO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US" sz="12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o-RO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6E9A412-BF10-3B02-F1D8-3BE404746C58}"/>
              </a:ext>
            </a:extLst>
          </p:cNvPr>
          <p:cNvGrpSpPr/>
          <p:nvPr/>
        </p:nvGrpSpPr>
        <p:grpSpPr>
          <a:xfrm>
            <a:off x="9123825" y="2272391"/>
            <a:ext cx="3020971" cy="4079126"/>
            <a:chOff x="9123825" y="2272391"/>
            <a:chExt cx="3020971" cy="4079126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3BB31C9B-5927-65B1-1765-DA080F8C07D2}"/>
                </a:ext>
              </a:extLst>
            </p:cNvPr>
            <p:cNvGrpSpPr/>
            <p:nvPr/>
          </p:nvGrpSpPr>
          <p:grpSpPr>
            <a:xfrm>
              <a:off x="9123825" y="2272391"/>
              <a:ext cx="3020971" cy="4079125"/>
              <a:chOff x="9073762" y="55030"/>
              <a:chExt cx="3041900" cy="4079125"/>
            </a:xfrm>
          </p:grpSpPr>
          <p:sp>
            <p:nvSpPr>
              <p:cNvPr id="49" name="Text Box 2">
                <a:extLst>
                  <a:ext uri="{FF2B5EF4-FFF2-40B4-BE49-F238E27FC236}">
                    <a16:creationId xmlns:a16="http://schemas.microsoft.com/office/drawing/2014/main" id="{53F2FC9A-A973-BC8B-8A70-D95B285B141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73762" y="55030"/>
                <a:ext cx="3041900" cy="407912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rgbClr val="70707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ro-RO" sz="1200" kern="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872ADB3E-E0F0-CEF9-E7A6-FC4ACA3D2336}"/>
                  </a:ext>
                </a:extLst>
              </p:cNvPr>
              <p:cNvGrpSpPr/>
              <p:nvPr/>
            </p:nvGrpSpPr>
            <p:grpSpPr>
              <a:xfrm>
                <a:off x="9132453" y="132200"/>
                <a:ext cx="2905760" cy="2811365"/>
                <a:chOff x="212478" y="869293"/>
                <a:chExt cx="2905760" cy="2811365"/>
              </a:xfrm>
            </p:grpSpPr>
            <p:sp>
              <p:nvSpPr>
                <p:cNvPr id="53" name="Text Box 12">
                  <a:extLst>
                    <a:ext uri="{FF2B5EF4-FFF2-40B4-BE49-F238E27FC236}">
                      <a16:creationId xmlns:a16="http://schemas.microsoft.com/office/drawing/2014/main" id="{E64E9FA7-3382-64CE-4435-4935716CDA6B}"/>
                    </a:ext>
                  </a:extLst>
                </p:cNvPr>
                <p:cNvSpPr txBox="1"/>
                <p:nvPr/>
              </p:nvSpPr>
              <p:spPr>
                <a:xfrm>
                  <a:off x="213104" y="869293"/>
                  <a:ext cx="2905134" cy="469535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noFill/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algn="ctr">
                    <a:lnSpc>
                      <a:spcPct val="150000"/>
                    </a:lnSpc>
                    <a:spcAft>
                      <a:spcPts val="800"/>
                    </a:spcAft>
                    <a:buNone/>
                  </a:pPr>
                  <a:r>
                    <a:rPr lang="it-IT" sz="1400" b="1" kern="100" dirty="0">
                      <a:effectLst/>
                      <a:latin typeface="Montserrat" panose="00000500000000000000" pitchFamily="2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MUSA-Coseri </a:t>
                  </a:r>
                  <a:r>
                    <a:rPr lang="en-US" sz="14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4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4" name="Text Box 12">
                  <a:extLst>
                    <a:ext uri="{FF2B5EF4-FFF2-40B4-BE49-F238E27FC236}">
                      <a16:creationId xmlns:a16="http://schemas.microsoft.com/office/drawing/2014/main" id="{CB317B15-2DAA-635A-CC82-90BCBF3F6CEA}"/>
                    </a:ext>
                  </a:extLst>
                </p:cNvPr>
                <p:cNvSpPr txBox="1"/>
                <p:nvPr/>
              </p:nvSpPr>
              <p:spPr>
                <a:xfrm>
                  <a:off x="212478" y="2951096"/>
                  <a:ext cx="2905760" cy="729562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1100" kern="100" dirty="0">
                      <a:latin typeface="Roboto" panose="02000000000000000000" pitchFamily="2" charset="0"/>
                      <a:cs typeface="Times New Roman" panose="02020603050405020304" pitchFamily="18" charset="0"/>
                    </a:rPr>
                    <a:t> 36.500 Square meters of land</a:t>
                  </a:r>
                </a:p>
                <a:p>
                  <a:pPr algn="ctr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en-US" sz="1100" kern="100" dirty="0">
                      <a:latin typeface="Roboto" panose="02000000000000000000" pitchFamily="2" charset="0"/>
                      <a:cs typeface="Times New Roman" panose="02020603050405020304" pitchFamily="18" charset="0"/>
                    </a:rPr>
                    <a:t>13.366 Square meters of buildings</a:t>
                  </a: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15000"/>
                    </a:lnSpc>
                    <a:spcAft>
                      <a:spcPts val="800"/>
                    </a:spcAft>
                    <a:buNone/>
                  </a:pPr>
                  <a:r>
                    <a:rPr lang="en-US" sz="1200" kern="100" dirty="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lang="ro-RO" sz="1200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A332C983-2D95-7BFF-3404-590720C6EEC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42" r="8693" b="33219"/>
              <a:stretch>
                <a:fillRect/>
              </a:stretch>
            </p:blipFill>
            <p:spPr bwMode="auto">
              <a:xfrm>
                <a:off x="9132452" y="601736"/>
                <a:ext cx="2909837" cy="1612266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50" name="Text Box 12">
              <a:extLst>
                <a:ext uri="{FF2B5EF4-FFF2-40B4-BE49-F238E27FC236}">
                  <a16:creationId xmlns:a16="http://schemas.microsoft.com/office/drawing/2014/main" id="{51450A9D-AAD2-32BF-C24D-263C587A21E5}"/>
                </a:ext>
              </a:extLst>
            </p:cNvPr>
            <p:cNvSpPr txBox="1"/>
            <p:nvPr/>
          </p:nvSpPr>
          <p:spPr>
            <a:xfrm>
              <a:off x="9325720" y="5224559"/>
              <a:ext cx="1346210" cy="112695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50000"/>
                </a:lnSpc>
                <a:spcAft>
                  <a:spcPts val="800"/>
                </a:spcAft>
                <a:buNone/>
              </a:pPr>
              <a:r>
                <a:rPr lang="en-US" sz="1100" kern="100" dirty="0">
                  <a:effectLst/>
                  <a:latin typeface="Roboto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 produce:</a:t>
              </a:r>
            </a:p>
            <a:p>
              <a:pPr marL="171450" marR="0" indent="-171450">
                <a:lnSpc>
                  <a:spcPct val="150000"/>
                </a:lnSpc>
                <a:spcAft>
                  <a:spcPts val="800"/>
                </a:spcAft>
                <a:buFont typeface="Wingdings" panose="05000000000000000000" pitchFamily="2" charset="2"/>
                <a:buChar char="ü"/>
              </a:pPr>
              <a:r>
                <a:rPr lang="en-US" sz="1100" b="1" kern="100" dirty="0">
                  <a:effectLst/>
                  <a:latin typeface="Roboto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Press parts</a:t>
              </a:r>
            </a:p>
            <a:p>
              <a:pPr marL="171450" marR="0" indent="-171450">
                <a:lnSpc>
                  <a:spcPct val="150000"/>
                </a:lnSpc>
                <a:spcAft>
                  <a:spcPts val="800"/>
                </a:spcAft>
                <a:buFont typeface="Wingdings" panose="05000000000000000000" pitchFamily="2" charset="2"/>
                <a:buChar char="ü"/>
              </a:pPr>
              <a:r>
                <a:rPr lang="en-US" sz="1100" b="1" kern="100" dirty="0">
                  <a:effectLst/>
                  <a:latin typeface="Roboto" panose="02000000000000000000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Welding parts</a:t>
              </a:r>
              <a:endParaRPr lang="ro-RO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US" sz="12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o-RO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15000"/>
                </a:lnSpc>
                <a:spcAft>
                  <a:spcPts val="800"/>
                </a:spcAft>
                <a:buNone/>
              </a:pPr>
              <a:r>
                <a:rPr lang="en-US" sz="1200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o-RO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6" name="Picture 55" descr="Poster, Tablou Simple illustration of a map of Europe with highlighted  Romania and Romanian fla, 40x36 cm">
            <a:extLst>
              <a:ext uri="{FF2B5EF4-FFF2-40B4-BE49-F238E27FC236}">
                <a16:creationId xmlns:a16="http://schemas.microsoft.com/office/drawing/2014/main" id="{B22ADFC1-9C11-4ADD-87E1-DCDB6E43CA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810" y="-5036"/>
            <a:ext cx="2618365" cy="2328565"/>
          </a:xfrm>
          <a:prstGeom prst="rect">
            <a:avLst/>
          </a:prstGeom>
          <a:noFill/>
          <a:ln>
            <a:noFill/>
          </a:ln>
          <a:effectLst>
            <a:softEdge rad="114300"/>
          </a:effectLst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8C52E0DF-FFD9-B5CA-D40D-6004B52B4C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093" y="4100806"/>
            <a:ext cx="2074283" cy="1729442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tx1"/>
            </a:solidFill>
          </a:ln>
          <a:effectLst>
            <a:reflection blurRad="12700" endPos="0" dist="5000" dir="5400000" sy="-100000" algn="bl" rotWithShape="0"/>
          </a:effectLst>
        </p:spPr>
      </p:pic>
      <p:sp>
        <p:nvSpPr>
          <p:cNvPr id="2" name="Titlu 1">
            <a:extLst>
              <a:ext uri="{FF2B5EF4-FFF2-40B4-BE49-F238E27FC236}">
                <a16:creationId xmlns:a16="http://schemas.microsoft.com/office/drawing/2014/main" id="{50A8B3B1-5531-D741-B357-A85658B1322F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OUR PLANTs</a:t>
            </a:r>
          </a:p>
        </p:txBody>
      </p:sp>
    </p:spTree>
    <p:extLst>
      <p:ext uri="{BB962C8B-B14F-4D97-AF65-F5344CB8AC3E}">
        <p14:creationId xmlns:p14="http://schemas.microsoft.com/office/powerpoint/2010/main" val="182563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666E2-4E09-405E-2DE5-076A39CC9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504C58D-A029-E77C-A807-D9DB7F0A2DEB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D94B97-B3CF-8AD6-1A72-DEA95085F085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asetă text 5">
            <a:extLst>
              <a:ext uri="{FF2B5EF4-FFF2-40B4-BE49-F238E27FC236}">
                <a16:creationId xmlns:a16="http://schemas.microsoft.com/office/drawing/2014/main" id="{D898906B-C5CB-19F1-99C1-21795DE15F75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" name="Substituent număr diapozitiv 4">
            <a:extLst>
              <a:ext uri="{FF2B5EF4-FFF2-40B4-BE49-F238E27FC236}">
                <a16:creationId xmlns:a16="http://schemas.microsoft.com/office/drawing/2014/main" id="{B957599D-5400-E27D-50CF-1EA0574FFD3C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8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759E9D-9E1B-01A6-FC71-8864EBC7B653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lu 1">
            <a:extLst>
              <a:ext uri="{FF2B5EF4-FFF2-40B4-BE49-F238E27FC236}">
                <a16:creationId xmlns:a16="http://schemas.microsoft.com/office/drawing/2014/main" id="{1C0DE9E1-C796-589F-EC8F-A9BD1918F50A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COMPANY EXPANSION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NEW LAND ACQUISITION</a:t>
            </a:r>
            <a:endParaRPr kumimoji="0" lang="ro-RO" sz="2000" b="1" i="0" u="none" strike="noStrike" kern="1200" cap="all" spc="-15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85C4B4-DF62-0D7A-A445-D61A24CD7F0C}"/>
              </a:ext>
            </a:extLst>
          </p:cNvPr>
          <p:cNvSpPr txBox="1"/>
          <p:nvPr/>
        </p:nvSpPr>
        <p:spPr>
          <a:xfrm>
            <a:off x="746515" y="4227816"/>
            <a:ext cx="8853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ptos Display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12.500</a:t>
            </a:r>
            <a:endParaRPr lang="en-US" sz="1600" dirty="0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669CEEB-55B1-1BEC-7AD1-5CC5B5CB0C39}"/>
              </a:ext>
            </a:extLst>
          </p:cNvPr>
          <p:cNvCxnSpPr>
            <a:cxnSpLocks/>
          </p:cNvCxnSpPr>
          <p:nvPr/>
        </p:nvCxnSpPr>
        <p:spPr>
          <a:xfrm>
            <a:off x="1309816" y="3525795"/>
            <a:ext cx="464012" cy="42836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0FE68C2-EAFB-9BF7-7972-B5FED083CC02}"/>
              </a:ext>
            </a:extLst>
          </p:cNvPr>
          <p:cNvCxnSpPr>
            <a:cxnSpLocks/>
          </p:cNvCxnSpPr>
          <p:nvPr/>
        </p:nvCxnSpPr>
        <p:spPr>
          <a:xfrm>
            <a:off x="1243913" y="3613644"/>
            <a:ext cx="498390" cy="480561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0AFFA68-0F46-E9BC-5B4F-470761DE771B}"/>
              </a:ext>
            </a:extLst>
          </p:cNvPr>
          <p:cNvCxnSpPr>
            <a:cxnSpLocks/>
          </p:cNvCxnSpPr>
          <p:nvPr/>
        </p:nvCxnSpPr>
        <p:spPr>
          <a:xfrm>
            <a:off x="1189183" y="3697918"/>
            <a:ext cx="520168" cy="510873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50C2997-2948-BC3E-5B9D-825C2AC4F057}"/>
              </a:ext>
            </a:extLst>
          </p:cNvPr>
          <p:cNvCxnSpPr>
            <a:cxnSpLocks/>
          </p:cNvCxnSpPr>
          <p:nvPr/>
        </p:nvCxnSpPr>
        <p:spPr>
          <a:xfrm>
            <a:off x="1449267" y="3520867"/>
            <a:ext cx="358939" cy="33305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8181929-8DBC-F866-83AC-C4DAF8D549D3}"/>
              </a:ext>
            </a:extLst>
          </p:cNvPr>
          <p:cNvCxnSpPr>
            <a:cxnSpLocks/>
          </p:cNvCxnSpPr>
          <p:nvPr/>
        </p:nvCxnSpPr>
        <p:spPr>
          <a:xfrm>
            <a:off x="1616796" y="3525794"/>
            <a:ext cx="232006" cy="223697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08F465-DD12-55BF-E02C-55301D174C04}"/>
              </a:ext>
            </a:extLst>
          </p:cNvPr>
          <p:cNvGrpSpPr/>
          <p:nvPr/>
        </p:nvGrpSpPr>
        <p:grpSpPr>
          <a:xfrm>
            <a:off x="4061174" y="221117"/>
            <a:ext cx="8210526" cy="6098320"/>
            <a:chOff x="1691786" y="283028"/>
            <a:chExt cx="8854076" cy="639433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C4CD5A-198F-E307-5EA0-C5A9BA5670D7}"/>
                </a:ext>
              </a:extLst>
            </p:cNvPr>
            <p:cNvSpPr txBox="1"/>
            <p:nvPr/>
          </p:nvSpPr>
          <p:spPr>
            <a:xfrm>
              <a:off x="1691786" y="1768431"/>
              <a:ext cx="2664472" cy="584775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223A5E"/>
                  </a:solidFill>
                  <a:latin typeface="Aptos Display" panose="020B00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New land - 12.500 square meters for new projects</a:t>
              </a:r>
              <a:endParaRPr lang="en-US" sz="1600" dirty="0">
                <a:solidFill>
                  <a:srgbClr val="223A5E"/>
                </a:solidFill>
                <a:latin typeface="Aptos Display" panose="020B0004020202020204" pitchFamily="34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F1ACBB4-D0C4-EB3C-BFB8-F593C7F8DDFF}"/>
                </a:ext>
              </a:extLst>
            </p:cNvPr>
            <p:cNvGrpSpPr/>
            <p:nvPr/>
          </p:nvGrpSpPr>
          <p:grpSpPr>
            <a:xfrm>
              <a:off x="4356258" y="283028"/>
              <a:ext cx="5984556" cy="2541614"/>
              <a:chOff x="4356258" y="283028"/>
              <a:chExt cx="5984556" cy="2541614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AE132290-0A93-EBCC-F0EB-E2ECD0D2F4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927457" y="283028"/>
                <a:ext cx="4413357" cy="2541613"/>
              </a:xfrm>
              <a:prstGeom prst="rect">
                <a:avLst/>
              </a:prstGeom>
            </p:spPr>
          </p:pic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79CBD0C1-242F-ED6C-A75D-E017ED0F7879}"/>
                  </a:ext>
                </a:extLst>
              </p:cNvPr>
              <p:cNvGrpSpPr/>
              <p:nvPr/>
            </p:nvGrpSpPr>
            <p:grpSpPr>
              <a:xfrm>
                <a:off x="4825853" y="462442"/>
                <a:ext cx="2010446" cy="2362200"/>
                <a:chOff x="110784" y="3429000"/>
                <a:chExt cx="2010446" cy="2362200"/>
              </a:xfrm>
            </p:grpSpPr>
            <p:sp>
              <p:nvSpPr>
                <p:cNvPr id="62" name="Parallelogram 61">
                  <a:extLst>
                    <a:ext uri="{FF2B5EF4-FFF2-40B4-BE49-F238E27FC236}">
                      <a16:creationId xmlns:a16="http://schemas.microsoft.com/office/drawing/2014/main" id="{513C8F4F-AFBD-99B0-0FCF-BB3B7CB6E52E}"/>
                    </a:ext>
                  </a:extLst>
                </p:cNvPr>
                <p:cNvSpPr/>
                <p:nvPr/>
              </p:nvSpPr>
              <p:spPr>
                <a:xfrm>
                  <a:off x="110784" y="3429000"/>
                  <a:ext cx="2010446" cy="2362200"/>
                </a:xfrm>
                <a:prstGeom prst="parallelogram">
                  <a:avLst>
                    <a:gd name="adj" fmla="val 33487"/>
                  </a:avLst>
                </a:prstGeom>
                <a:pattFill prst="wdDnDiag">
                  <a:fgClr>
                    <a:schemeClr val="bg1"/>
                  </a:fgClr>
                  <a:bgClr>
                    <a:srgbClr val="996600"/>
                  </a:bgClr>
                </a:pattFill>
                <a:ln>
                  <a:solidFill>
                    <a:schemeClr val="accent1">
                      <a:shade val="1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o-RO" dirty="0"/>
                </a:p>
              </p:txBody>
            </p: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296B2CF8-ED4C-FC18-34C8-F3E35A6C72B0}"/>
                    </a:ext>
                  </a:extLst>
                </p:cNvPr>
                <p:cNvGrpSpPr/>
                <p:nvPr/>
              </p:nvGrpSpPr>
              <p:grpSpPr>
                <a:xfrm>
                  <a:off x="625102" y="4245496"/>
                  <a:ext cx="1099318" cy="392414"/>
                  <a:chOff x="708888" y="4302707"/>
                  <a:chExt cx="1099318" cy="392414"/>
                </a:xfrm>
              </p:grpSpPr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6DD90EDC-9719-2060-EB24-C179C03BD16F}"/>
                      </a:ext>
                    </a:extLst>
                  </p:cNvPr>
                  <p:cNvSpPr txBox="1"/>
                  <p:nvPr/>
                </p:nvSpPr>
                <p:spPr>
                  <a:xfrm>
                    <a:off x="708888" y="4325789"/>
                    <a:ext cx="1099318" cy="369332"/>
                  </a:xfrm>
                  <a:prstGeom prst="rect">
                    <a:avLst/>
                  </a:prstGeom>
                  <a:solidFill>
                    <a:srgbClr val="996600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12500 m</a:t>
                    </a:r>
                    <a:endParaRPr lang="ro-RO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id="{EA6D63AB-8611-6046-E558-9E3292821BB9}"/>
                      </a:ext>
                    </a:extLst>
                  </p:cNvPr>
                  <p:cNvSpPr txBox="1"/>
                  <p:nvPr/>
                </p:nvSpPr>
                <p:spPr>
                  <a:xfrm>
                    <a:off x="1538297" y="4302707"/>
                    <a:ext cx="194502" cy="2616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100" dirty="0">
                        <a:solidFill>
                          <a:schemeClr val="bg1"/>
                        </a:solidFill>
                      </a:rPr>
                      <a:t>2</a:t>
                    </a:r>
                    <a:endParaRPr lang="ro-RO" sz="11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sp>
            <p:nvSpPr>
              <p:cNvPr id="11" name="Arrow: Right 10">
                <a:extLst>
                  <a:ext uri="{FF2B5EF4-FFF2-40B4-BE49-F238E27FC236}">
                    <a16:creationId xmlns:a16="http://schemas.microsoft.com/office/drawing/2014/main" id="{3A5795D8-D221-9D9B-1D60-BF4B05EE056F}"/>
                  </a:ext>
                </a:extLst>
              </p:cNvPr>
              <p:cNvSpPr/>
              <p:nvPr/>
            </p:nvSpPr>
            <p:spPr>
              <a:xfrm>
                <a:off x="4356258" y="1840328"/>
                <a:ext cx="689078" cy="351693"/>
              </a:xfrm>
              <a:prstGeom prst="rightArrow">
                <a:avLst/>
              </a:prstGeom>
              <a:solidFill>
                <a:srgbClr val="223A5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CF2FB20-4820-142C-64D7-6AB47A4FD4C7}"/>
                </a:ext>
              </a:extLst>
            </p:cNvPr>
            <p:cNvGrpSpPr/>
            <p:nvPr/>
          </p:nvGrpSpPr>
          <p:grpSpPr>
            <a:xfrm>
              <a:off x="1751464" y="2360600"/>
              <a:ext cx="8794398" cy="4316761"/>
              <a:chOff x="1751464" y="2360600"/>
              <a:chExt cx="8794398" cy="431676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A498B99F-BB06-F085-E57F-5106AC711E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1" r="-2687"/>
              <a:stretch>
                <a:fillRect/>
              </a:stretch>
            </p:blipFill>
            <p:spPr>
              <a:xfrm>
                <a:off x="1751464" y="2962886"/>
                <a:ext cx="8794398" cy="3714475"/>
              </a:xfrm>
              <a:prstGeom prst="rect">
                <a:avLst/>
              </a:prstGeom>
            </p:spPr>
          </p:pic>
          <p:sp>
            <p:nvSpPr>
              <p:cNvPr id="71" name="Arrow: Right 70">
                <a:extLst>
                  <a:ext uri="{FF2B5EF4-FFF2-40B4-BE49-F238E27FC236}">
                    <a16:creationId xmlns:a16="http://schemas.microsoft.com/office/drawing/2014/main" id="{88C88126-C1F0-E21E-5A8D-67329CD16AD9}"/>
                  </a:ext>
                </a:extLst>
              </p:cNvPr>
              <p:cNvSpPr/>
              <p:nvPr/>
            </p:nvSpPr>
            <p:spPr>
              <a:xfrm rot="5400000">
                <a:off x="2654250" y="2471131"/>
                <a:ext cx="572756" cy="351693"/>
              </a:xfrm>
              <a:prstGeom prst="rightArrow">
                <a:avLst/>
              </a:prstGeom>
              <a:solidFill>
                <a:srgbClr val="223A5E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D7F61B2-42E6-2990-4E07-2E696B5046B6}"/>
              </a:ext>
            </a:extLst>
          </p:cNvPr>
          <p:cNvSpPr txBox="1"/>
          <p:nvPr/>
        </p:nvSpPr>
        <p:spPr>
          <a:xfrm>
            <a:off x="173510" y="2705703"/>
            <a:ext cx="37038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dirty="0">
                <a:latin typeface="Aptos Display" panose="020B0004020202020204" pitchFamily="34" charset="0"/>
              </a:rPr>
              <a:t>             MUSA is open to expanding its activities into new domains. With an available investment budget </a:t>
            </a:r>
            <a:r>
              <a:rPr lang="ro-RO" sz="1600" dirty="0" err="1">
                <a:latin typeface="Aptos Display" panose="020B0004020202020204" pitchFamily="34" charset="0"/>
              </a:rPr>
              <a:t>between</a:t>
            </a:r>
            <a:r>
              <a:rPr lang="ro-RO" sz="1600" dirty="0">
                <a:latin typeface="Aptos Display" panose="020B0004020202020204" pitchFamily="34" charset="0"/>
              </a:rPr>
              <a:t> </a:t>
            </a:r>
            <a:r>
              <a:rPr lang="ro-RO" sz="1600" b="1" dirty="0">
                <a:latin typeface="Aptos Display" panose="020B0004020202020204" pitchFamily="34" charset="0"/>
              </a:rPr>
              <a:t>EUR 1,3 </a:t>
            </a:r>
            <a:r>
              <a:rPr lang="ro-RO" sz="1600" b="1" dirty="0" err="1">
                <a:latin typeface="Aptos Display" panose="020B0004020202020204" pitchFamily="34" charset="0"/>
              </a:rPr>
              <a:t>million</a:t>
            </a:r>
            <a:r>
              <a:rPr lang="ro-RO" sz="1600" b="1" dirty="0">
                <a:latin typeface="Aptos Display" panose="020B0004020202020204" pitchFamily="34" charset="0"/>
              </a:rPr>
              <a:t> </a:t>
            </a:r>
            <a:r>
              <a:rPr lang="ro-RO" sz="1600" dirty="0" err="1">
                <a:latin typeface="Aptos Display" panose="020B0004020202020204" pitchFamily="34" charset="0"/>
              </a:rPr>
              <a:t>and</a:t>
            </a:r>
            <a:r>
              <a:rPr lang="ro-RO" sz="1600" dirty="0">
                <a:latin typeface="Aptos Display" panose="020B0004020202020204" pitchFamily="34" charset="0"/>
              </a:rPr>
              <a:t> </a:t>
            </a:r>
            <a:r>
              <a:rPr lang="ro-RO" sz="1600" b="1" dirty="0">
                <a:latin typeface="Aptos Display" panose="020B0004020202020204" pitchFamily="34" charset="0"/>
              </a:rPr>
              <a:t>EUR 10 </a:t>
            </a:r>
            <a:r>
              <a:rPr lang="ro-RO" sz="1600" b="1" dirty="0" err="1">
                <a:latin typeface="Aptos Display" panose="020B0004020202020204" pitchFamily="34" charset="0"/>
              </a:rPr>
              <a:t>million</a:t>
            </a:r>
            <a:r>
              <a:rPr lang="en-GB" sz="1600" dirty="0">
                <a:latin typeface="Aptos Display" panose="020B0004020202020204" pitchFamily="34" charset="0"/>
              </a:rPr>
              <a:t>, the company has the flexibility to adapt its capabilities, processes, and production lines according to the requirements of a new client.</a:t>
            </a:r>
          </a:p>
        </p:txBody>
      </p:sp>
    </p:spTree>
    <p:extLst>
      <p:ext uri="{BB962C8B-B14F-4D97-AF65-F5344CB8AC3E}">
        <p14:creationId xmlns:p14="http://schemas.microsoft.com/office/powerpoint/2010/main" val="144785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32F01C-67E2-2D58-5C58-7FA1C917C3DB}"/>
              </a:ext>
            </a:extLst>
          </p:cNvPr>
          <p:cNvSpPr/>
          <p:nvPr/>
        </p:nvSpPr>
        <p:spPr>
          <a:xfrm>
            <a:off x="0" y="6788255"/>
            <a:ext cx="10017516" cy="69745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9B6046-2570-9F99-5E8B-56C1F1334106}"/>
              </a:ext>
            </a:extLst>
          </p:cNvPr>
          <p:cNvSpPr/>
          <p:nvPr/>
        </p:nvSpPr>
        <p:spPr>
          <a:xfrm rot="16200000">
            <a:off x="-3392421" y="3392424"/>
            <a:ext cx="6858000" cy="73154"/>
          </a:xfrm>
          <a:prstGeom prst="rect">
            <a:avLst/>
          </a:prstGeom>
          <a:solidFill>
            <a:srgbClr val="7070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85000"/>
              </a:lnSpc>
              <a:spcAft>
                <a:spcPts val="800"/>
              </a:spcAft>
              <a:buNone/>
            </a:pPr>
            <a:endParaRPr lang="en-US" sz="12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D59239-2387-0A4D-DA19-80442FC68D60}"/>
              </a:ext>
            </a:extLst>
          </p:cNvPr>
          <p:cNvSpPr/>
          <p:nvPr/>
        </p:nvSpPr>
        <p:spPr>
          <a:xfrm>
            <a:off x="11385350" y="6351517"/>
            <a:ext cx="806650" cy="404658"/>
          </a:xfrm>
          <a:prstGeom prst="rect">
            <a:avLst/>
          </a:prstGeom>
          <a:solidFill>
            <a:srgbClr val="223A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setă text 5">
            <a:extLst>
              <a:ext uri="{FF2B5EF4-FFF2-40B4-BE49-F238E27FC236}">
                <a16:creationId xmlns:a16="http://schemas.microsoft.com/office/drawing/2014/main" id="{74FA9920-EB19-B5E3-DF94-3BE1C8B2010E}"/>
              </a:ext>
            </a:extLst>
          </p:cNvPr>
          <p:cNvSpPr txBox="1"/>
          <p:nvPr/>
        </p:nvSpPr>
        <p:spPr>
          <a:xfrm>
            <a:off x="9582559" y="6351517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</a:rPr>
              <a:t>MUSA</a:t>
            </a:r>
            <a:r>
              <a:rPr lang="ro-RO" sz="1600" b="1" spc="-1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endParaRPr lang="en-US" sz="1600" b="1" spc="-1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 rtl="0">
              <a:lnSpc>
                <a:spcPts val="1400"/>
              </a:lnSpc>
            </a:pP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PITESTI </a:t>
            </a:r>
            <a:r>
              <a:rPr lang="en-US" sz="1600" b="1" spc="-1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96</a:t>
            </a:r>
            <a:r>
              <a:rPr lang="en-US" sz="1600" b="1" spc="-100" dirty="0">
                <a:solidFill>
                  <a:schemeClr val="tx1"/>
                </a:solidFill>
                <a:latin typeface="Corbel" panose="020B0503020204020204" pitchFamily="34" charset="0"/>
              </a:rPr>
              <a:t>’</a:t>
            </a:r>
            <a:endParaRPr lang="ro-RO" sz="1600" b="1" spc="-1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7" name="Substituent număr diapozitiv 4">
            <a:extLst>
              <a:ext uri="{FF2B5EF4-FFF2-40B4-BE49-F238E27FC236}">
                <a16:creationId xmlns:a16="http://schemas.microsoft.com/office/drawing/2014/main" id="{7D900250-3041-0878-009C-23B962DAB7BD}"/>
              </a:ext>
            </a:extLst>
          </p:cNvPr>
          <p:cNvSpPr txBox="1">
            <a:spLocks/>
          </p:cNvSpPr>
          <p:nvPr/>
        </p:nvSpPr>
        <p:spPr>
          <a:xfrm>
            <a:off x="11465980" y="6423650"/>
            <a:ext cx="271219" cy="260391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ro-ro"/>
            </a:defPPr>
            <a:lvl1pPr marL="0" algn="ctr" defTabSz="914400" rtl="0" eaLnBrk="1" latinLnBrk="0" hangingPunct="1">
              <a:defRPr sz="12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B51A1E-902D-48AF-9020-955120F399B6}" type="slidenum">
              <a:rPr lang="ro-RO" smtClean="0">
                <a:solidFill>
                  <a:srgbClr val="FFFFFF"/>
                </a:solidFill>
                <a:latin typeface="Times New Roman"/>
              </a:rPr>
              <a:pPr/>
              <a:t>9</a:t>
            </a:fld>
            <a:endParaRPr lang="ro-RO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" name="Titlu 1">
            <a:extLst>
              <a:ext uri="{FF2B5EF4-FFF2-40B4-BE49-F238E27FC236}">
                <a16:creationId xmlns:a16="http://schemas.microsoft.com/office/drawing/2014/main" id="{89F95A5B-02D9-A24D-E0AD-075128FD3A28}"/>
              </a:ext>
            </a:extLst>
          </p:cNvPr>
          <p:cNvSpPr txBox="1">
            <a:spLocks/>
          </p:cNvSpPr>
          <p:nvPr/>
        </p:nvSpPr>
        <p:spPr>
          <a:xfrm>
            <a:off x="226853" y="180639"/>
            <a:ext cx="9198000" cy="7750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COMPANY EXPANSION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-15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3 -year investment plan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35BDA4B-BA5D-392C-AA0E-3EAD87D99C33}"/>
              </a:ext>
            </a:extLst>
          </p:cNvPr>
          <p:cNvGrpSpPr/>
          <p:nvPr/>
        </p:nvGrpSpPr>
        <p:grpSpPr>
          <a:xfrm>
            <a:off x="339213" y="1074382"/>
            <a:ext cx="3739965" cy="4770589"/>
            <a:chOff x="347392" y="1080028"/>
            <a:chExt cx="3739965" cy="4770589"/>
          </a:xfrm>
        </p:grpSpPr>
        <p:sp>
          <p:nvSpPr>
            <p:cNvPr id="46" name="Arrow: Pentagon 45">
              <a:extLst>
                <a:ext uri="{FF2B5EF4-FFF2-40B4-BE49-F238E27FC236}">
                  <a16:creationId xmlns:a16="http://schemas.microsoft.com/office/drawing/2014/main" id="{6EE743AF-82A1-CB97-A881-A69C5C8A0B66}"/>
                </a:ext>
              </a:extLst>
            </p:cNvPr>
            <p:cNvSpPr/>
            <p:nvPr/>
          </p:nvSpPr>
          <p:spPr>
            <a:xfrm>
              <a:off x="347392" y="1090355"/>
              <a:ext cx="3739965" cy="865807"/>
            </a:xfrm>
            <a:prstGeom prst="homePlate">
              <a:avLst>
                <a:gd name="adj" fmla="val 3994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8" name="Picture 17" descr="Certificate with badge icon">
              <a:extLst>
                <a:ext uri="{FF2B5EF4-FFF2-40B4-BE49-F238E27FC236}">
                  <a16:creationId xmlns:a16="http://schemas.microsoft.com/office/drawing/2014/main" id="{14A77CA3-9595-11A3-33F9-0BF1EE9B6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8909" y="3323876"/>
              <a:ext cx="1264738" cy="1264738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18D7501-68A9-06D5-A4B7-6B93D4A3478E}"/>
                </a:ext>
              </a:extLst>
            </p:cNvPr>
            <p:cNvSpPr txBox="1"/>
            <p:nvPr/>
          </p:nvSpPr>
          <p:spPr>
            <a:xfrm>
              <a:off x="1473860" y="3636970"/>
              <a:ext cx="18608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ptos Display" panose="020B0004020202020204" pitchFamily="34" charset="0"/>
                </a:rPr>
                <a:t>TISAX Certificate</a:t>
              </a:r>
            </a:p>
            <a:p>
              <a:r>
                <a:rPr lang="en-US" dirty="0">
                  <a:latin typeface="Aptos Display" panose="020B0004020202020204" pitchFamily="34" charset="0"/>
                </a:rPr>
                <a:t>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AB8D10-E358-64BC-E138-34A8E425ACDC}"/>
                </a:ext>
              </a:extLst>
            </p:cNvPr>
            <p:cNvSpPr txBox="1"/>
            <p:nvPr/>
          </p:nvSpPr>
          <p:spPr>
            <a:xfrm>
              <a:off x="866796" y="4817077"/>
              <a:ext cx="2750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ptos Display" panose="020B0004020202020204" pitchFamily="34" charset="0"/>
                </a:rPr>
                <a:t>(</a:t>
              </a:r>
              <a:r>
                <a:rPr lang="en-US" sz="1600" dirty="0">
                  <a:latin typeface="Aptos Display" panose="020B0004020202020204" pitchFamily="34" charset="0"/>
                </a:rPr>
                <a:t>implementation in progress</a:t>
              </a:r>
              <a:r>
                <a:rPr lang="en-US" dirty="0">
                  <a:latin typeface="Aptos Display" panose="020B0004020202020204" pitchFamily="34" charset="0"/>
                </a:rPr>
                <a:t>)</a:t>
              </a:r>
            </a:p>
          </p:txBody>
        </p:sp>
        <p:sp>
          <p:nvSpPr>
            <p:cNvPr id="25" name="Google Shape;121;p14">
              <a:extLst>
                <a:ext uri="{FF2B5EF4-FFF2-40B4-BE49-F238E27FC236}">
                  <a16:creationId xmlns:a16="http://schemas.microsoft.com/office/drawing/2014/main" id="{2D989089-3E7E-7AD4-26C3-286DCB701FC8}"/>
                </a:ext>
              </a:extLst>
            </p:cNvPr>
            <p:cNvSpPr txBox="1"/>
            <p:nvPr/>
          </p:nvSpPr>
          <p:spPr>
            <a:xfrm>
              <a:off x="1013109" y="1080028"/>
              <a:ext cx="2278615" cy="997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bg1"/>
                  </a:solidFill>
                  <a:latin typeface="Aptos Display" panose="020B0004020202020204" pitchFamily="34" charset="0"/>
                  <a:ea typeface="Fira Sans SemiBold"/>
                  <a:cs typeface="Fira Sans SemiBold"/>
                  <a:sym typeface="Fira Sans SemiBold"/>
                </a:rPr>
                <a:t>INVESTMENTS</a:t>
              </a:r>
            </a:p>
            <a:p>
              <a:pPr algn="ctr">
                <a:lnSpc>
                  <a:spcPct val="12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ptos Display" panose="020B0004020202020204" pitchFamily="34" charset="0"/>
                  <a:ea typeface="Fira Sans SemiBold"/>
                  <a:cs typeface="Fira Sans SemiBold"/>
                  <a:sym typeface="Fira Sans SemiBold"/>
                </a:rPr>
                <a:t>2027</a:t>
              </a:r>
              <a:endParaRPr sz="3600" dirty="0">
                <a:solidFill>
                  <a:schemeClr val="bg1"/>
                </a:solidFill>
                <a:latin typeface="Aptos Display" panose="020B0004020202020204" pitchFamily="34" charset="0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AD6D2C7-146D-BD51-332E-30F73B648413}"/>
                </a:ext>
              </a:extLst>
            </p:cNvPr>
            <p:cNvCxnSpPr>
              <a:cxnSpLocks/>
            </p:cNvCxnSpPr>
            <p:nvPr/>
          </p:nvCxnSpPr>
          <p:spPr>
            <a:xfrm>
              <a:off x="4070242" y="2313242"/>
              <a:ext cx="0" cy="3537375"/>
            </a:xfrm>
            <a:prstGeom prst="line">
              <a:avLst/>
            </a:prstGeom>
            <a:ln>
              <a:solidFill>
                <a:srgbClr val="9E9E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0ECB1AF-D033-6380-1E88-CD3DAE963056}"/>
              </a:ext>
            </a:extLst>
          </p:cNvPr>
          <p:cNvGrpSpPr/>
          <p:nvPr/>
        </p:nvGrpSpPr>
        <p:grpSpPr>
          <a:xfrm>
            <a:off x="4098875" y="1057874"/>
            <a:ext cx="3803555" cy="4787097"/>
            <a:chOff x="4098875" y="1057874"/>
            <a:chExt cx="3803555" cy="4787097"/>
          </a:xfrm>
        </p:grpSpPr>
        <p:pic>
          <p:nvPicPr>
            <p:cNvPr id="19" name="Picture 18" descr="Image">
              <a:extLst>
                <a:ext uri="{FF2B5EF4-FFF2-40B4-BE49-F238E27FC236}">
                  <a16:creationId xmlns:a16="http://schemas.microsoft.com/office/drawing/2014/main" id="{7A383855-5D9D-D719-5AD8-F1174DC01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95149" y="2269625"/>
              <a:ext cx="1190976" cy="1190976"/>
            </a:xfrm>
            <a:prstGeom prst="rect">
              <a:avLst/>
            </a:prstGeom>
          </p:spPr>
        </p:pic>
        <p:pic>
          <p:nvPicPr>
            <p:cNvPr id="21" name="Picture 20" descr="Image">
              <a:extLst>
                <a:ext uri="{FF2B5EF4-FFF2-40B4-BE49-F238E27FC236}">
                  <a16:creationId xmlns:a16="http://schemas.microsoft.com/office/drawing/2014/main" id="{A56DD76C-E4AF-26E1-D24C-8AFA71678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31963" y="4368302"/>
              <a:ext cx="1271967" cy="127196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7293387-5A7E-705A-9D5E-B6F4A9D4EDE9}"/>
                    </a:ext>
                  </a:extLst>
                </p:cNvPr>
                <p:cNvSpPr txBox="1"/>
                <p:nvPr/>
              </p:nvSpPr>
              <p:spPr>
                <a:xfrm>
                  <a:off x="5484125" y="2529692"/>
                  <a:ext cx="1860889" cy="12065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latin typeface="Aptos Display" panose="020B0004020202020204" pitchFamily="34" charset="0"/>
                    </a:rPr>
                    <a:t>New hall 4000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a14:m>
                  <a:endParaRPr lang="en-US" b="1" dirty="0">
                    <a:latin typeface="Aptos Display" panose="020B0004020202020204" pitchFamily="34" charset="0"/>
                  </a:endParaRPr>
                </a:p>
                <a:p>
                  <a:r>
                    <a:rPr lang="en-US" dirty="0">
                      <a:latin typeface="Aptos Display" panose="020B0004020202020204" pitchFamily="34" charset="0"/>
                    </a:rPr>
                    <a:t> </a:t>
                  </a:r>
                </a:p>
                <a:p>
                  <a:endParaRPr lang="en-US" dirty="0">
                    <a:latin typeface="Aptos Display" panose="020B00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7293387-5A7E-705A-9D5E-B6F4A9D4ED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4125" y="2529692"/>
                  <a:ext cx="1860889" cy="1206549"/>
                </a:xfrm>
                <a:prstGeom prst="rect">
                  <a:avLst/>
                </a:prstGeom>
                <a:blipFill>
                  <a:blip r:embed="rId5"/>
                  <a:stretch>
                    <a:fillRect l="-2951" t="-25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B43E461-E878-47DE-C3BE-4B821D97384D}"/>
                    </a:ext>
                  </a:extLst>
                </p:cNvPr>
                <p:cNvSpPr txBox="1"/>
                <p:nvPr/>
              </p:nvSpPr>
              <p:spPr>
                <a:xfrm>
                  <a:off x="5418301" y="4657313"/>
                  <a:ext cx="2129393" cy="6628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400" b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400" b="1" dirty="0">
                      <a:latin typeface="Aptos Display" panose="020B0004020202020204" pitchFamily="34" charset="0"/>
                    </a:rPr>
                    <a:t> </a:t>
                  </a:r>
                  <a:r>
                    <a:rPr lang="en-US" b="1" dirty="0">
                      <a:latin typeface="Aptos Display" panose="020B0004020202020204" pitchFamily="34" charset="0"/>
                    </a:rPr>
                    <a:t>Transfer Presses 2000 TF</a:t>
                  </a: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B43E461-E878-47DE-C3BE-4B821D9738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8301" y="4657313"/>
                  <a:ext cx="2129393" cy="662810"/>
                </a:xfrm>
                <a:prstGeom prst="rect">
                  <a:avLst/>
                </a:prstGeom>
                <a:blipFill>
                  <a:blip r:embed="rId6"/>
                  <a:stretch>
                    <a:fillRect l="-7450" t="-36697" r="-1146" b="-247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Arrow: Pentagon 46">
              <a:extLst>
                <a:ext uri="{FF2B5EF4-FFF2-40B4-BE49-F238E27FC236}">
                  <a16:creationId xmlns:a16="http://schemas.microsoft.com/office/drawing/2014/main" id="{41E9567F-F77E-AB36-5FB0-7DB1671A1173}"/>
                </a:ext>
              </a:extLst>
            </p:cNvPr>
            <p:cNvSpPr/>
            <p:nvPr/>
          </p:nvSpPr>
          <p:spPr>
            <a:xfrm>
              <a:off x="4098875" y="1076551"/>
              <a:ext cx="3803555" cy="865807"/>
            </a:xfrm>
            <a:prstGeom prst="homePlate">
              <a:avLst>
                <a:gd name="adj" fmla="val 39940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Google Shape;121;p14">
              <a:extLst>
                <a:ext uri="{FF2B5EF4-FFF2-40B4-BE49-F238E27FC236}">
                  <a16:creationId xmlns:a16="http://schemas.microsoft.com/office/drawing/2014/main" id="{F5884FC7-AD75-8ABA-F16F-328CCAE8DFA4}"/>
                </a:ext>
              </a:extLst>
            </p:cNvPr>
            <p:cNvSpPr txBox="1"/>
            <p:nvPr/>
          </p:nvSpPr>
          <p:spPr>
            <a:xfrm>
              <a:off x="4897318" y="1057874"/>
              <a:ext cx="1933381" cy="997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bg1"/>
                  </a:solidFill>
                  <a:latin typeface="Aptos Display" panose="020B0004020202020204" pitchFamily="34" charset="0"/>
                  <a:ea typeface="Fira Sans SemiBold"/>
                  <a:cs typeface="Fira Sans SemiBold"/>
                  <a:sym typeface="Fira Sans SemiBold"/>
                </a:rPr>
                <a:t>INVESTMENTS</a:t>
              </a:r>
            </a:p>
            <a:p>
              <a:pPr algn="ctr">
                <a:lnSpc>
                  <a:spcPct val="12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ptos Display" panose="020B0004020202020204" pitchFamily="34" charset="0"/>
                  <a:ea typeface="Fira Sans SemiBold"/>
                  <a:cs typeface="Fira Sans SemiBold"/>
                  <a:sym typeface="Fira Sans SemiBold"/>
                </a:rPr>
                <a:t>2028</a:t>
              </a:r>
              <a:endParaRPr sz="3600" dirty="0">
                <a:solidFill>
                  <a:schemeClr val="bg1"/>
                </a:solidFill>
                <a:latin typeface="Aptos Display" panose="020B0004020202020204" pitchFamily="34" charset="0"/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B292690-3E0B-7536-4136-2A16983EAA2C}"/>
                </a:ext>
              </a:extLst>
            </p:cNvPr>
            <p:cNvCxnSpPr>
              <a:cxnSpLocks/>
            </p:cNvCxnSpPr>
            <p:nvPr/>
          </p:nvCxnSpPr>
          <p:spPr>
            <a:xfrm>
              <a:off x="7902430" y="2307596"/>
              <a:ext cx="0" cy="3537375"/>
            </a:xfrm>
            <a:prstGeom prst="line">
              <a:avLst/>
            </a:prstGeom>
            <a:ln>
              <a:solidFill>
                <a:srgbClr val="9E9E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036B3123-4E79-B3B3-96A9-2E519D2A4753}"/>
                </a:ext>
              </a:extLst>
            </p:cNvPr>
            <p:cNvCxnSpPr>
              <a:cxnSpLocks/>
            </p:cNvCxnSpPr>
            <p:nvPr/>
          </p:nvCxnSpPr>
          <p:spPr>
            <a:xfrm>
              <a:off x="4475880" y="3956245"/>
              <a:ext cx="2776258" cy="16665"/>
            </a:xfrm>
            <a:prstGeom prst="line">
              <a:avLst/>
            </a:prstGeom>
            <a:ln>
              <a:solidFill>
                <a:srgbClr val="9E9E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4364EC9-FC55-945F-E5B4-3D040B332555}"/>
              </a:ext>
            </a:extLst>
          </p:cNvPr>
          <p:cNvGrpSpPr/>
          <p:nvPr/>
        </p:nvGrpSpPr>
        <p:grpSpPr>
          <a:xfrm>
            <a:off x="7922127" y="1046806"/>
            <a:ext cx="3783257" cy="4670976"/>
            <a:chOff x="7922127" y="1046806"/>
            <a:chExt cx="3783257" cy="4670976"/>
          </a:xfrm>
        </p:grpSpPr>
        <p:pic>
          <p:nvPicPr>
            <p:cNvPr id="22" name="Picture 21" descr="Industrial metal forming process icon">
              <a:extLst>
                <a:ext uri="{FF2B5EF4-FFF2-40B4-BE49-F238E27FC236}">
                  <a16:creationId xmlns:a16="http://schemas.microsoft.com/office/drawing/2014/main" id="{0EB4044C-0FA5-9417-57E0-50C769EAD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40836" y="4322341"/>
              <a:ext cx="1743680" cy="1395441"/>
            </a:xfrm>
            <a:prstGeom prst="rect">
              <a:avLst/>
            </a:prstGeom>
          </p:spPr>
        </p:pic>
        <p:pic>
          <p:nvPicPr>
            <p:cNvPr id="26" name="Picture 25" descr="Image">
              <a:extLst>
                <a:ext uri="{FF2B5EF4-FFF2-40B4-BE49-F238E27FC236}">
                  <a16:creationId xmlns:a16="http://schemas.microsoft.com/office/drawing/2014/main" id="{65061380-4E73-70DF-49BB-E02099234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47711" y="2188634"/>
              <a:ext cx="1271967" cy="127196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C2985E6-2398-BF18-47DC-B21AD8E2A110}"/>
                    </a:ext>
                  </a:extLst>
                </p:cNvPr>
                <p:cNvSpPr txBox="1"/>
                <p:nvPr/>
              </p:nvSpPr>
              <p:spPr>
                <a:xfrm>
                  <a:off x="9319678" y="2450741"/>
                  <a:ext cx="223063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type m:val="skw"/>
                          <m:ctrlPr>
                            <a:rPr lang="en-US" sz="1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1400" b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b="1" dirty="0">
                      <a:latin typeface="Aptos Display" panose="020B0004020202020204" pitchFamily="34" charset="0"/>
                    </a:rPr>
                    <a:t> Transfer Presses 2000 TF</a:t>
                  </a: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C2985E6-2398-BF18-47DC-B21AD8E2A1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19678" y="2450741"/>
                  <a:ext cx="2230638" cy="646331"/>
                </a:xfrm>
                <a:prstGeom prst="rect">
                  <a:avLst/>
                </a:prstGeom>
                <a:blipFill>
                  <a:blip r:embed="rId8"/>
                  <a:stretch>
                    <a:fillRect l="-7104" t="-37736" b="-283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1B97ECC-7127-918C-2FB7-EC520909B3C5}"/>
                </a:ext>
              </a:extLst>
            </p:cNvPr>
            <p:cNvSpPr txBox="1"/>
            <p:nvPr/>
          </p:nvSpPr>
          <p:spPr>
            <a:xfrm>
              <a:off x="9605091" y="4790032"/>
              <a:ext cx="186088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ptos Display" panose="020B0004020202020204" pitchFamily="34" charset="0"/>
                </a:rPr>
                <a:t>Roll forming</a:t>
              </a:r>
            </a:p>
            <a:p>
              <a:r>
                <a:rPr lang="en-US" dirty="0">
                  <a:latin typeface="Aptos Display" panose="020B0004020202020204" pitchFamily="34" charset="0"/>
                </a:rPr>
                <a:t> </a:t>
              </a:r>
            </a:p>
            <a:p>
              <a:endParaRPr lang="en-US" dirty="0">
                <a:latin typeface="Aptos Display" panose="020B0004020202020204" pitchFamily="34" charset="0"/>
              </a:endParaRPr>
            </a:p>
          </p:txBody>
        </p:sp>
        <p:sp>
          <p:nvSpPr>
            <p:cNvPr id="48" name="Arrow: Pentagon 47">
              <a:extLst>
                <a:ext uri="{FF2B5EF4-FFF2-40B4-BE49-F238E27FC236}">
                  <a16:creationId xmlns:a16="http://schemas.microsoft.com/office/drawing/2014/main" id="{587774B1-9E29-0F11-F810-3A3F4440ACBC}"/>
                </a:ext>
              </a:extLst>
            </p:cNvPr>
            <p:cNvSpPr/>
            <p:nvPr/>
          </p:nvSpPr>
          <p:spPr>
            <a:xfrm>
              <a:off x="7922127" y="1076550"/>
              <a:ext cx="3783257" cy="865807"/>
            </a:xfrm>
            <a:prstGeom prst="homePlate">
              <a:avLst>
                <a:gd name="adj" fmla="val 39940"/>
              </a:avLst>
            </a:prstGeom>
            <a:solidFill>
              <a:schemeClr val="accent1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Google Shape;121;p14">
              <a:extLst>
                <a:ext uri="{FF2B5EF4-FFF2-40B4-BE49-F238E27FC236}">
                  <a16:creationId xmlns:a16="http://schemas.microsoft.com/office/drawing/2014/main" id="{C2EE6B14-0BED-2436-1646-9D5E585FD027}"/>
                </a:ext>
              </a:extLst>
            </p:cNvPr>
            <p:cNvSpPr txBox="1"/>
            <p:nvPr/>
          </p:nvSpPr>
          <p:spPr>
            <a:xfrm>
              <a:off x="8917314" y="1046806"/>
              <a:ext cx="1534403" cy="997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chemeClr val="bg1"/>
                  </a:solidFill>
                  <a:latin typeface="Aptos Display" panose="020B0004020202020204" pitchFamily="34" charset="0"/>
                  <a:ea typeface="Fira Sans SemiBold"/>
                  <a:cs typeface="Fira Sans SemiBold"/>
                  <a:sym typeface="Fira Sans SemiBold"/>
                </a:rPr>
                <a:t>INVESTMENTS</a:t>
              </a:r>
            </a:p>
            <a:p>
              <a:pPr algn="ctr">
                <a:lnSpc>
                  <a:spcPct val="12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ptos Display" panose="020B0004020202020204" pitchFamily="34" charset="0"/>
                  <a:ea typeface="Fira Sans SemiBold"/>
                  <a:cs typeface="Fira Sans SemiBold"/>
                  <a:sym typeface="Fira Sans SemiBold"/>
                </a:rPr>
                <a:t>2029</a:t>
              </a:r>
              <a:endParaRPr sz="3600" dirty="0">
                <a:solidFill>
                  <a:schemeClr val="bg1"/>
                </a:solidFill>
                <a:latin typeface="Aptos Display" panose="020B0004020202020204" pitchFamily="34" charset="0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B83E72A-E188-A653-98DD-CA0D22E8AD41}"/>
                </a:ext>
              </a:extLst>
            </p:cNvPr>
            <p:cNvCxnSpPr>
              <a:cxnSpLocks/>
            </p:cNvCxnSpPr>
            <p:nvPr/>
          </p:nvCxnSpPr>
          <p:spPr>
            <a:xfrm>
              <a:off x="8380314" y="3956244"/>
              <a:ext cx="2776258" cy="16665"/>
            </a:xfrm>
            <a:prstGeom prst="line">
              <a:avLst/>
            </a:prstGeom>
            <a:ln>
              <a:solidFill>
                <a:srgbClr val="9E9E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9596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3733</TotalTime>
  <Words>1788</Words>
  <Application>Microsoft Office PowerPoint</Application>
  <PresentationFormat>Widescreen</PresentationFormat>
  <Paragraphs>579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45" baseType="lpstr">
      <vt:lpstr>Abadi</vt:lpstr>
      <vt:lpstr>Aharoni</vt:lpstr>
      <vt:lpstr>Aptos</vt:lpstr>
      <vt:lpstr>Aptos Display</vt:lpstr>
      <vt:lpstr>Aptos Narrow</vt:lpstr>
      <vt:lpstr>Arial</vt:lpstr>
      <vt:lpstr>Bahnschrift SemiLight Condensed</vt:lpstr>
      <vt:lpstr>Calibri</vt:lpstr>
      <vt:lpstr>Calibri Light</vt:lpstr>
      <vt:lpstr>Cambria</vt:lpstr>
      <vt:lpstr>Cambria Math</vt:lpstr>
      <vt:lpstr>Corbel</vt:lpstr>
      <vt:lpstr>Exo 2 Black</vt:lpstr>
      <vt:lpstr>Fira Sans</vt:lpstr>
      <vt:lpstr>Fira Sans SemiBold</vt:lpstr>
      <vt:lpstr>inherit</vt:lpstr>
      <vt:lpstr>Lato</vt:lpstr>
      <vt:lpstr>Merriweather</vt:lpstr>
      <vt:lpstr>Montserrat</vt:lpstr>
      <vt:lpstr>Montserrat SemiBold</vt:lpstr>
      <vt:lpstr>Oswald</vt:lpstr>
      <vt:lpstr>Roboto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Dobre Sonia</dc:creator>
  <cp:lastModifiedBy>Condorus Adriana</cp:lastModifiedBy>
  <cp:revision>195</cp:revision>
  <dcterms:created xsi:type="dcterms:W3CDTF">2025-11-19T10:28:00Z</dcterms:created>
  <dcterms:modified xsi:type="dcterms:W3CDTF">2026-07-20T09:22:08Z</dcterms:modified>
</cp:coreProperties>
</file>