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aa184cd5824861" /><Relationship Type="http://schemas.openxmlformats.org/officeDocument/2006/relationships/extended-properties" Target="/docProps/app.xml" Id="R43f9c2aea0444eb2" /><Relationship Type="http://schemas.openxmlformats.org/officeDocument/2006/relationships/officeDocument" Target="/ppt/presentation.xml" Id="Rf43966d4af1945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8d68ebc02142ce"/>
  </p:sldMasterIdLst>
  <p:notesMasterIdLst>
    <p:notesMasterId xmlns:r="http://schemas.openxmlformats.org/officeDocument/2006/relationships" r:id="Rf0742a39654f41b6"/>
  </p:notesMasterIdLst>
  <p:sldIdLst>
    <p:sldId xmlns:r="http://schemas.openxmlformats.org/officeDocument/2006/relationships" id="256" r:id="R6d2e8c4da5304241"/>
    <p:sldId xmlns:r="http://schemas.openxmlformats.org/officeDocument/2006/relationships" id="257" r:id="Rf2a3cc665ecf44a8"/>
    <p:sldId xmlns:r="http://schemas.openxmlformats.org/officeDocument/2006/relationships" id="258" r:id="Reb9017a4faf0478a"/>
    <p:sldId xmlns:r="http://schemas.openxmlformats.org/officeDocument/2006/relationships" id="259" r:id="R58a19010e0534e6f"/>
    <p:sldId xmlns:r="http://schemas.openxmlformats.org/officeDocument/2006/relationships" id="260" r:id="Rfb9202f74a81416d"/>
    <p:sldId xmlns:r="http://schemas.openxmlformats.org/officeDocument/2006/relationships" id="261" r:id="R2caf0004f0554865"/>
    <p:sldId xmlns:r="http://schemas.openxmlformats.org/officeDocument/2006/relationships" id="262" r:id="R2823d6d9d1a544a0"/>
    <p:sldId xmlns:r="http://schemas.openxmlformats.org/officeDocument/2006/relationships" id="263" r:id="R24e914845c234b82"/>
    <p:sldId xmlns:r="http://schemas.openxmlformats.org/officeDocument/2006/relationships" id="264" r:id="R2839c46c7775409d"/>
    <p:sldId xmlns:r="http://schemas.openxmlformats.org/officeDocument/2006/relationships" id="265" r:id="Rb88f9d288f854c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b0ddeb2b654307" /><Relationship Type="http://schemas.openxmlformats.org/officeDocument/2006/relationships/slideMaster" Target="/ppt/slideMasters/slideMaster1.xml" Id="Rf98d68ebc02142ce" /><Relationship Type="http://schemas.openxmlformats.org/officeDocument/2006/relationships/notesMaster" Target="/ppt/notesMasters/notesMaster1.xml" Id="Rf0742a39654f41b6" /><Relationship Type="http://schemas.openxmlformats.org/officeDocument/2006/relationships/presProps" Target="/ppt/presProps.xml" Id="R706a7447a5b24592" /><Relationship Type="http://schemas.openxmlformats.org/officeDocument/2006/relationships/tableStyles" Target="/ppt/tableStyles.xml" Id="R8f032ac746394563" /><Relationship Type="http://schemas.openxmlformats.org/officeDocument/2006/relationships/slide" Target="/ppt/slides/slide1.xml" Id="R6d2e8c4da5304241" /><Relationship Type="http://schemas.openxmlformats.org/officeDocument/2006/relationships/slide" Target="/ppt/slides/slide2.xml" Id="Rf2a3cc665ecf44a8" /><Relationship Type="http://schemas.openxmlformats.org/officeDocument/2006/relationships/slide" Target="/ppt/slides/slide3.xml" Id="Reb9017a4faf0478a" /><Relationship Type="http://schemas.openxmlformats.org/officeDocument/2006/relationships/slide" Target="/ppt/slides/slide4.xml" Id="R58a19010e0534e6f" /><Relationship Type="http://schemas.openxmlformats.org/officeDocument/2006/relationships/slide" Target="/ppt/slides/slide5.xml" Id="Rfb9202f74a81416d" /><Relationship Type="http://schemas.openxmlformats.org/officeDocument/2006/relationships/slide" Target="/ppt/slides/slide6.xml" Id="R2caf0004f0554865" /><Relationship Type="http://schemas.openxmlformats.org/officeDocument/2006/relationships/slide" Target="/ppt/slides/slide7.xml" Id="R2823d6d9d1a544a0" /><Relationship Type="http://schemas.openxmlformats.org/officeDocument/2006/relationships/slide" Target="/ppt/slides/slide8.xml" Id="R24e914845c234b82" /><Relationship Type="http://schemas.openxmlformats.org/officeDocument/2006/relationships/slide" Target="/ppt/slides/slide9.xml" Id="R2839c46c7775409d" /><Relationship Type="http://schemas.openxmlformats.org/officeDocument/2006/relationships/slide" Target="/ppt/slides/slide10.xml" Id="Rb88f9d288f854c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84529073a640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11209d37e54f00" /><Relationship Type="http://schemas.openxmlformats.org/officeDocument/2006/relationships/notesMaster" Target="/ppt/notesMasters/notesMaster1.xml" Id="R182a1370863241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c8dac411934818" /><Relationship Type="http://schemas.openxmlformats.org/officeDocument/2006/relationships/notesMaster" Target="/ppt/notesMasters/notesMaster1.xml" Id="R06c63afe846946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8482158aad4eb6" /><Relationship Type="http://schemas.openxmlformats.org/officeDocument/2006/relationships/notesMaster" Target="/ppt/notesMasters/notesMaster1.xml" Id="R74bd42d10b9e48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b0120a9be342e5" /><Relationship Type="http://schemas.openxmlformats.org/officeDocument/2006/relationships/notesMaster" Target="/ppt/notesMasters/notesMaster1.xml" Id="Rb8c39380ff074e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14b5ade2aa40f0" /><Relationship Type="http://schemas.openxmlformats.org/officeDocument/2006/relationships/notesMaster" Target="/ppt/notesMasters/notesMaster1.xml" Id="R796d037be9024b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4f3cce623e4420" /><Relationship Type="http://schemas.openxmlformats.org/officeDocument/2006/relationships/notesMaster" Target="/ppt/notesMasters/notesMaster1.xml" Id="R66f85dc0f3d74f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39f895d8664920" /><Relationship Type="http://schemas.openxmlformats.org/officeDocument/2006/relationships/notesMaster" Target="/ppt/notesMasters/notesMaster1.xml" Id="Re2cbe5173b2540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de3bde6cfd4355" /><Relationship Type="http://schemas.openxmlformats.org/officeDocument/2006/relationships/notesMaster" Target="/ppt/notesMasters/notesMaster1.xml" Id="Rc292e8d7947a43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ba43e71cbe49b9" /><Relationship Type="http://schemas.openxmlformats.org/officeDocument/2006/relationships/notesMaster" Target="/ppt/notesMasters/notesMaster1.xml" Id="R350fd52b81944d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7aed247a0b4eb5" /><Relationship Type="http://schemas.openxmlformats.org/officeDocument/2006/relationships/notesMaster" Target="/ppt/notesMasters/notesMaster1.xml" Id="R7d94ad1ac73f47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Welder At Work by Mohamed El Naggar. CC BY-SA 3.0. https://commons.wikimedia.org/wiki/File:Welder_At_Work_(123631085).jpeg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Welding Steel Plate.JPG by Kgequipment. CC BY-SA 3.0. https://commons.wikimedia.org/wiki/File:Welding_Steel_Plate.JPG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MomekIndustrimekanikerSveiser.jpg by Bjorn Leirvik. CC BY 4.0. https://commons.wikimedia.org/wiki/File:MomekIndustrimekanikerSveiser.jpg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DeckelMaho-DMU50e-MachiningCenter.jpg by Glenn McKechnie. CC BY-SA 2.0. https://commons.wikimedia.org/wiki/File:DeckelMaho-DMU50e-MachiningCenter.jpg Cropped for layout. Illustrative industry image; not KERVANO equipment or premises.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2X6m-Steel-Plate-CNC-Laser-Plasma-Cutting-Table by Zgyricky. CC BY-SA 4.0. https://commons.wikimedia.org/wiki/File:2X6m-Steel-Plate-CNC-Laser-Plasma-Cutting-Table_.jpg Cropped for layout. Illustrative industry image; not KERVANO equipment or premises.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Image: EHT-Biegepresse.jpg by Wolfgang Feld. CC BY-SA 2.0 Germany. https://commons.wikimedia.org/wiki/File:EHT-Biegepresse.jpg Cropped for layout. Illustrative industry image; not KERVANO equipment or premises.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Image: Machining NICER’s Patches by NASA/Scott Wiessinger and credited partners. Public domain in the United States as a NASA work. https://commons.wikimedia.org/wiki/File:Machining_NICER%E2%80%99s_Patches_(SVS14610_-_NICER_MachineShop-01).jpg Cropped for layout. Illustrative industry image; not a KERVANO component.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Shower of sparks by Petty Officer 3rd Class Christopher Carson. CC BY-SA 4.0. https://commons.wikimedia.org/wiki/File:Shower_of_sparks_110524-N-TC501-018.jpg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Image: Welder At Work by Mohamed El Naggar. CC BY-SA 3.0. https://commons.wikimedia.org/wiki/File:Welder_At_Work_(123631085).jpeg Cropped for layout. Illustrative industry image; not KERVANO premises or personnel.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b4c6d2dd964ca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d26e68e2db4013" /><Relationship Type="http://schemas.openxmlformats.org/officeDocument/2006/relationships/slideLayout" Target="/ppt/slideLayouts/slideLayout1.xml" Id="Rc112c3d7964142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12c3d7964142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fb8003f0247c1" /><Relationship Type="http://schemas.openxmlformats.org/officeDocument/2006/relationships/image" Target="/ppt/media/image.jpeg" Id="R18046a77408d46d8" /><Relationship Type="http://schemas.openxmlformats.org/officeDocument/2006/relationships/notesSlide" Target="/ppt/notesSlides/notesSlide1.xml" Id="Rdf8c3179b2bf40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047e287b64d51" /><Relationship Type="http://schemas.openxmlformats.org/officeDocument/2006/relationships/image" Target="/ppt/media/image2.jpeg" Id="R45080a43ac044626" /><Relationship Type="http://schemas.openxmlformats.org/officeDocument/2006/relationships/notesSlide" Target="/ppt/notesSlides/notesSlide2.xml" Id="R66282214f9fd45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ae14b99ff64536" /><Relationship Type="http://schemas.openxmlformats.org/officeDocument/2006/relationships/image" Target="/ppt/media/image3.jpeg" Id="R872e0c690ea84c99" /><Relationship Type="http://schemas.openxmlformats.org/officeDocument/2006/relationships/notesSlide" Target="/ppt/notesSlides/notesSlide3.xml" Id="Rbc6052dbf50a429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2c810276a4c33" /><Relationship Type="http://schemas.openxmlformats.org/officeDocument/2006/relationships/image" Target="/ppt/media/image4.jpeg" Id="R535ce13c99aa4732" /><Relationship Type="http://schemas.openxmlformats.org/officeDocument/2006/relationships/notesSlide" Target="/ppt/notesSlides/notesSlide4.xml" Id="R0dd53537f71b42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a38e08f98458e" /><Relationship Type="http://schemas.openxmlformats.org/officeDocument/2006/relationships/image" Target="/ppt/media/image5.jpeg" Id="R0c813a93832143d1" /><Relationship Type="http://schemas.openxmlformats.org/officeDocument/2006/relationships/image" Target="/ppt/media/image6.jpeg" Id="R97897ca3be5d4868" /><Relationship Type="http://schemas.openxmlformats.org/officeDocument/2006/relationships/image" Target="/ppt/media/image7.jpeg" Id="Ra2590c9dd8384ed6" /><Relationship Type="http://schemas.openxmlformats.org/officeDocument/2006/relationships/notesSlide" Target="/ppt/notesSlides/notesSlide5.xml" Id="R1cd3d3e8ebd647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a264dcbd14b1d" /><Relationship Type="http://schemas.openxmlformats.org/officeDocument/2006/relationships/image" Target="/ppt/media/image8.jpeg" Id="Rd4606d1e1e874598" /><Relationship Type="http://schemas.openxmlformats.org/officeDocument/2006/relationships/notesSlide" Target="/ppt/notesSlides/notesSlide6.xml" Id="Rb961ef9ecce64e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4168187ad4a86" /><Relationship Type="http://schemas.openxmlformats.org/officeDocument/2006/relationships/notesSlide" Target="/ppt/notesSlides/notesSlide7.xml" Id="R133c4e1a485049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273b5ed2b4248" /><Relationship Type="http://schemas.openxmlformats.org/officeDocument/2006/relationships/notesSlide" Target="/ppt/notesSlides/notesSlide8.xml" Id="Ra51f24f7759b40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48ab378fbc4e12" /><Relationship Type="http://schemas.openxmlformats.org/officeDocument/2006/relationships/notesSlide" Target="/ppt/notesSlides/notesSlide9.xml" Id="R4630493370b04e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be555e4304d17" /><Relationship Type="http://schemas.openxmlformats.org/officeDocument/2006/relationships/image" Target="/ppt/media/image9.jpeg" Id="R8b01d53cc8f34c42" /><Relationship Type="http://schemas.openxmlformats.org/officeDocument/2006/relationships/notesSlide" Target="/ppt/notesSlides/notesSlide10.xml" Id="Rbad89bb4a8b240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17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46a77408d46d8"/>
          <a:srcRect xmlns:a="http://schemas.openxmlformats.org/drawingml/2006/main" l="20433" t="0" r="204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0"/>
            <a:ext cx="5905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769ED-3451-4836-AFF1-E4D03548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342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3EC860-50F6-4D6A-8E27-2609EACC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8001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D9139-990B-4DE1-ADE7-BE4CC063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519112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Schweißen und Bearbeiten von Sonderbauteilen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62F489-7F49-4F52-B9A2-C2D68373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4857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D7DEDF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7DEDF"/>
                </a:solidFill>
                <a:latin typeface="Aptos"/>
                <a:ea typeface="Aptos"/>
                <a:cs typeface="Aptos"/>
              </a:rPr>
              <a:t>Schweißbaugruppen und mechanische Bearbeitung bis 1,5 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83A68-E4A6-42BE-A6A1-2DF32204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81DD4-F75A-4C7B-9312-45B741C6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65722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</p:spTree>
    <p:extLst>
      <p:ext uri="{BB962C8B-B14F-4D97-AF65-F5344CB8AC3E}">
        <p14:creationId xmlns:p14="http://schemas.microsoft.com/office/powerpoint/2010/main" val="579417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80a43ac044626"/>
          <a:srcRect xmlns:a="http://schemas.openxmlformats.org/drawingml/2006/main" l="24486" t="0" r="244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0958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76E50-3D4F-4870-AFFC-EE914B69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65341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61CBFE-F8B3-4A1B-A7E4-B921DB52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A86A4-08A4-45E4-AA42-D041A0A6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DC282A-480D-402C-985D-ABCEF36D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0668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C1DEB-EF30-4870-9838-C5CE712F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314450"/>
            <a:ext cx="5905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Ein fokussierter Fertigungspartner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2A3309-F185-481A-96E3-0BE470E4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52700"/>
            <a:ext cx="5810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Kernleistung: Schweißen von Sonderteilen und Baugruppen aus Stahl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Fräsen nach dem Schweißen bringt Bezugsflächen, Bohrungen und Schnittstellen auf Endmaß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Ein Ansprechpartner vom zugeschnittenen Material bis zum einbaufertigen Bauteil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18FAA-7843-4829-BCB4-1F69845B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219700"/>
            <a:ext cx="5810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9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Passend für Sonderbauteile und technisch anspruchsvolle Schweißkonstruktionen</a:t>
            </a:r>
          </a:p>
        </p:txBody>
      </p:sp>
    </p:spTree>
    <p:extLst>
      <p:ext uri="{BB962C8B-B14F-4D97-AF65-F5344CB8AC3E}">
        <p14:creationId xmlns:p14="http://schemas.microsoft.com/office/powerpoint/2010/main" val="3053270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1A2AD9-58A7-4598-90EE-A929E6B2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03168A-4D8A-4C91-9E0B-909B4E3A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D7F51F-25E8-4B54-9620-F309F1E8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896A34-B19B-468F-8AE2-6BD5D7DF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Schweißen als Kernkompetenz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BC22BB-5396-435C-8420-0ECA9A32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5619750" cy="3571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Heften, Montieren und Schweißen von Stahlbauteilen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Sonderteile, bei denen Geometrie, Zugänglichkeit, Verzug und spätere Bearbeitung zusammen gedacht werden müssen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Schweißfolge mit Blick auf das fertig bearbeitete Bauteil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725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2171B"/>
                </a:solidFill>
                <a:latin typeface="Aptos"/>
                <a:ea typeface="Aptos"/>
                <a:cs typeface="Aptos"/>
              </a:rPr>
              <a:t>Nahtvorbereitung und Ausführung nach Projektanforderungen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2e0c690ea84c99"/>
          <a:srcRect xmlns:a="http://schemas.openxmlformats.org/drawingml/2006/main" l="14963" t="0" r="149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1428750"/>
            <a:ext cx="4762500" cy="4667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B2F6C-D241-48B3-A12B-0E6DF050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2007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</p:spTree>
    <p:extLst>
      <p:ext uri="{BB962C8B-B14F-4D97-AF65-F5344CB8AC3E}">
        <p14:creationId xmlns:p14="http://schemas.microsoft.com/office/powerpoint/2010/main" val="6263169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5ce13c99aa4732"/>
          <a:srcRect xmlns:a="http://schemas.openxmlformats.org/drawingml/2006/main" l="22817" t="0" r="228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429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310752-4BC1-4AC8-8F62-E93918F1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65341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E4AA8-3231-4939-8D10-D0EAB7B8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00965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6EBEA-2787-4FF4-A5F5-E0B8F912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276350"/>
            <a:ext cx="5619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396"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Bearbeitung nach dem Schweißen sichert die Endgeometrie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60EFAD-C151-4D49-BCFA-C6229497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857500"/>
            <a:ext cx="5524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Fräsen von Bezugsflächen, Anschlüssen, Bohrungen und Funktionsflächen nach der Schweißfertigung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Die Aufspannung berücksichtigt Verzug und Bearbeitungszugaben</a:t>
            </a:r>
          </a:p>
          <a:p xmlns:a="http://schemas.openxmlformats.org/drawingml/2006/main">
            <a:pPr marL="254000" indent="-114300">
              <a:spcAft>
                <a:spcPts val="1100"/>
              </a:spcAft>
              <a:buChar char="•"/>
              <a:defRPr sz="165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2171B"/>
                </a:solidFill>
                <a:latin typeface="Aptos"/>
                <a:ea typeface="Aptos"/>
                <a:cs typeface="Aptos"/>
              </a:rPr>
              <a:t>Ein Partner koordiniert Schweißzustand und Anforderungen der Endbearbeitung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DD9DB3-B329-4786-A7C0-E6F63F93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505450"/>
            <a:ext cx="542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Ziel ist ein Bauteil für den direkten nächsten Montageschritt</a:t>
            </a:r>
          </a:p>
        </p:txBody>
      </p:sp>
    </p:spTree>
    <p:extLst>
      <p:ext uri="{BB962C8B-B14F-4D97-AF65-F5344CB8AC3E}">
        <p14:creationId xmlns:p14="http://schemas.microsoft.com/office/powerpoint/2010/main" val="16035202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5DF7BD-832D-4F8B-B25A-D6AE7DBF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FAA777-75B2-4E33-B6DA-E2532723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12A52-ED81-4CE2-90E7-FF069DE0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6CA79-1661-4936-82AF-B212BA30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Von der Platte zum fertigen Bauteil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13a93832143d1"/>
          <a:srcRect xmlns:a="http://schemas.openxmlformats.org/drawingml/2006/main" l="0" t="6314" r="0" b="6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114550"/>
            <a:ext cx="3333750" cy="2000250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897ca3be5d4868"/>
          <a:srcRect xmlns:a="http://schemas.openxmlformats.org/drawingml/2006/main" l="0" t="6314" r="0" b="6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29125" y="2114550"/>
            <a:ext cx="3333750" cy="2000250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90c9dd8384ed6"/>
          <a:srcRect xmlns:a="http://schemas.openxmlformats.org/drawingml/2006/main" l="0" t="6314" r="0" b="6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8650" y="2114550"/>
            <a:ext cx="3333750" cy="2000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C6B2FB-E1D8-483B-9DBB-35FC41C0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40FDB8-BCAB-47EC-BA33-60F401CE1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B0AE76-8589-4E4A-879C-41B88D5F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Plasma- oder Laserschneiden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DE2876-DEE5-4A5D-AF0F-5B28A5861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AF6D04-18CD-4F8B-A956-019D8C73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Abkanten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AC1A2-10DC-40FE-9F76-E213D5C0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361559-77B1-4126-9F8E-FC3F0F46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Heften und Schweißen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3F903-227F-4F6E-A5ED-ADAE4ACC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762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D50B5-68FD-4D3A-B715-93C506954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19700"/>
            <a:ext cx="238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Fräsen und Endprüfung</a:t>
            </a:r>
          </a:p>
        </p:txBody>
      </p:sp>
    </p:spTree>
    <p:extLst>
      <p:ext uri="{BB962C8B-B14F-4D97-AF65-F5344CB8AC3E}">
        <p14:creationId xmlns:p14="http://schemas.microsoft.com/office/powerpoint/2010/main" val="7797669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B1C49B-F049-4C71-92DE-5DB914DE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1DD250-5477-4CE5-91C4-2694FE82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A3376D-40A6-4CF6-9394-B4DFC5E1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BE965-CC38-450B-8302-8584A953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Kompaktes Team mit schweißtechnischer Betreuung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FB12B8-6989-48F4-93C9-4E560901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71700"/>
            <a:ext cx="1762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D6DE6-9DF4-46FC-93C8-2C54A0C6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1762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Metallbauer / Schlosser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8246FC-6463-48E5-8972-2B5FD993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171700"/>
            <a:ext cx="147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24FAF-C357-42DD-AD05-748DBB72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838450"/>
            <a:ext cx="1476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Schweißer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92780-663B-4BD0-BA8A-91246E43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71700"/>
            <a:ext cx="2000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82314B-6940-4CF5-9407-4763840F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38450"/>
            <a:ext cx="200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3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IWE /</a:t>
            </a:r>
          </a:p>
          <a:p xmlns:a="http://schemas.openxmlformats.org/drawingml/2006/main">
            <a:pPr algn="l">
              <a:defRPr sz="1500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Schweißfachingenieur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413E09-3D5C-47DF-BB73-5000BF4D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05250"/>
            <a:ext cx="5810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2171B"/>
                </a:solidFill>
                <a:latin typeface="Aptos"/>
                <a:ea typeface="Aptos"/>
                <a:cs typeface="Aptos"/>
              </a:rPr>
              <a:t>Der IWE kann die projektbezogene Schweißtechnologie und technische Unterlagen vorbereiten. Fertigung, Schweißen und Bearbeitung stimmen sich direkt am selben Bauteil ab.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7906D-881C-4145-9831-8CEE8C77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Umfang von Qualifikation und Dokumentation nach Kunden- und Projektanforderung.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606d1e1e874598"/>
          <a:srcRect xmlns:a="http://schemas.openxmlformats.org/drawingml/2006/main" l="17065" t="0" r="170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1638300"/>
            <a:ext cx="4476750" cy="46672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A733C-5E21-4980-A880-AC82FB38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63817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</p:spTree>
    <p:extLst>
      <p:ext uri="{BB962C8B-B14F-4D97-AF65-F5344CB8AC3E}">
        <p14:creationId xmlns:p14="http://schemas.microsoft.com/office/powerpoint/2010/main" val="13480787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28424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3BBB7-1186-406A-9EEB-3E64112D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FB53B2-52F5-41AE-AD1B-EF3270AC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CBD4D6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CBD4D6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C839D5-ADA4-44FB-B214-EE163256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2875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69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69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1,5 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4F76B-D570-4E3A-9CCA-A7FB1101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52750"/>
            <a:ext cx="4476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Sonderbauteile bis 1,5 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48439A-1152-4E48-9B50-2F0E7DD9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238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Typische Anfragen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4F4C6-05C4-4E4F-B5BE-6A5AE9CCE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885950"/>
            <a:ext cx="5429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6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FFFFFF"/>
                </a:solidFill>
                <a:latin typeface="Aptos"/>
                <a:ea typeface="Aptos"/>
                <a:cs typeface="Aptos"/>
              </a:rPr>
              <a:t>Geschweißte Grundrahmen, Gestelle, Aufnahmen, Gehäuse und ähnliche Sonderteile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6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FFFFFF"/>
                </a:solidFill>
                <a:latin typeface="Aptos"/>
                <a:ea typeface="Aptos"/>
                <a:cs typeface="Aptos"/>
              </a:rPr>
              <a:t>Einzelteile und kundenspezifische Anfertigungen</a:t>
            </a:r>
          </a:p>
          <a:p xmlns:a="http://schemas.openxmlformats.org/drawingml/2006/main">
            <a:pPr marL="254000" indent="-114300">
              <a:spcAft>
                <a:spcPts val="1400"/>
              </a:spcAft>
              <a:buChar char="•"/>
              <a:defRPr sz="16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FFFFFF"/>
                </a:solidFill>
                <a:latin typeface="Aptos"/>
                <a:ea typeface="Aptos"/>
                <a:cs typeface="Aptos"/>
              </a:rPr>
              <a:t>Bauteile, bei denen Schweißfolge und Endbearbeitung das Ergebnis bestimmen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C490B-DDC2-4D94-9C35-6E691FC1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648200"/>
            <a:ext cx="538162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71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2E8E9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E2E8E9"/>
                </a:solidFill>
                <a:latin typeface="Aptos"/>
                <a:ea typeface="Aptos"/>
                <a:cs typeface="Aptos"/>
              </a:rPr>
              <a:t>Für eine schnelle Bewertung senden Sie Zeichnung oder 3D-Modell, Werkstoff, Stückzahl, Bauteilgewicht, kritische Toleranzen und Wunschtermin.</a:t>
            </a:r>
          </a:p>
        </p:txBody>
      </p:sp>
    </p:spTree>
    <p:extLst>
      <p:ext uri="{BB962C8B-B14F-4D97-AF65-F5344CB8AC3E}">
        <p14:creationId xmlns:p14="http://schemas.microsoft.com/office/powerpoint/2010/main" val="8601510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375CBA-7813-4E34-9230-553FB4FA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85442-BB41-4BA7-818F-68072E6A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C6F4ED-83D1-466D-A083-D5904C3D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32FC6-596C-4748-B4AB-63208585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Technische Vorbereitung für jedes Schweißbauteil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02583-AEBD-4F37-A68B-E49075CC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145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E9D4BC-71B7-4A10-9916-13524D8F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145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Anforderungen prüfen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BF299-9241-4362-BA8B-661C7546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145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Zeichnung, Werkstoff, Schnittstellen und kritische Maße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CEF8AF-61C0-421E-94A4-5537B3FB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908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FEDF3A-DF93-47ED-A5BC-70938C96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908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Fertigungsweg planen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0F65BC-C653-4903-87AA-FA4A4099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908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Schneiden, Abkanten, Heften, Schweißfolge und Bearbeitungszugabe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3FAAFF-FDBB-473E-A271-6B91D96D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671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C08E03-9F6E-42D0-8560-C54D7058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671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685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Schweißtechnologie festlegen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EA7EA6-BDCD-4923-9ECE-72B5A9569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671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IWE-Unterstützung und technische Unterlagen nach Projektbedarf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A413B0-75D0-4F11-8EA4-EEC3ECA4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434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37D52-2C13-4191-8C89-E12EBC22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743450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Endzustand prüfen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DDF149-1A0C-40C1-8C4A-CA77D564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7434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Kritische Maße und vereinbarte Projektdokumentation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67924-C09B-4108-B3A8-B099E34E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15000"/>
            <a:ext cx="9334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9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Prüf- und Dokumentationsumfang werden projektspezifisch vereinbart.</a:t>
            </a:r>
          </a:p>
        </p:txBody>
      </p:sp>
    </p:spTree>
    <p:extLst>
      <p:ext uri="{BB962C8B-B14F-4D97-AF65-F5344CB8AC3E}">
        <p14:creationId xmlns:p14="http://schemas.microsoft.com/office/powerpoint/2010/main" val="7603565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0EC247-F22E-4B27-B669-98D87E84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28424E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8424E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A7CC18-E19A-41FC-AE62-FC93C101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290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EF4BE-950A-4808-B57A-70CD5E85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B1F59-E8F4-4EB5-8B87-C40C37E2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57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Ein klarer Anfrageprozess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FFCF0-BE7C-4FC5-AA3C-16601012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8F9C4-04BB-42AA-B928-9A93A85A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9526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224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Zeichnung oder 3D-Modell senden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DD358-4C11-4D49-A745-7D78A24A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9526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PDF, STEP oder ein anderes vereinbartes Format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2039A-DFFA-4AED-9FAE-D79E3310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765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DF46A8-9A44-4AC0-9DE8-9FA4FC92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765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Eckdaten angeben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1DA991-28AF-4B62-9C99-A71F3653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765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Werkstoff, Stückzahl, Gewicht, Toleranzen und Wunschtermin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B8C02D-9DA2-40E7-9E7D-ABDC8E06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04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F6C9AC-3A8D-4DF8-8928-EFC2C996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004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Fertigbarkeit klären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436FB-49ED-471A-8043-65C691DB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004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KERVANO stimmt offene technische Punkte mit Ihnen ab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1E16C-7A8E-4099-8C37-65892A12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243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F2E644-EF87-49DB-A434-5D8D090B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243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Angebot erhalten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D39E17-AC92-4F3C-859C-FC5555D6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243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Umfang, Fertigungsweg und Lieferplan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0E97F3-166B-4D28-A9B9-59D17A0F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48225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BA8C76-C970-4FE8-A2D8-6992E29F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848225"/>
            <a:ext cx="2905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171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171B"/>
                </a:solidFill>
                <a:latin typeface="Aptos"/>
                <a:ea typeface="Aptos"/>
                <a:cs typeface="Aptos"/>
              </a:rPr>
              <a:t>Projekt starten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64A8F1-6DD7-46B3-BDE3-534787B9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48225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5727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5727A"/>
                </a:solidFill>
                <a:latin typeface="Aptos"/>
                <a:ea typeface="Aptos"/>
                <a:cs typeface="Aptos"/>
              </a:rPr>
              <a:t>Fertigung beginnt mit den vereinbarten Unterlagen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CE9711-353A-4882-A75A-FA2AA082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82930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Am schnellsten starten wir mit Ihrem anspruchsvollsten Bauteil.</a:t>
            </a:r>
          </a:p>
        </p:txBody>
      </p:sp>
    </p:spTree>
    <p:extLst>
      <p:ext uri="{BB962C8B-B14F-4D97-AF65-F5344CB8AC3E}">
        <p14:creationId xmlns:p14="http://schemas.microsoft.com/office/powerpoint/2010/main" val="21466375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217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1d53cc8f34c42"/>
          <a:srcRect xmlns:a="http://schemas.openxmlformats.org/drawingml/2006/main" l="24486" t="0" r="244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96125" y="0"/>
            <a:ext cx="50958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B5EBE6-651B-439F-8FDE-6CBBC927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KERVANO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61C892-AFED-409C-A6CC-32F14E69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6C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4FEE6-A6D5-458A-8DCE-75E11E07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Senden Sie uns Ihr anspruchsvollstes Schweißbauteil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0DAC9F-2F16-48EB-B2D2-56E16D6D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5810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7DEDF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D7DEDF"/>
                </a:solidFill>
                <a:latin typeface="Aptos"/>
                <a:ea typeface="Aptos"/>
                <a:cs typeface="Aptos"/>
              </a:rPr>
              <a:t>Wir prüfen die Zeichnung und schlagen einen Fertigungsweg mit Schneiden, Abkanten, Schweißen und Bearbeitung nach dem Schweißen vor.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EA1D1-D476-4156-AB06-C3EEDF53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561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F6C2F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F6C2F"/>
                </a:solidFill>
                <a:latin typeface="Aptos"/>
                <a:ea typeface="Aptos"/>
                <a:cs typeface="Aptos"/>
              </a:rPr>
              <a:t>kervano-metal-flow.com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25E6E2-17FB-4FBF-BAEE-B0807B77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657225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D8DEDF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D8DEDF"/>
                </a:solidFill>
                <a:latin typeface="Aptos"/>
                <a:ea typeface="Aptos"/>
                <a:cs typeface="Aptos"/>
              </a:rPr>
              <a:t>Symbolbild</a:t>
            </a:r>
          </a:p>
        </p:txBody>
      </p:sp>
    </p:spTree>
    <p:extLst>
      <p:ext uri="{BB962C8B-B14F-4D97-AF65-F5344CB8AC3E}">
        <p14:creationId xmlns:p14="http://schemas.microsoft.com/office/powerpoint/2010/main" val="15451103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2026-09-19T16:16:06.7250000Z</dcterms:created>
  <dcterms:modified xsi:type="dcterms:W3CDTF">2026-09-19T16:16:06.7250000Z</dcterms:modified>
</coreProperties>
</file>