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9" r:id="rId2"/>
    <p:sldMasterId id="2147483692" r:id="rId3"/>
    <p:sldMasterId id="2147483739" r:id="rId4"/>
  </p:sldMasterIdLst>
  <p:notesMasterIdLst>
    <p:notesMasterId r:id="rId23"/>
  </p:notesMasterIdLst>
  <p:handoutMasterIdLst>
    <p:handoutMasterId r:id="rId24"/>
  </p:handoutMasterIdLst>
  <p:sldIdLst>
    <p:sldId id="350" r:id="rId5"/>
    <p:sldId id="441" r:id="rId6"/>
    <p:sldId id="409" r:id="rId7"/>
    <p:sldId id="467" r:id="rId8"/>
    <p:sldId id="468" r:id="rId9"/>
    <p:sldId id="469" r:id="rId10"/>
    <p:sldId id="470" r:id="rId11"/>
    <p:sldId id="464" r:id="rId12"/>
    <p:sldId id="446" r:id="rId13"/>
    <p:sldId id="425" r:id="rId14"/>
    <p:sldId id="466" r:id="rId15"/>
    <p:sldId id="437" r:id="rId16"/>
    <p:sldId id="432" r:id="rId17"/>
    <p:sldId id="423" r:id="rId18"/>
    <p:sldId id="427" r:id="rId19"/>
    <p:sldId id="456" r:id="rId20"/>
    <p:sldId id="453" r:id="rId21"/>
    <p:sldId id="457" r:id="rId22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7" autoAdjust="0"/>
    <p:restoredTop sz="94559" autoAdjust="0"/>
  </p:normalViewPr>
  <p:slideViewPr>
    <p:cSldViewPr snapToObjects="1">
      <p:cViewPr>
        <p:scale>
          <a:sx n="100" d="100"/>
          <a:sy n="100" d="100"/>
        </p:scale>
        <p:origin x="-168" y="10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-3276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5D068BC-403A-4A0F-B867-485939F89230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892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5098C18-A993-467D-B840-A16219621241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321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9670C-7AD8-428B-9387-1EB24A164955}" type="slidenum">
              <a:rPr lang="en-GB"/>
              <a:pPr/>
              <a:t>1</a:t>
            </a:fld>
            <a:endParaRPr lang="en-GB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ADE43-84F8-42D6-8A8B-E72B9BE69B60}" type="slidenum">
              <a:rPr lang="en-GB">
                <a:solidFill>
                  <a:prstClr val="white"/>
                </a:solidFill>
              </a:rPr>
              <a:pPr/>
              <a:t>2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ADE43-84F8-42D6-8A8B-E72B9BE69B60}" type="slidenum">
              <a:rPr lang="en-GB"/>
              <a:pPr/>
              <a:t>10</a:t>
            </a:fld>
            <a:endParaRPr lang="en-GB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ADE43-84F8-42D6-8A8B-E72B9BE69B60}" type="slidenum">
              <a:rPr lang="en-GB"/>
              <a:pPr/>
              <a:t>14</a:t>
            </a:fld>
            <a:endParaRPr lang="en-GB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98C18-A993-467D-B840-A16219621241}" type="slidenum">
              <a:rPr lang="en-GB" smtClean="0">
                <a:solidFill>
                  <a:prstClr val="white"/>
                </a:solidFill>
              </a:rPr>
              <a:pPr/>
              <a:t>17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8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w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w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" name="Picture 40" descr="M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4256088"/>
            <a:ext cx="8064500" cy="428625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7700" y="4805363"/>
            <a:ext cx="8064500" cy="1431925"/>
          </a:xfrm>
        </p:spPr>
        <p:txBody>
          <a:bodyPr/>
          <a:lstStyle>
            <a:lvl1pPr>
              <a:lnSpc>
                <a:spcPct val="99000"/>
              </a:lnSpc>
              <a:defRPr sz="16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pic>
        <p:nvPicPr>
          <p:cNvPr id="3096" name="Picture 24" descr="Vestas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06388"/>
            <a:ext cx="1600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Vestas_Tagline_b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81000"/>
            <a:ext cx="2717800" cy="3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8" name="Rectangle 36"/>
          <p:cNvSpPr>
            <a:spLocks noGrp="1" noChangeArrowheads="1"/>
          </p:cNvSpPr>
          <p:nvPr>
            <p:ph type="dt" sz="half" idx="2"/>
          </p:nvPr>
        </p:nvSpPr>
        <p:spPr>
          <a:xfrm>
            <a:off x="647700" y="6619875"/>
            <a:ext cx="2159000" cy="14446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ftr" sz="quarter" idx="3"/>
          </p:nvPr>
        </p:nvSpPr>
        <p:spPr>
          <a:xfrm>
            <a:off x="827088" y="6484938"/>
            <a:ext cx="7885112" cy="1444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7700" y="6484938"/>
            <a:ext cx="287338" cy="1444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5E97BF-67ED-4131-BF21-B4C773AC95A1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13307-A8A6-4DB7-A05C-7B27B855980D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92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0050" y="244475"/>
            <a:ext cx="2178050" cy="5992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0" y="244475"/>
            <a:ext cx="6381750" cy="5992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5E11C-E686-4777-9FCE-96E45B0317BA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846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244475"/>
            <a:ext cx="8712200" cy="352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15900" y="641350"/>
            <a:ext cx="8712200" cy="5595938"/>
          </a:xfrm>
        </p:spPr>
        <p:txBody>
          <a:bodyPr/>
          <a:lstStyle/>
          <a:p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5900" y="6619875"/>
            <a:ext cx="2159000" cy="14446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288" y="6484938"/>
            <a:ext cx="6657975" cy="144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900" y="6484938"/>
            <a:ext cx="287338" cy="144462"/>
          </a:xfrm>
        </p:spPr>
        <p:txBody>
          <a:bodyPr/>
          <a:lstStyle>
            <a:lvl1pPr>
              <a:defRPr/>
            </a:lvl1pPr>
          </a:lstStyle>
          <a:p>
            <a:fld id="{3728CEE7-F8D4-4D93-906B-8AD1FB3C66F3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53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68313" y="609600"/>
            <a:ext cx="7343775" cy="731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313" y="1628775"/>
            <a:ext cx="352425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144963" y="1628775"/>
            <a:ext cx="352425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3" y="3990975"/>
            <a:ext cx="352425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44963" y="3990975"/>
            <a:ext cx="352425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25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640800"/>
            <a:ext cx="8712000" cy="559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/>
              <a:t>27-08-2012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5344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 descr="M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Vestas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06388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9" descr="Vestas_Tagline_b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81000"/>
            <a:ext cx="271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9288463" y="0"/>
            <a:ext cx="28797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266700" indent="-873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598613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2120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643188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31003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575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147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4719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000" b="1" smtClean="0">
                <a:solidFill>
                  <a:srgbClr val="FFFFFF"/>
                </a:solidFill>
                <a:cs typeface="Arial" charset="0"/>
              </a:rPr>
              <a:t>Title slide/end slide image dimensions: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Title slide images must always fit this size: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Height: 10.6 cm; Width: 25.4 cm</a:t>
            </a:r>
          </a:p>
          <a:p>
            <a:pPr>
              <a:defRPr/>
            </a:pPr>
            <a:endParaRPr lang="en-GB" sz="1000" smtClean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Title slide images must always follow this position: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Horizontal: 0 cm; Vertical: 0 cm</a:t>
            </a:r>
          </a:p>
          <a:p>
            <a:pPr>
              <a:defRPr/>
            </a:pPr>
            <a:endParaRPr lang="en-GB" sz="1000" smtClean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GB" sz="1000" b="1" smtClean="0">
                <a:solidFill>
                  <a:srgbClr val="FFFFFF"/>
                </a:solidFill>
                <a:cs typeface="Arial" charset="0"/>
              </a:rPr>
              <a:t>To change title slide/end slide image: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Contact Communication Support</a:t>
            </a:r>
          </a:p>
          <a:p>
            <a:pPr>
              <a:defRPr/>
            </a:pPr>
            <a:endParaRPr lang="en-GB" sz="1000" smtClean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GB" sz="1000" b="1" smtClean="0">
                <a:solidFill>
                  <a:srgbClr val="FFFFFF"/>
                </a:solidFill>
                <a:cs typeface="Arial" charset="0"/>
              </a:rPr>
              <a:t>Tip: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Vestas drawing guides will help you position and crop images and objects. Images and objects will snap to drawing guides when repositioned or cropped.</a:t>
            </a:r>
          </a:p>
          <a:p>
            <a:pPr>
              <a:defRPr/>
            </a:pPr>
            <a:endParaRPr lang="en-GB" sz="1000" smtClean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GB" sz="1000" b="1" smtClean="0">
                <a:solidFill>
                  <a:srgbClr val="FFFFFF"/>
                </a:solidFill>
                <a:cs typeface="Arial" charset="0"/>
              </a:rPr>
              <a:t>To add drawing guides: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Right-click on next to slide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Select ‘Grid and Guides…’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Check ‘Display drawing guides on screen’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Press ‘OK’ </a:t>
            </a:r>
          </a:p>
          <a:p>
            <a:pPr>
              <a:buFontTx/>
              <a:buAutoNum type="arabicPeriod"/>
              <a:defRPr/>
            </a:pPr>
            <a:endParaRPr lang="en-GB" sz="10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4257675"/>
            <a:ext cx="8064500" cy="428625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7700" y="4805363"/>
            <a:ext cx="8064500" cy="1431925"/>
          </a:xfrm>
        </p:spPr>
        <p:txBody>
          <a:bodyPr/>
          <a:lstStyle>
            <a:lvl1pPr>
              <a:lnSpc>
                <a:spcPct val="99000"/>
              </a:lnSpc>
              <a:defRPr sz="16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647700" y="6619875"/>
            <a:ext cx="2159000" cy="1444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827088" y="6484938"/>
            <a:ext cx="7885112" cy="1444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GB"/>
              <a:t>Name of presentation</a:t>
            </a:r>
          </a:p>
        </p:txBody>
      </p:sp>
      <p:sp>
        <p:nvSpPr>
          <p:cNvPr id="10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7700" y="6484938"/>
            <a:ext cx="287338" cy="1444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C2022F-64F1-4866-AEED-B56B236C6D9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13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E69F7-665A-48CF-8C78-863F74B8E79F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46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61476-9B59-45B2-B9BE-30B156397A8A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36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873125"/>
            <a:ext cx="42799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3125"/>
            <a:ext cx="42799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B8E78-BC2E-4E04-8C30-E5355337B6F5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74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43F53-3D16-4B1E-8BFC-B9EA237640FA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32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10EDA-56FD-41E8-8856-0097A4FA798D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71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02DD2-0FFD-438B-B3C4-882481713DF6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0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91948-411C-4F63-B269-F2981F18F9C5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44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6779F-2808-4B4A-9104-D34E68C51C27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94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885E3-BD82-4425-9136-F020D58B4B50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6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C6D00-5221-4CB7-AAB2-D8B85A49F2F1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79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0050" y="246063"/>
            <a:ext cx="2178050" cy="599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0" y="246063"/>
            <a:ext cx="6381750" cy="5991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10CDE-6644-4F93-8A36-62C1759B9547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246063"/>
            <a:ext cx="8712200" cy="395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15900" y="873125"/>
            <a:ext cx="4279900" cy="53641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873125"/>
            <a:ext cx="4279900" cy="5364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04DBE-E887-4B36-B520-54481A65BE5A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05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 descr="M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Vestas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06388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9" descr="Vestas_Tagline_b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81000"/>
            <a:ext cx="271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9288463" y="0"/>
            <a:ext cx="28797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266700" indent="-873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598613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2120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643188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31003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575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147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4719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000" b="1" smtClean="0">
                <a:solidFill>
                  <a:srgbClr val="FFFFFF"/>
                </a:solidFill>
                <a:cs typeface="Arial" charset="0"/>
              </a:rPr>
              <a:t>Title slide/end slide image dimensions: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Title slide images must always fit this size: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Height: 10.6 cm; Width: 25.4 cm</a:t>
            </a:r>
          </a:p>
          <a:p>
            <a:pPr>
              <a:defRPr/>
            </a:pPr>
            <a:endParaRPr lang="en-GB" sz="1000" smtClean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Title slide images must always follow this position: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Horizontal: 0 cm; Vertical: 0 cm</a:t>
            </a:r>
          </a:p>
          <a:p>
            <a:pPr>
              <a:defRPr/>
            </a:pPr>
            <a:endParaRPr lang="en-GB" sz="1000" smtClean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GB" sz="1000" b="1" smtClean="0">
                <a:solidFill>
                  <a:srgbClr val="FFFFFF"/>
                </a:solidFill>
                <a:cs typeface="Arial" charset="0"/>
              </a:rPr>
              <a:t>To change title slide/end slide image: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Contact Communication Support</a:t>
            </a:r>
          </a:p>
          <a:p>
            <a:pPr>
              <a:defRPr/>
            </a:pPr>
            <a:endParaRPr lang="en-GB" sz="1000" smtClean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GB" sz="1000" b="1" smtClean="0">
                <a:solidFill>
                  <a:srgbClr val="FFFFFF"/>
                </a:solidFill>
                <a:cs typeface="Arial" charset="0"/>
              </a:rPr>
              <a:t>Tip: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Vestas drawing guides will help you position and crop images and objects. Images and objects will snap to drawing guides when repositioned or cropped.</a:t>
            </a:r>
          </a:p>
          <a:p>
            <a:pPr>
              <a:defRPr/>
            </a:pPr>
            <a:endParaRPr lang="en-GB" sz="1000" smtClean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GB" sz="1000" b="1" smtClean="0">
                <a:solidFill>
                  <a:srgbClr val="FFFFFF"/>
                </a:solidFill>
                <a:cs typeface="Arial" charset="0"/>
              </a:rPr>
              <a:t>To add drawing guides: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Right-click on next to slide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Select ‘Grid and Guides…’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Check ‘Display drawing guides on screen’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000" smtClean="0">
                <a:solidFill>
                  <a:srgbClr val="FFFFFF"/>
                </a:solidFill>
                <a:cs typeface="Arial" charset="0"/>
              </a:rPr>
              <a:t>Press ‘OK’ </a:t>
            </a:r>
          </a:p>
          <a:p>
            <a:pPr>
              <a:buFontTx/>
              <a:buAutoNum type="arabicPeriod"/>
              <a:defRPr/>
            </a:pPr>
            <a:endParaRPr lang="en-GB" sz="10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4257675"/>
            <a:ext cx="8064500" cy="428625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7700" y="4805363"/>
            <a:ext cx="8064500" cy="1431925"/>
          </a:xfrm>
        </p:spPr>
        <p:txBody>
          <a:bodyPr/>
          <a:lstStyle>
            <a:lvl1pPr>
              <a:lnSpc>
                <a:spcPct val="99000"/>
              </a:lnSpc>
              <a:defRPr sz="16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647700" y="6619875"/>
            <a:ext cx="2159000" cy="1444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827088" y="6484938"/>
            <a:ext cx="7885112" cy="1444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GB"/>
              <a:t>Name of presentation</a:t>
            </a:r>
          </a:p>
        </p:txBody>
      </p:sp>
      <p:sp>
        <p:nvSpPr>
          <p:cNvPr id="10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7700" y="6484938"/>
            <a:ext cx="287338" cy="1444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C2022F-64F1-4866-AEED-B56B236C6D9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763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E69F7-665A-48CF-8C78-863F74B8E79F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05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61476-9B59-45B2-B9BE-30B156397A8A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FFB2B-28A4-4094-90E4-1BE2BB6A8B01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385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873125"/>
            <a:ext cx="42799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3125"/>
            <a:ext cx="42799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B8E78-BC2E-4E04-8C30-E5355337B6F5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42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43F53-3D16-4B1E-8BFC-B9EA237640FA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90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02DD2-0FFD-438B-B3C4-882481713DF6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4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91948-411C-4F63-B269-F2981F18F9C5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2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6779F-2808-4B4A-9104-D34E68C51C27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49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885E3-BD82-4425-9136-F020D58B4B50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10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C6D00-5221-4CB7-AAB2-D8B85A49F2F1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36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0050" y="246063"/>
            <a:ext cx="2178050" cy="599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0" y="246063"/>
            <a:ext cx="6381750" cy="5991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10CDE-6644-4F93-8A36-62C1759B9547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08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246063"/>
            <a:ext cx="8712200" cy="395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15900" y="873125"/>
            <a:ext cx="4279900" cy="53641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873125"/>
            <a:ext cx="4279900" cy="5364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Name of presentation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04DBE-E887-4B36-B520-54481A65BE5A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0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4258800"/>
            <a:ext cx="8064000" cy="428400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smtClean="0"/>
              <a:t>Titelmasterformat durch Klicken bearbeiten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4806000"/>
            <a:ext cx="8064000" cy="1432800"/>
          </a:xfrm>
        </p:spPr>
        <p:txBody>
          <a:bodyPr/>
          <a:lstStyle>
            <a:lvl1pPr marL="0" indent="0" algn="l">
              <a:lnSpc>
                <a:spcPct val="99000"/>
              </a:lnSpc>
              <a:spcBef>
                <a:spcPts val="384"/>
              </a:spcBef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8000" y="6620400"/>
            <a:ext cx="2160000" cy="144000"/>
          </a:xfrm>
        </p:spPr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000" y="6483600"/>
            <a:ext cx="7884000" cy="144000"/>
          </a:xfrm>
        </p:spPr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000" y="6483600"/>
            <a:ext cx="288000" cy="144000"/>
          </a:xfrm>
        </p:spPr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 dirty="0">
              <a:solidFill>
                <a:prstClr val="black"/>
              </a:solidFill>
            </a:endParaRPr>
          </a:p>
        </p:txBody>
      </p:sp>
      <p:pic>
        <p:nvPicPr>
          <p:cNvPr id="7" name="Picture 41" descr="M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1" descr="Mill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3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641350"/>
            <a:ext cx="4279900" cy="5595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41350"/>
            <a:ext cx="4279900" cy="5595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D0D70-D695-4321-ADD8-A40E7BEEF51E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868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640800"/>
            <a:ext cx="8712000" cy="559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04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1029600"/>
            <a:ext cx="8712000" cy="5209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16000" y="662400"/>
            <a:ext cx="8064000" cy="367200"/>
          </a:xfrm>
        </p:spPr>
        <p:txBody>
          <a:bodyPr/>
          <a:lstStyle>
            <a:lvl1pPr indent="0">
              <a:lnSpc>
                <a:spcPts val="1900"/>
              </a:lnSpc>
              <a:spcBef>
                <a:spcPts val="960"/>
              </a:spcBef>
              <a:defRPr sz="1600">
                <a:solidFill>
                  <a:schemeClr val="accent1"/>
                </a:solidFill>
              </a:defRPr>
            </a:lvl1pPr>
            <a:lvl2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2pPr>
            <a:lvl3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3pPr>
            <a:lvl4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4pPr>
            <a:lvl5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00711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ive Title and Content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383200"/>
            <a:ext cx="8712000" cy="428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3186000"/>
            <a:ext cx="8712000" cy="3052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16000" y="2793600"/>
            <a:ext cx="8064000" cy="367200"/>
          </a:xfrm>
        </p:spPr>
        <p:txBody>
          <a:bodyPr/>
          <a:lstStyle>
            <a:lvl1pPr indent="0">
              <a:lnSpc>
                <a:spcPts val="1900"/>
              </a:lnSpc>
              <a:spcBef>
                <a:spcPts val="960"/>
              </a:spcBef>
              <a:defRPr sz="1600">
                <a:solidFill>
                  <a:schemeClr val="accent1"/>
                </a:solidFill>
              </a:defRPr>
            </a:lvl1pPr>
            <a:lvl2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2pPr>
            <a:lvl3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3pPr>
            <a:lvl4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4pPr>
            <a:lvl5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9144000" cy="190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5514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44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/>
            </a:lvl1pPr>
            <a:lvl2pPr marL="180000" marR="0" indent="-176400" algn="l" defTabSz="914400" rtl="0" eaLnBrk="1" fontAlgn="auto" latinLnBrk="0" hangingPunct="1">
              <a:lnSpc>
                <a:spcPct val="99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2pPr>
            <a:lvl3pPr marL="352800" marR="0" indent="-1728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2000"/>
            </a:lvl3pPr>
            <a:lvl4pPr marL="543600" marR="0" indent="-18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4pPr>
            <a:lvl5pPr marL="709200" marR="0" indent="-162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5pPr>
            <a:lvl6pPr marL="892175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6pPr>
            <a:lvl7pPr marL="1076325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7pPr>
            <a:lvl8pPr marL="1258888" marR="0" indent="-182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8pPr>
            <a:lvl9pPr marL="1430338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Textmasterformat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Zweite Ebene</a:t>
            </a:r>
          </a:p>
          <a:p>
            <a:pPr marL="0" marR="0" lvl="2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Dritte Ebene</a:t>
            </a:r>
          </a:p>
          <a:p>
            <a:pPr marL="0" marR="0" lvl="3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Vierte Ebene</a:t>
            </a:r>
          </a:p>
          <a:p>
            <a:pPr marL="0" marR="0" lvl="4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Fünfte Ebene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/>
            </a:lvl1pPr>
            <a:lvl2pPr marL="180000" marR="0" indent="-176400" algn="l" defTabSz="914400" rtl="0" eaLnBrk="1" fontAlgn="auto" latinLnBrk="0" hangingPunct="1">
              <a:lnSpc>
                <a:spcPct val="99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2pPr>
            <a:lvl3pPr marL="352800" marR="0" indent="-1728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2000"/>
            </a:lvl3pPr>
            <a:lvl4pPr marL="543600" marR="0" indent="-18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4pPr>
            <a:lvl5pPr marL="709200" marR="0" indent="-162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5pPr>
            <a:lvl6pPr marL="892175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6pPr>
            <a:lvl7pPr marL="1076325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7pPr>
            <a:lvl8pPr marL="1258888" marR="0" indent="-182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8pPr>
            <a:lvl9pPr marL="1430338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Textmasterformat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Zweite Ebene</a:t>
            </a:r>
          </a:p>
          <a:p>
            <a:pPr marL="0" marR="0" lvl="2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Dritte Ebene</a:t>
            </a:r>
          </a:p>
          <a:p>
            <a:pPr marL="0" marR="0" lvl="3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Vierte Ebene</a:t>
            </a:r>
          </a:p>
          <a:p>
            <a:pPr marL="0" marR="0" lvl="4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Fünfte Ebene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53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1pPr>
            <a:lvl2pPr marL="180000" marR="0" indent="-176400" algn="l" defTabSz="914400" rtl="0" eaLnBrk="1" fontAlgn="auto" latinLnBrk="0" hangingPunct="1">
              <a:lnSpc>
                <a:spcPct val="99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/>
            </a:lvl2pPr>
            <a:lvl3pPr marL="352800" marR="0" indent="-1728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3pPr>
            <a:lvl4pPr marL="543600" marR="0" indent="-18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4pPr>
            <a:lvl5pPr marL="709200" marR="0" indent="-162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5pPr>
            <a:lvl6pPr marL="892175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6pPr>
            <a:lvl7pPr marL="1076325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7pPr>
            <a:lvl8pPr marL="1258888" marR="0" indent="-182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8pPr>
            <a:lvl9pPr marL="1430338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Textmasterformat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Zweite Ebene</a:t>
            </a:r>
          </a:p>
          <a:p>
            <a:pPr marL="0" marR="0" lvl="2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Dritte Ebene</a:t>
            </a:r>
          </a:p>
          <a:p>
            <a:pPr marL="0" marR="0" lvl="3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Vierte Ebene</a:t>
            </a:r>
          </a:p>
          <a:p>
            <a:pPr marL="0" marR="0" lvl="4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Fünfte Ebene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1pPr>
            <a:lvl2pPr marL="180000" marR="0" indent="-176400" algn="l" defTabSz="914400" rtl="0" eaLnBrk="1" fontAlgn="auto" latinLnBrk="0" hangingPunct="1">
              <a:lnSpc>
                <a:spcPct val="99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/>
            </a:lvl2pPr>
            <a:lvl3pPr marL="352800" marR="0" indent="-1728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800"/>
            </a:lvl3pPr>
            <a:lvl4pPr marL="543600" marR="0" indent="-18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4pPr>
            <a:lvl5pPr marL="709200" marR="0" indent="-162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5pPr>
            <a:lvl6pPr marL="892175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6pPr>
            <a:lvl7pPr marL="1076325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7pPr>
            <a:lvl8pPr marL="1258888" marR="0" indent="-182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8pPr>
            <a:lvl9pPr marL="1430338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Textmasterformat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Zweite Ebene</a:t>
            </a:r>
          </a:p>
          <a:p>
            <a:pPr marL="0" marR="0" lvl="2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Dritte Ebene</a:t>
            </a:r>
          </a:p>
          <a:p>
            <a:pPr marL="0" marR="0" lvl="3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Vierte Ebene</a:t>
            </a:r>
          </a:p>
          <a:p>
            <a:pPr marL="0" marR="0" lvl="4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Fünfte Ebene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48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01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1pPr>
            <a:lvl2pPr marL="180000" marR="0" indent="-176400" algn="l" defTabSz="914400" rtl="0" eaLnBrk="1" fontAlgn="auto" latinLnBrk="0" hangingPunct="1">
              <a:lnSpc>
                <a:spcPct val="99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800"/>
            </a:lvl2pPr>
            <a:lvl3pPr marL="352800" marR="0" indent="-1728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2400"/>
            </a:lvl3pPr>
            <a:lvl4pPr marL="543600" marR="0" indent="-18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2000"/>
            </a:lvl4pPr>
            <a:lvl5pPr marL="709200" marR="0" indent="-162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2000"/>
            </a:lvl5pPr>
            <a:lvl6pPr marL="892175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2000"/>
            </a:lvl6pPr>
            <a:lvl7pPr marL="1076325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2000"/>
            </a:lvl7pPr>
            <a:lvl8pPr marL="1258888" marR="0" indent="-182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2000"/>
            </a:lvl8pPr>
            <a:lvl9pPr marL="1430338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Char char="ￚ"/>
              <a:tabLst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Textmasterformat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Zweite Ebene</a:t>
            </a:r>
          </a:p>
          <a:p>
            <a:pPr marL="0" marR="0" lvl="2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Dritte Ebene</a:t>
            </a:r>
          </a:p>
          <a:p>
            <a:pPr marL="0" marR="0" lvl="3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Vierte Ebene</a:t>
            </a:r>
          </a:p>
          <a:p>
            <a:pPr marL="0" marR="0" lvl="4" indent="0" algn="l" defTabSz="914400" rtl="0" eaLnBrk="1" fontAlgn="auto" latinLnBrk="0" hangingPunct="1">
              <a:lnSpc>
                <a:spcPct val="9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Fünfte Ebene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18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7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478A6-CB11-4672-A8D4-1A0FE6C477ED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767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13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986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640800"/>
            <a:ext cx="8712000" cy="559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81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1029600"/>
            <a:ext cx="8712000" cy="5209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16000" y="662400"/>
            <a:ext cx="8064000" cy="367200"/>
          </a:xfrm>
        </p:spPr>
        <p:txBody>
          <a:bodyPr/>
          <a:lstStyle>
            <a:lvl1pPr indent="0">
              <a:lnSpc>
                <a:spcPts val="1900"/>
              </a:lnSpc>
              <a:spcBef>
                <a:spcPts val="960"/>
              </a:spcBef>
              <a:defRPr sz="1600">
                <a:solidFill>
                  <a:schemeClr val="accent1"/>
                </a:solidFill>
              </a:defRPr>
            </a:lvl1pPr>
            <a:lvl2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2pPr>
            <a:lvl3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3pPr>
            <a:lvl4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4pPr>
            <a:lvl5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5737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ernative Title and Content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383200"/>
            <a:ext cx="8712000" cy="428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3186000"/>
            <a:ext cx="8712000" cy="3052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5522-BB5A-47FF-9739-7446108027FD}" type="datetimeFigureOut">
              <a:rPr lang="da-DK" smtClean="0">
                <a:solidFill>
                  <a:prstClr val="black"/>
                </a:solidFill>
              </a:rPr>
              <a:pPr/>
              <a:t>27-08-2012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41C41-547D-4F85-9A8D-EE57C28F5B01}" type="slidenum">
              <a:rPr lang="da-DK" smtClean="0">
                <a:solidFill>
                  <a:prstClr val="black"/>
                </a:solidFill>
              </a:rPr>
              <a:pPr/>
              <a:t>‹Nr.›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16000" y="2793600"/>
            <a:ext cx="8064000" cy="367200"/>
          </a:xfrm>
        </p:spPr>
        <p:txBody>
          <a:bodyPr/>
          <a:lstStyle>
            <a:lvl1pPr indent="0">
              <a:lnSpc>
                <a:spcPts val="1900"/>
              </a:lnSpc>
              <a:spcBef>
                <a:spcPts val="960"/>
              </a:spcBef>
              <a:defRPr sz="1600">
                <a:solidFill>
                  <a:schemeClr val="accent1"/>
                </a:solidFill>
              </a:defRPr>
            </a:lvl1pPr>
            <a:lvl2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2pPr>
            <a:lvl3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3pPr>
            <a:lvl4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4pPr>
            <a:lvl5pPr indent="0">
              <a:lnSpc>
                <a:spcPts val="1900"/>
              </a:lnSpc>
              <a:spcBef>
                <a:spcPts val="960"/>
              </a:spcBef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9144000" cy="190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962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4CB19-DABD-426E-A7E3-5C6DD0C3A1AB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61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858F9-5BF0-4341-A78C-D3E758E019D6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82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1FFE0-8ECA-4148-B6D6-2B6283015EBE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9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168A2-0BEB-41DC-9938-290A7BC0C709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3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244475"/>
            <a:ext cx="87122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641350"/>
            <a:ext cx="8712200" cy="559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0" y="6619875"/>
            <a:ext cx="2159000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484938"/>
            <a:ext cx="6657975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/>
            </a:lvl1pPr>
          </a:lstStyle>
          <a:p>
            <a:r>
              <a:rPr lang="en-US" smtClean="0"/>
              <a:t>│Vestas Castings (Xuzhou) Co., Ltd │ - a brief introduction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5900" y="6484938"/>
            <a:ext cx="287338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/>
            </a:lvl1pPr>
          </a:lstStyle>
          <a:p>
            <a:fld id="{8C0CA644-5C44-4119-A592-E8A05975D665}" type="slidenum">
              <a:rPr lang="en-GB"/>
              <a:pPr/>
              <a:t>‹Nr.›</a:t>
            </a:fld>
            <a:endParaRPr lang="en-GB"/>
          </a:p>
        </p:txBody>
      </p:sp>
      <p:pic>
        <p:nvPicPr>
          <p:cNvPr id="1045" name="Picture 21" descr="Vestas_Tagline_small_bla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6418263"/>
            <a:ext cx="1874837" cy="3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756" r:id="rId14"/>
  </p:sldLayoutIdLst>
  <p:hf hdr="0" dt="0"/>
  <p:txStyles>
    <p:titleStyle>
      <a:lvl1pPr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algn="l" rtl="0" fontAlgn="base">
        <a:lnSpc>
          <a:spcPct val="97000"/>
        </a:lnSpc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179388" indent="-177800" algn="l" rtl="0" fontAlgn="base">
        <a:lnSpc>
          <a:spcPct val="99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2pPr>
      <a:lvl3pPr marL="354013" indent="-173038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600">
          <a:solidFill>
            <a:schemeClr val="bg1"/>
          </a:solidFill>
          <a:latin typeface="+mn-lt"/>
        </a:defRPr>
      </a:lvl3pPr>
      <a:lvl4pPr marL="542925" indent="-187325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4pPr>
      <a:lvl5pPr marL="7080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5pPr>
      <a:lvl6pPr marL="11652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6pPr>
      <a:lvl7pPr marL="16224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7pPr>
      <a:lvl8pPr marL="20796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8pPr>
      <a:lvl9pPr marL="25368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246063"/>
            <a:ext cx="8712200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873125"/>
            <a:ext cx="8712200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0" y="6619875"/>
            <a:ext cx="2159000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spcBef>
                <a:spcPct val="0"/>
              </a:spcBef>
              <a:buFontTx/>
              <a:buNone/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484938"/>
            <a:ext cx="6657975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spcBef>
                <a:spcPct val="0"/>
              </a:spcBef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  <a:cs typeface="Arial" charset="0"/>
              </a:rPr>
              <a:t>Name of presentation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5900" y="6484938"/>
            <a:ext cx="287338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spcBef>
                <a:spcPct val="0"/>
              </a:spcBef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3130FE-D9E1-4C76-9198-2768BBF674C6}" type="slidenum">
              <a:rPr lang="en-GB">
                <a:solidFill>
                  <a:srgbClr val="FFFFFF"/>
                </a:solidFill>
                <a:cs typeface="Arial" charset="0"/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1" name="Picture 21" descr="Vestas_Tagline_small_bla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6418263"/>
            <a:ext cx="18748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25"/>
          <p:cNvSpPr txBox="1">
            <a:spLocks noChangeArrowheads="1"/>
          </p:cNvSpPr>
          <p:nvPr/>
        </p:nvSpPr>
        <p:spPr bwMode="auto">
          <a:xfrm>
            <a:off x="-2327275" y="6313488"/>
            <a:ext cx="2197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FFFFFF"/>
                </a:solidFill>
              </a:rPr>
              <a:t>Add presentation information via View/Header and Footer</a:t>
            </a:r>
          </a:p>
        </p:txBody>
      </p:sp>
      <p:grpSp>
        <p:nvGrpSpPr>
          <p:cNvPr id="1033" name="Group 26"/>
          <p:cNvGrpSpPr>
            <a:grpSpLocks/>
          </p:cNvGrpSpPr>
          <p:nvPr/>
        </p:nvGrpSpPr>
        <p:grpSpPr bwMode="auto">
          <a:xfrm>
            <a:off x="-2327275" y="3068638"/>
            <a:ext cx="2197100" cy="728662"/>
            <a:chOff x="-1466" y="867"/>
            <a:chExt cx="1384" cy="459"/>
          </a:xfrm>
        </p:grpSpPr>
        <p:pic>
          <p:nvPicPr>
            <p:cNvPr id="1034" name="Picture 27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6" y="1188"/>
              <a:ext cx="300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5" name="Text Box 28"/>
            <p:cNvSpPr txBox="1">
              <a:spLocks noChangeArrowheads="1"/>
            </p:cNvSpPr>
            <p:nvPr userDrawn="1"/>
          </p:nvSpPr>
          <p:spPr bwMode="auto">
            <a:xfrm>
              <a:off x="-1466" y="867"/>
              <a:ext cx="1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defRPr/>
              </a:pPr>
              <a:r>
                <a:rPr lang="en-GB" sz="1000" smtClean="0">
                  <a:solidFill>
                    <a:srgbClr val="FFFFFF"/>
                  </a:solidFill>
                </a:rPr>
                <a:t>To add pre-formatted bullets please use the increase/decrease indent buttons found in the PowerPoint menu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46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dt="0"/>
  <p:txStyles>
    <p:titleStyle>
      <a:lvl1pPr algn="l" rtl="0" eaLnBrk="0" fontAlgn="base" hangingPunct="0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lnSpc>
          <a:spcPct val="99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2pPr>
      <a:lvl3pPr marL="354013" indent="-173038" algn="l" rtl="0" eaLnBrk="0" fontAlgn="base" hangingPunct="0">
        <a:spcBef>
          <a:spcPct val="20000"/>
        </a:spcBef>
        <a:spcAft>
          <a:spcPct val="0"/>
        </a:spcAft>
        <a:buFont typeface="Arial Unicode MS" pitchFamily="34" charset="-122"/>
        <a:buChar char="ￚ"/>
        <a:defRPr sz="1600">
          <a:solidFill>
            <a:schemeClr val="bg1"/>
          </a:solidFill>
          <a:latin typeface="+mn-lt"/>
        </a:defRPr>
      </a:lvl3pPr>
      <a:lvl4pPr marL="542925" indent="-187325" algn="l" rtl="0" eaLnBrk="0" fontAlgn="base" hangingPunct="0">
        <a:spcBef>
          <a:spcPct val="20000"/>
        </a:spcBef>
        <a:spcAft>
          <a:spcPct val="0"/>
        </a:spcAft>
        <a:buFont typeface="Arial Unicode MS" pitchFamily="34" charset="-122"/>
        <a:buChar char="ￚ"/>
        <a:defRPr sz="1400">
          <a:solidFill>
            <a:schemeClr val="bg1"/>
          </a:solidFill>
          <a:latin typeface="+mn-lt"/>
        </a:defRPr>
      </a:lvl4pPr>
      <a:lvl5pPr marL="708025" indent="-163513" algn="l" rtl="0" eaLnBrk="0" fontAlgn="base" hangingPunct="0">
        <a:spcBef>
          <a:spcPct val="20000"/>
        </a:spcBef>
        <a:spcAft>
          <a:spcPct val="0"/>
        </a:spcAft>
        <a:buFont typeface="Arial Unicode MS" pitchFamily="34" charset="-122"/>
        <a:buChar char="ￚ"/>
        <a:defRPr sz="1400">
          <a:solidFill>
            <a:schemeClr val="bg1"/>
          </a:solidFill>
          <a:latin typeface="+mn-lt"/>
        </a:defRPr>
      </a:lvl5pPr>
      <a:lvl6pPr marL="11652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6pPr>
      <a:lvl7pPr marL="16224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7pPr>
      <a:lvl8pPr marL="20796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8pPr>
      <a:lvl9pPr marL="25368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246063"/>
            <a:ext cx="8712200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873125"/>
            <a:ext cx="8712200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0" y="6619875"/>
            <a:ext cx="2159000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spcBef>
                <a:spcPct val="0"/>
              </a:spcBef>
              <a:buFontTx/>
              <a:buNone/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484938"/>
            <a:ext cx="6657975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spcBef>
                <a:spcPct val="0"/>
              </a:spcBef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  <a:cs typeface="Arial" charset="0"/>
              </a:rPr>
              <a:t>Name of presentation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5900" y="6484938"/>
            <a:ext cx="287338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spcBef>
                <a:spcPct val="0"/>
              </a:spcBef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3130FE-D9E1-4C76-9198-2768BBF674C6}" type="slidenum">
              <a:rPr lang="en-GB">
                <a:solidFill>
                  <a:srgbClr val="FFFFFF"/>
                </a:solidFill>
                <a:cs typeface="Arial" charset="0"/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1" name="Picture 21" descr="Vestas_Tagline_small_bla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6418263"/>
            <a:ext cx="18748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25"/>
          <p:cNvSpPr txBox="1">
            <a:spLocks noChangeArrowheads="1"/>
          </p:cNvSpPr>
          <p:nvPr/>
        </p:nvSpPr>
        <p:spPr bwMode="auto">
          <a:xfrm>
            <a:off x="-2327275" y="6313488"/>
            <a:ext cx="2197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FFFFFF"/>
                </a:solidFill>
              </a:rPr>
              <a:t>Add presentation information via View/Header and Footer</a:t>
            </a:r>
          </a:p>
        </p:txBody>
      </p:sp>
      <p:grpSp>
        <p:nvGrpSpPr>
          <p:cNvPr id="1033" name="Group 26"/>
          <p:cNvGrpSpPr>
            <a:grpSpLocks/>
          </p:cNvGrpSpPr>
          <p:nvPr/>
        </p:nvGrpSpPr>
        <p:grpSpPr bwMode="auto">
          <a:xfrm>
            <a:off x="-2327275" y="3068638"/>
            <a:ext cx="2197100" cy="728662"/>
            <a:chOff x="-1466" y="867"/>
            <a:chExt cx="1384" cy="459"/>
          </a:xfrm>
        </p:grpSpPr>
        <p:pic>
          <p:nvPicPr>
            <p:cNvPr id="1034" name="Picture 27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6" y="1188"/>
              <a:ext cx="300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5" name="Text Box 28"/>
            <p:cNvSpPr txBox="1">
              <a:spLocks noChangeArrowheads="1"/>
            </p:cNvSpPr>
            <p:nvPr userDrawn="1"/>
          </p:nvSpPr>
          <p:spPr bwMode="auto">
            <a:xfrm>
              <a:off x="-1466" y="867"/>
              <a:ext cx="1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defRPr/>
              </a:pPr>
              <a:r>
                <a:rPr lang="en-GB" sz="1000" smtClean="0">
                  <a:solidFill>
                    <a:srgbClr val="FFFFFF"/>
                  </a:solidFill>
                </a:rPr>
                <a:t>To add pre-formatted bullets please use the increase/decrease indent buttons found in the PowerPoint menu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221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 dt="0"/>
  <p:txStyles>
    <p:titleStyle>
      <a:lvl1pPr algn="l" rtl="0" eaLnBrk="0" fontAlgn="base" hangingPunct="0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6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lnSpc>
          <a:spcPct val="99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2pPr>
      <a:lvl3pPr marL="354013" indent="-173038" algn="l" rtl="0" eaLnBrk="0" fontAlgn="base" hangingPunct="0">
        <a:spcBef>
          <a:spcPct val="20000"/>
        </a:spcBef>
        <a:spcAft>
          <a:spcPct val="0"/>
        </a:spcAft>
        <a:buFont typeface="Arial Unicode MS" pitchFamily="34" charset="-122"/>
        <a:buChar char="ￚ"/>
        <a:defRPr sz="1600">
          <a:solidFill>
            <a:schemeClr val="bg1"/>
          </a:solidFill>
          <a:latin typeface="+mn-lt"/>
        </a:defRPr>
      </a:lvl3pPr>
      <a:lvl4pPr marL="542925" indent="-187325" algn="l" rtl="0" eaLnBrk="0" fontAlgn="base" hangingPunct="0">
        <a:spcBef>
          <a:spcPct val="20000"/>
        </a:spcBef>
        <a:spcAft>
          <a:spcPct val="0"/>
        </a:spcAft>
        <a:buFont typeface="Arial Unicode MS" pitchFamily="34" charset="-122"/>
        <a:buChar char="ￚ"/>
        <a:defRPr sz="1400">
          <a:solidFill>
            <a:schemeClr val="bg1"/>
          </a:solidFill>
          <a:latin typeface="+mn-lt"/>
        </a:defRPr>
      </a:lvl4pPr>
      <a:lvl5pPr marL="708025" indent="-163513" algn="l" rtl="0" eaLnBrk="0" fontAlgn="base" hangingPunct="0">
        <a:spcBef>
          <a:spcPct val="20000"/>
        </a:spcBef>
        <a:spcAft>
          <a:spcPct val="0"/>
        </a:spcAft>
        <a:buFont typeface="Arial Unicode MS" pitchFamily="34" charset="-122"/>
        <a:buChar char="ￚ"/>
        <a:defRPr sz="1400">
          <a:solidFill>
            <a:schemeClr val="bg1"/>
          </a:solidFill>
          <a:latin typeface="+mn-lt"/>
        </a:defRPr>
      </a:lvl5pPr>
      <a:lvl6pPr marL="11652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6pPr>
      <a:lvl7pPr marL="16224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7pPr>
      <a:lvl8pPr marL="20796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8pPr>
      <a:lvl9pPr marL="2536825" indent="-163513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ￚ"/>
        <a:defRPr sz="14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" y="244800"/>
            <a:ext cx="871200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smtClean="0"/>
              <a:t>Titelmasterformat durch Klicken bearbeiten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" y="640800"/>
            <a:ext cx="8712000" cy="559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6000" y="6620400"/>
            <a:ext cx="216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C15522-BB5A-47FF-9739-7446108027FD}" type="datetimeFigureOut">
              <a:rPr lang="da-DK" smtClean="0">
                <a:solidFill>
                  <a:prstClr val="black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27-08-2012</a:t>
            </a:fld>
            <a:endParaRPr lang="da-DK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000" y="6483600"/>
            <a:ext cx="66564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a-DK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000" y="6483600"/>
            <a:ext cx="2880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2B41C41-547D-4F85-9A8D-EE57C28F5B01}" type="slidenum">
              <a:rPr lang="da-DK" smtClean="0">
                <a:solidFill>
                  <a:prstClr val="black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a-DK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Picture 21" descr="Vestas_Tagline_small_blac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6418263"/>
            <a:ext cx="1874837" cy="3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Vestas_Tagline_small_blac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6418263"/>
            <a:ext cx="1874837" cy="3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71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p:txStyles>
    <p:titleStyle>
      <a:lvl1pPr algn="l" defTabSz="914400" rtl="0" eaLnBrk="1" latinLnBrk="0" hangingPunct="1">
        <a:lnSpc>
          <a:spcPct val="96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7000"/>
        </a:lnSpc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76400" algn="l" defTabSz="914400" rtl="0" eaLnBrk="1" latinLnBrk="0" hangingPunct="1">
        <a:lnSpc>
          <a:spcPct val="99000"/>
        </a:lnSpc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2800" indent="-172800" algn="l" defTabSz="914400" rtl="0" eaLnBrk="1" latinLnBrk="0" hangingPunct="1">
        <a:spcBef>
          <a:spcPts val="384"/>
        </a:spcBef>
        <a:buFont typeface="Arial Unicode MS" pitchFamily="34" charset="-128"/>
        <a:buChar char="ￚ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3600" indent="-187200" algn="l" defTabSz="914400" rtl="0" eaLnBrk="1" latinLnBrk="0" hangingPunct="1">
        <a:spcBef>
          <a:spcPct val="20000"/>
        </a:spcBef>
        <a:buFont typeface="Arial Unicode MS" pitchFamily="34" charset="-128"/>
        <a:buChar char="ￚ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09200" indent="-162000" algn="l" defTabSz="914400" rtl="0" eaLnBrk="1" latinLnBrk="0" hangingPunct="1">
        <a:spcBef>
          <a:spcPct val="20000"/>
        </a:spcBef>
        <a:buFont typeface="Arial Unicode MS" pitchFamily="34" charset="-128"/>
        <a:buChar char="ￚ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92175" indent="-171450" algn="l" defTabSz="914400" rtl="0" eaLnBrk="1" latinLnBrk="0" hangingPunct="1">
        <a:spcBef>
          <a:spcPct val="20000"/>
        </a:spcBef>
        <a:buFont typeface="Arial Unicode MS" pitchFamily="34" charset="-128"/>
        <a:buChar char="ￚ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76325" indent="-184150" algn="l" defTabSz="914400" rtl="0" eaLnBrk="1" latinLnBrk="0" hangingPunct="1">
        <a:spcBef>
          <a:spcPct val="20000"/>
        </a:spcBef>
        <a:buFont typeface="Arial Unicode MS" pitchFamily="34" charset="-128"/>
        <a:buChar char="ￚ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58888" indent="-182563" algn="l" defTabSz="914400" rtl="0" eaLnBrk="1" latinLnBrk="0" hangingPunct="1">
        <a:spcBef>
          <a:spcPct val="20000"/>
        </a:spcBef>
        <a:buFont typeface="Arial Unicode MS" pitchFamily="34" charset="-128"/>
        <a:buChar char="ￚ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430338" indent="-171450" algn="l" defTabSz="914400" rtl="0" eaLnBrk="1" latinLnBrk="0" hangingPunct="1">
        <a:spcBef>
          <a:spcPct val="20000"/>
        </a:spcBef>
        <a:buFont typeface="Arial Unicode MS" pitchFamily="34" charset="-128"/>
        <a:buChar char="ￚ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mtu-online.com/mt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Mi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47700" y="4656559"/>
            <a:ext cx="8064500" cy="428625"/>
          </a:xfrm>
        </p:spPr>
        <p:txBody>
          <a:bodyPr/>
          <a:lstStyle/>
          <a:p>
            <a:r>
              <a:rPr lang="da-DK" dirty="0" smtClean="0"/>
              <a:t>Vestas  Casting  Magdeburg  GmbH </a:t>
            </a:r>
            <a:endParaRPr lang="da-DK" dirty="0"/>
          </a:p>
        </p:txBody>
      </p: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647700" y="6484938"/>
            <a:ext cx="806450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>
              <a:lnSpc>
                <a:spcPct val="111000"/>
              </a:lnSpc>
              <a:spcBef>
                <a:spcPct val="50000"/>
              </a:spcBef>
            </a:pPr>
            <a:r>
              <a:rPr lang="en-GB" sz="900" dirty="0" smtClean="0"/>
              <a:t>			</a:t>
            </a:r>
            <a:endParaRPr lang="en-GB" sz="900" dirty="0"/>
          </a:p>
        </p:txBody>
      </p:sp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0" y="0"/>
            <a:ext cx="228600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607" name="Text Box 7"/>
          <p:cNvSpPr txBox="1">
            <a:spLocks noChangeArrowheads="1"/>
          </p:cNvSpPr>
          <p:nvPr/>
        </p:nvSpPr>
        <p:spPr bwMode="auto">
          <a:xfrm>
            <a:off x="9288463" y="0"/>
            <a:ext cx="28797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266700" indent="-87313">
              <a:defRPr>
                <a:solidFill>
                  <a:schemeClr val="tx1"/>
                </a:solidFill>
                <a:latin typeface="Arial" charset="0"/>
              </a:defRPr>
            </a:lvl2pPr>
            <a:lvl3pPr marL="1598613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1209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643188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1003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575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147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47198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sz="1000">
              <a:solidFill>
                <a:srgbClr val="FFFFFF"/>
              </a:solidFill>
            </a:endParaRPr>
          </a:p>
          <a:p>
            <a:pPr>
              <a:buFontTx/>
              <a:buAutoNum type="arabicPeriod"/>
            </a:pPr>
            <a:endParaRPr lang="en-GB" sz="1000">
              <a:solidFill>
                <a:srgbClr val="FFFFFF"/>
              </a:solidFill>
            </a:endParaRPr>
          </a:p>
        </p:txBody>
      </p:sp>
      <p:pic>
        <p:nvPicPr>
          <p:cNvPr id="281608" name="Picture 8" descr="Vestas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06388"/>
            <a:ext cx="1600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9" name="Picture 9" descr="Vestas_Tagline_b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81000"/>
            <a:ext cx="2717800" cy="3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36" name="Picture 28" descr="Break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35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4283075" y="3813175"/>
            <a:ext cx="4524375" cy="2424113"/>
          </a:xfrm>
        </p:spPr>
        <p:txBody>
          <a:bodyPr/>
          <a:lstStyle/>
          <a:p>
            <a:pPr algn="r"/>
            <a:r>
              <a:rPr lang="en-GB" sz="18000" b="1" dirty="0" smtClean="0">
                <a:solidFill>
                  <a:srgbClr val="FFFFFF"/>
                </a:solidFill>
              </a:rPr>
              <a:t>2</a:t>
            </a:r>
          </a:p>
          <a:p>
            <a:pPr algn="r"/>
            <a:endParaRPr lang="en-GB" sz="18000" b="1" dirty="0">
              <a:solidFill>
                <a:srgbClr val="FFFFFF"/>
              </a:solidFill>
            </a:endParaRPr>
          </a:p>
          <a:p>
            <a:pPr algn="r"/>
            <a:endParaRPr lang="en-GB" sz="18000" b="1" dirty="0">
              <a:solidFill>
                <a:srgbClr val="FFFFFF"/>
              </a:solidFill>
            </a:endParaRPr>
          </a:p>
        </p:txBody>
      </p:sp>
      <p:sp>
        <p:nvSpPr>
          <p:cNvPr id="43042" name="Rectangle 34"/>
          <p:cNvSpPr>
            <a:spLocks noGrp="1" noChangeArrowheads="1"/>
          </p:cNvSpPr>
          <p:nvPr>
            <p:ph type="ctrTitle"/>
          </p:nvPr>
        </p:nvSpPr>
        <p:spPr>
          <a:xfrm>
            <a:off x="2123729" y="476250"/>
            <a:ext cx="6588472" cy="2725738"/>
          </a:xfrm>
          <a:noFill/>
          <a:ln/>
        </p:spPr>
        <p:txBody>
          <a:bodyPr anchor="b"/>
          <a:lstStyle/>
          <a:p>
            <a:pPr algn="r">
              <a:lnSpc>
                <a:spcPct val="85000"/>
              </a:lnSpc>
            </a:pPr>
            <a:r>
              <a:rPr lang="en-GB" sz="6600" b="1" dirty="0" smtClean="0"/>
              <a:t>The Foundry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3147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55576" y="620688"/>
            <a:ext cx="2736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139952" y="620688"/>
            <a:ext cx="388843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55576" y="2132856"/>
            <a:ext cx="7272808" cy="1404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744616" y="1484784"/>
            <a:ext cx="763488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flipH="1">
            <a:off x="3529585" y="4869160"/>
            <a:ext cx="122413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55576" y="3537012"/>
            <a:ext cx="7272808" cy="1332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732240" y="2132855"/>
            <a:ext cx="1296144" cy="140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470321" y="2688383"/>
            <a:ext cx="324035" cy="2880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508104" y="2132855"/>
            <a:ext cx="1224136" cy="140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652120" y="2132856"/>
            <a:ext cx="468052" cy="68407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123728" y="2132855"/>
            <a:ext cx="3384376" cy="140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240457" y="2276872"/>
            <a:ext cx="2171725" cy="10801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755576" y="2438890"/>
            <a:ext cx="936104" cy="7740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508104" y="3544047"/>
            <a:ext cx="2520280" cy="1325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6948264" y="3537012"/>
            <a:ext cx="216024" cy="21602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4752020" y="619283"/>
            <a:ext cx="201622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126360" y="810029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450237" y="810029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6290637" y="872715"/>
            <a:ext cx="163252" cy="1664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851920" y="3983338"/>
            <a:ext cx="540060" cy="5185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5796136" y="3284983"/>
            <a:ext cx="648072" cy="2520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 flipV="1">
            <a:off x="4196629" y="3544971"/>
            <a:ext cx="648072" cy="216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white"/>
                </a:solidFill>
              </a:rPr>
              <a:t>c</a:t>
            </a: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2242283" y="3544971"/>
            <a:ext cx="1382973" cy="118017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>
            <a:off x="5004048" y="1196752"/>
            <a:ext cx="0" cy="46805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5165861" y="1196752"/>
            <a:ext cx="0" cy="46805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36"/>
          <p:cNvSpPr/>
          <p:nvPr/>
        </p:nvSpPr>
        <p:spPr>
          <a:xfrm flipH="1">
            <a:off x="755576" y="4869160"/>
            <a:ext cx="27691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</a:endParaRPr>
          </a:p>
        </p:txBody>
      </p:sp>
      <p:cxnSp>
        <p:nvCxnSpPr>
          <p:cNvPr id="38" name="Gerade Verbindung 37"/>
          <p:cNvCxnSpPr/>
          <p:nvPr/>
        </p:nvCxnSpPr>
        <p:spPr>
          <a:xfrm>
            <a:off x="1979712" y="3212976"/>
            <a:ext cx="0" cy="21602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1835696" y="3212976"/>
            <a:ext cx="0" cy="21602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eck 41"/>
          <p:cNvSpPr/>
          <p:nvPr/>
        </p:nvSpPr>
        <p:spPr>
          <a:xfrm>
            <a:off x="2051720" y="4869160"/>
            <a:ext cx="1382973" cy="100811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6120172" y="2132855"/>
            <a:ext cx="468052" cy="68407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74277" y="783056"/>
            <a:ext cx="792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melting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  <a:r>
              <a:rPr lang="de-DE" sz="1100" dirty="0" err="1" smtClean="0">
                <a:solidFill>
                  <a:schemeClr val="tx1"/>
                </a:solidFill>
              </a:rPr>
              <a:t>shop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759221" y="2997532"/>
            <a:ext cx="105509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filling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  <a:r>
              <a:rPr lang="de-DE" sz="1100" dirty="0" err="1" smtClean="0">
                <a:solidFill>
                  <a:schemeClr val="tx1"/>
                </a:solidFill>
              </a:rPr>
              <a:t>area</a:t>
            </a:r>
            <a:endParaRPr lang="de-DE" sz="1100" dirty="0" smtClean="0">
              <a:solidFill>
                <a:schemeClr val="tx1"/>
              </a:solidFill>
            </a:endParaRPr>
          </a:p>
          <a:p>
            <a:pPr algn="ctr"/>
            <a:r>
              <a:rPr lang="de-DE" sz="1100" dirty="0" smtClean="0">
                <a:solidFill>
                  <a:schemeClr val="tx1"/>
                </a:solidFill>
              </a:rPr>
              <a:t>large </a:t>
            </a:r>
            <a:r>
              <a:rPr lang="de-DE" sz="1100" dirty="0" err="1" smtClean="0">
                <a:solidFill>
                  <a:schemeClr val="tx1"/>
                </a:solidFill>
              </a:rPr>
              <a:t>castings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7369021" y="2466069"/>
            <a:ext cx="5293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mixer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5631667" y="2276872"/>
            <a:ext cx="6078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drying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oven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3836022" y="4035550"/>
            <a:ext cx="6078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drying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oven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827493" y="2685039"/>
            <a:ext cx="795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shake</a:t>
            </a:r>
            <a:r>
              <a:rPr lang="de-DE" sz="1100" dirty="0" smtClean="0">
                <a:solidFill>
                  <a:schemeClr val="tx1"/>
                </a:solidFill>
              </a:rPr>
              <a:t> out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5813969" y="3289526"/>
            <a:ext cx="6399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coating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4172703" y="3499385"/>
            <a:ext cx="6399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coating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2555776" y="2469595"/>
            <a:ext cx="15661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assembly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  <a:r>
              <a:rPr lang="de-DE" sz="1100" dirty="0" err="1" smtClean="0">
                <a:solidFill>
                  <a:schemeClr val="tx1"/>
                </a:solidFill>
              </a:rPr>
              <a:t>area</a:t>
            </a:r>
            <a:endParaRPr lang="de-DE" sz="1100" dirty="0" smtClean="0">
              <a:solidFill>
                <a:schemeClr val="tx1"/>
              </a:solidFill>
            </a:endParaRPr>
          </a:p>
          <a:p>
            <a:pPr algn="ctr"/>
            <a:r>
              <a:rPr lang="de-DE" sz="1100" dirty="0" smtClean="0">
                <a:solidFill>
                  <a:schemeClr val="tx1"/>
                </a:solidFill>
              </a:rPr>
              <a:t>large </a:t>
            </a:r>
            <a:r>
              <a:rPr lang="de-DE" sz="1100" dirty="0" err="1" smtClean="0">
                <a:solidFill>
                  <a:schemeClr val="tx1"/>
                </a:solidFill>
              </a:rPr>
              <a:t>castings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2140126" y="3862209"/>
            <a:ext cx="15661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assembly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  <a:r>
              <a:rPr lang="de-DE" sz="1100" dirty="0" err="1" smtClean="0">
                <a:solidFill>
                  <a:schemeClr val="tx1"/>
                </a:solidFill>
              </a:rPr>
              <a:t>area</a:t>
            </a:r>
            <a:endParaRPr lang="de-DE" sz="1100" dirty="0" smtClean="0">
              <a:solidFill>
                <a:schemeClr val="tx1"/>
              </a:solidFill>
            </a:endParaRPr>
          </a:p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small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  <a:r>
              <a:rPr lang="de-DE" sz="1100" dirty="0" err="1" smtClean="0">
                <a:solidFill>
                  <a:schemeClr val="tx1"/>
                </a:solidFill>
              </a:rPr>
              <a:t>castings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5788120" y="3673109"/>
            <a:ext cx="10711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filling</a:t>
            </a:r>
            <a:endParaRPr lang="de-DE" sz="1100" dirty="0" smtClean="0">
              <a:solidFill>
                <a:schemeClr val="tx1"/>
              </a:solidFill>
            </a:endParaRPr>
          </a:p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small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  <a:r>
              <a:rPr lang="de-DE" sz="1100" dirty="0" err="1" smtClean="0">
                <a:solidFill>
                  <a:schemeClr val="tx1"/>
                </a:solidFill>
              </a:rPr>
              <a:t>castings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7174785" y="3537012"/>
            <a:ext cx="5293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mixer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2143002" y="5111606"/>
            <a:ext cx="113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warehouse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1485293" y="736889"/>
            <a:ext cx="113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warehouse</a:t>
            </a:r>
            <a:endParaRPr lang="de-DE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2" y="220559"/>
            <a:ext cx="3600000" cy="257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600000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212975"/>
            <a:ext cx="3600000" cy="270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94520" y="2803117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raw</a:t>
            </a:r>
            <a:r>
              <a:rPr lang="de-DE" sz="1100" dirty="0" smtClean="0"/>
              <a:t> material </a:t>
            </a:r>
            <a:r>
              <a:rPr lang="de-DE" sz="1100" dirty="0" err="1" smtClean="0"/>
              <a:t>store</a:t>
            </a:r>
            <a:r>
              <a:rPr lang="de-DE" sz="1100" dirty="0" smtClean="0"/>
              <a:t> </a:t>
            </a:r>
            <a:endParaRPr lang="de-DE" sz="1100" dirty="0"/>
          </a:p>
        </p:txBody>
      </p:sp>
      <p:sp>
        <p:nvSpPr>
          <p:cNvPr id="6" name="Textfeld 5"/>
          <p:cNvSpPr txBox="1"/>
          <p:nvPr/>
        </p:nvSpPr>
        <p:spPr>
          <a:xfrm>
            <a:off x="6012160" y="5029139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melting</a:t>
            </a:r>
            <a:r>
              <a:rPr lang="de-DE" sz="1100" dirty="0" smtClean="0"/>
              <a:t> </a:t>
            </a:r>
            <a:r>
              <a:rPr lang="de-DE" sz="1100" dirty="0" err="1" smtClean="0"/>
              <a:t>shop</a:t>
            </a:r>
            <a:r>
              <a:rPr lang="de-DE" sz="1100" dirty="0" smtClean="0"/>
              <a:t> – </a:t>
            </a:r>
            <a:r>
              <a:rPr lang="de-DE" sz="1100" dirty="0" err="1" smtClean="0"/>
              <a:t>charging</a:t>
            </a:r>
            <a:r>
              <a:rPr lang="de-DE" sz="1100" dirty="0" smtClean="0"/>
              <a:t> </a:t>
            </a:r>
            <a:r>
              <a:rPr lang="de-DE" sz="1100" dirty="0" err="1" smtClean="0"/>
              <a:t>floore</a:t>
            </a:r>
            <a:endParaRPr lang="de-DE" sz="1100" dirty="0"/>
          </a:p>
        </p:txBody>
      </p:sp>
      <p:sp>
        <p:nvSpPr>
          <p:cNvPr id="7" name="Rechteck 6"/>
          <p:cNvSpPr/>
          <p:nvPr/>
        </p:nvSpPr>
        <p:spPr>
          <a:xfrm>
            <a:off x="1043608" y="5867859"/>
            <a:ext cx="22322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filling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  <a:r>
              <a:rPr lang="de-DE" sz="1100" dirty="0" err="1" smtClean="0">
                <a:solidFill>
                  <a:schemeClr val="tx1"/>
                </a:solidFill>
              </a:rPr>
              <a:t>area</a:t>
            </a:r>
            <a:r>
              <a:rPr lang="de-DE" sz="1100" dirty="0" smtClean="0">
                <a:solidFill>
                  <a:schemeClr val="tx1"/>
                </a:solidFill>
              </a:rPr>
              <a:t> large </a:t>
            </a:r>
            <a:r>
              <a:rPr lang="de-DE" sz="1100" dirty="0" err="1" smtClean="0">
                <a:solidFill>
                  <a:schemeClr val="tx1"/>
                </a:solidFill>
              </a:rPr>
              <a:t>castings</a:t>
            </a:r>
            <a:endParaRPr lang="de-DE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600000" cy="269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66" y="3572818"/>
            <a:ext cx="3600000" cy="270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971600" y="3141930"/>
            <a:ext cx="11015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assembly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  <a:r>
              <a:rPr lang="de-DE" sz="1100" dirty="0" err="1" smtClean="0">
                <a:solidFill>
                  <a:schemeClr val="tx1"/>
                </a:solidFill>
              </a:rPr>
              <a:t>area</a:t>
            </a:r>
            <a:endParaRPr lang="de-DE" sz="1100" dirty="0" smtClean="0">
              <a:solidFill>
                <a:schemeClr val="tx1"/>
              </a:solidFill>
            </a:endParaRPr>
          </a:p>
          <a:p>
            <a:pPr algn="ctr"/>
            <a:r>
              <a:rPr lang="de-DE" sz="1100" dirty="0" smtClean="0">
                <a:solidFill>
                  <a:schemeClr val="tx1"/>
                </a:solidFill>
              </a:rPr>
              <a:t>large </a:t>
            </a:r>
            <a:r>
              <a:rPr lang="de-DE" sz="1100" dirty="0" err="1" smtClean="0">
                <a:solidFill>
                  <a:schemeClr val="tx1"/>
                </a:solidFill>
              </a:rPr>
              <a:t>castings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170989" y="3141930"/>
            <a:ext cx="12266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drying chambers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7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1930"/>
            <a:ext cx="3600000" cy="2700000"/>
          </a:xfrm>
        </p:spPr>
      </p:pic>
      <p:sp>
        <p:nvSpPr>
          <p:cNvPr id="8" name="Rechteck 7"/>
          <p:cNvSpPr/>
          <p:nvPr/>
        </p:nvSpPr>
        <p:spPr>
          <a:xfrm>
            <a:off x="1503689" y="6304507"/>
            <a:ext cx="11160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shake</a:t>
            </a:r>
            <a:r>
              <a:rPr lang="de-DE" sz="1100" dirty="0" smtClean="0">
                <a:solidFill>
                  <a:schemeClr val="tx1"/>
                </a:solidFill>
              </a:rPr>
              <a:t> out </a:t>
            </a:r>
            <a:r>
              <a:rPr lang="de-DE" sz="1100" dirty="0" err="1" smtClean="0">
                <a:solidFill>
                  <a:schemeClr val="tx1"/>
                </a:solidFill>
              </a:rPr>
              <a:t>area</a:t>
            </a:r>
            <a:endParaRPr lang="de-DE" sz="1100" dirty="0">
              <a:solidFill>
                <a:schemeClr val="tx1"/>
              </a:solidFill>
            </a:endParaRPr>
          </a:p>
        </p:txBody>
      </p:sp>
      <p:pic>
        <p:nvPicPr>
          <p:cNvPr id="9" name="Picture 8" descr="Z:\Eigene Dateien\prakt1\SIBO\CIMG32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32" y="3572817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937523" y="6326102"/>
            <a:ext cx="12490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</a:rPr>
              <a:t>shake</a:t>
            </a:r>
            <a:r>
              <a:rPr lang="de-DE" sz="1100" dirty="0" smtClean="0">
                <a:solidFill>
                  <a:schemeClr val="tx1"/>
                </a:solidFill>
              </a:rPr>
              <a:t> out </a:t>
            </a:r>
            <a:r>
              <a:rPr lang="de-DE" sz="1100" dirty="0" err="1" smtClean="0">
                <a:solidFill>
                  <a:schemeClr val="tx1"/>
                </a:solidFill>
              </a:rPr>
              <a:t>station</a:t>
            </a:r>
            <a:endParaRPr lang="de-DE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1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36" name="Picture 28" descr="Break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35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4283075" y="3813175"/>
            <a:ext cx="4524375" cy="2424113"/>
          </a:xfrm>
        </p:spPr>
        <p:txBody>
          <a:bodyPr/>
          <a:lstStyle/>
          <a:p>
            <a:pPr algn="r"/>
            <a:r>
              <a:rPr lang="en-GB" sz="18000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3042" name="Rectangle 34"/>
          <p:cNvSpPr>
            <a:spLocks noGrp="1" noChangeArrowheads="1"/>
          </p:cNvSpPr>
          <p:nvPr>
            <p:ph type="ctrTitle"/>
          </p:nvPr>
        </p:nvSpPr>
        <p:spPr>
          <a:xfrm>
            <a:off x="2123729" y="476250"/>
            <a:ext cx="6588472" cy="2725738"/>
          </a:xfrm>
          <a:noFill/>
          <a:ln/>
        </p:spPr>
        <p:txBody>
          <a:bodyPr anchor="b"/>
          <a:lstStyle/>
          <a:p>
            <a:pPr algn="r">
              <a:lnSpc>
                <a:spcPct val="85000"/>
              </a:lnSpc>
            </a:pPr>
            <a:r>
              <a:rPr lang="en-GB" sz="6600" b="1" dirty="0" smtClean="0"/>
              <a:t>Quality Assurance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2222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Production Inspection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36912"/>
            <a:ext cx="3132212" cy="1967111"/>
          </a:xfrm>
        </p:spPr>
        <p:txBody>
          <a:bodyPr/>
          <a:lstStyle/>
          <a:p>
            <a:pPr marL="0" indent="0" eaLnBrk="1" hangingPunct="1"/>
            <a:r>
              <a:rPr lang="en-GB" dirty="0" smtClean="0"/>
              <a:t>The Check List </a:t>
            </a:r>
          </a:p>
          <a:p>
            <a:pPr marL="0" indent="0" eaLnBrk="1" hangingPunct="1"/>
            <a:endParaRPr lang="en-GB" dirty="0" smtClean="0"/>
          </a:p>
          <a:p>
            <a:pPr marL="0" indent="0" eaLnBrk="1" hangingPunct="1"/>
            <a:r>
              <a:rPr lang="en-GB" dirty="0" smtClean="0"/>
              <a:t>Standardised  globally</a:t>
            </a:r>
          </a:p>
          <a:p>
            <a:pPr marL="0" indent="0" eaLnBrk="1" hangingPunct="1"/>
            <a:endParaRPr lang="en-GB" dirty="0" smtClean="0"/>
          </a:p>
          <a:p>
            <a:pPr marL="0" indent="0" eaLnBrk="1" hangingPunct="1"/>
            <a:r>
              <a:rPr lang="en-GB" dirty="0" smtClean="0"/>
              <a:t>Full traceability</a:t>
            </a:r>
          </a:p>
          <a:p>
            <a:pPr marL="0" indent="0" eaLnBrk="1" hangingPunct="1"/>
            <a:r>
              <a:rPr lang="en-GB" dirty="0" smtClean="0"/>
              <a:t> 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en-US" sz="900" b="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0" y="893763"/>
          <a:ext cx="4114800" cy="5303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4800"/>
              </a:tblGrid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Sand Flow chart</a:t>
                      </a:r>
                      <a:endParaRPr lang="en-A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Testing of new sand</a:t>
                      </a:r>
                      <a:endParaRPr lang="en-A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Evaluation of sintering point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Sieve analysis, LOI,  Moisture, Leco for sand</a:t>
                      </a:r>
                      <a:endParaRPr lang="fr-FR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Bending test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Compression test</a:t>
                      </a:r>
                      <a:endParaRPr lang="en-A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Calculation of theoretical specific surface for sand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Test of sand pH-value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Deviations and corrective actions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Incoming Inspection Steel scrap 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Pre-pouring temperature measurement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Sulphur Content Test - sand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New Sand Incoming Inspection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Sand Sample Collection Points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Moisture Content Test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Sieve Analysis Test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Loss On Ignition Test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pH Value Test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Bending test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Compression test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Sintering Point Test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Incoming Inspection Pig iron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Binder &amp; Hardener Incoming Inspection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Mould and core coatings Mixing and Testing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Periodical Inspection of Mouldboxes and Lifting Points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6578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Control and Criteria for Disposal of Mouldbox Components/Lifting Points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Periodic Inspection - Overview</a:t>
                      </a:r>
                      <a:endParaRPr lang="en-AU" sz="12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289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Heavy Section Test Block Metallographic Examination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4" name="Right Brace 3"/>
          <p:cNvSpPr/>
          <p:nvPr/>
        </p:nvSpPr>
        <p:spPr bwMode="auto">
          <a:xfrm>
            <a:off x="3451744" y="2636912"/>
            <a:ext cx="360040" cy="1967111"/>
          </a:xfrm>
          <a:prstGeom prst="rightBrace">
            <a:avLst>
              <a:gd name="adj1" fmla="val 50662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7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Quality Control Closed Loop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1500"/>
            <a:ext cx="43338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90358" y="301350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assists in operating at </a:t>
            </a:r>
          </a:p>
          <a:p>
            <a:r>
              <a:rPr lang="en-GB" dirty="0" smtClean="0"/>
              <a:t>5.4 Sigma</a:t>
            </a:r>
            <a:endParaRPr lang="en-GB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6444208" y="1844824"/>
            <a:ext cx="504056" cy="3024336"/>
          </a:xfrm>
          <a:prstGeom prst="rightBrace">
            <a:avLst>
              <a:gd name="adj1" fmla="val 36231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5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Sand Saving &amp; Cooling Time reduction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3801897" cy="283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9" y="840283"/>
            <a:ext cx="3407767" cy="281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7284" y="3717032"/>
            <a:ext cx="13644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</a:rPr>
              <a:t>Hybrid Cooling Grids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4362" y="3717032"/>
            <a:ext cx="14638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000000"/>
                </a:solidFill>
              </a:rPr>
              <a:t>Hollow Core System</a:t>
            </a:r>
            <a:endParaRPr lang="en-GB" sz="1100" dirty="0">
              <a:solidFill>
                <a:srgbClr val="00000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2473862" cy="190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72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6632"/>
            <a:ext cx="8712200" cy="522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1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36" name="Picture 28" descr="Break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35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4283075" y="3813175"/>
            <a:ext cx="4524375" cy="2424113"/>
          </a:xfrm>
        </p:spPr>
        <p:txBody>
          <a:bodyPr/>
          <a:lstStyle/>
          <a:p>
            <a:pPr algn="r"/>
            <a:r>
              <a:rPr lang="en-GB" sz="180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3042" name="Rectangle 34"/>
          <p:cNvSpPr>
            <a:spLocks noGrp="1" noChangeArrowheads="1"/>
          </p:cNvSpPr>
          <p:nvPr>
            <p:ph type="ctrTitle"/>
          </p:nvPr>
        </p:nvSpPr>
        <p:spPr>
          <a:xfrm>
            <a:off x="2123729" y="476250"/>
            <a:ext cx="6588472" cy="2725738"/>
          </a:xfrm>
          <a:noFill/>
          <a:ln/>
        </p:spPr>
        <p:txBody>
          <a:bodyPr anchor="b"/>
          <a:lstStyle/>
          <a:p>
            <a:pPr algn="r">
              <a:lnSpc>
                <a:spcPct val="85000"/>
              </a:lnSpc>
            </a:pPr>
            <a:r>
              <a:rPr lang="en-GB" sz="6600" b="1" dirty="0" smtClean="0"/>
              <a:t>Welcome 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2761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88" y="188640"/>
            <a:ext cx="8712200" cy="352425"/>
          </a:xfrm>
        </p:spPr>
        <p:txBody>
          <a:bodyPr/>
          <a:lstStyle/>
          <a:p>
            <a:r>
              <a:rPr lang="da-DK" dirty="0" smtClean="0"/>
              <a:t>Introduction of Vestas to </a:t>
            </a:r>
            <a:r>
              <a:rPr lang="da-DK" dirty="0" smtClean="0"/>
              <a:t>Renk AG – Mr. Grotschulte</a:t>
            </a:r>
            <a:endParaRPr lang="da-DK" dirty="0"/>
          </a:p>
        </p:txBody>
      </p:sp>
      <p:sp>
        <p:nvSpPr>
          <p:cNvPr id="4" name="TextBox 3"/>
          <p:cNvSpPr txBox="1"/>
          <p:nvPr/>
        </p:nvSpPr>
        <p:spPr>
          <a:xfrm>
            <a:off x="6331430" y="3587725"/>
            <a:ext cx="2387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Vestas Castings and Machining to be No 1in the following:-</a:t>
            </a:r>
          </a:p>
          <a:p>
            <a:endParaRPr lang="en-GB" sz="1000" dirty="0"/>
          </a:p>
          <a:p>
            <a:r>
              <a:rPr lang="en-GB" sz="1000" b="1" dirty="0" smtClean="0"/>
              <a:t>Safety</a:t>
            </a:r>
            <a:r>
              <a:rPr lang="en-GB" sz="1000" dirty="0" smtClean="0"/>
              <a:t> – Zero</a:t>
            </a:r>
          </a:p>
          <a:p>
            <a:endParaRPr lang="en-GB" sz="1000" dirty="0" smtClean="0"/>
          </a:p>
          <a:p>
            <a:r>
              <a:rPr lang="en-GB" sz="1000" b="1" dirty="0" smtClean="0"/>
              <a:t>Quality</a:t>
            </a:r>
            <a:r>
              <a:rPr lang="en-GB" sz="1000" dirty="0" smtClean="0"/>
              <a:t> – 6 Sigma</a:t>
            </a:r>
          </a:p>
          <a:p>
            <a:endParaRPr lang="en-GB" sz="1000" dirty="0" smtClean="0"/>
          </a:p>
          <a:p>
            <a:r>
              <a:rPr lang="en-GB" sz="1000" b="1" dirty="0" smtClean="0"/>
              <a:t>Delivery</a:t>
            </a:r>
            <a:r>
              <a:rPr lang="en-GB" sz="1000" dirty="0" smtClean="0"/>
              <a:t> -  allow flexibility in the supply chain</a:t>
            </a:r>
          </a:p>
          <a:p>
            <a:endParaRPr lang="en-GB" sz="1000" dirty="0" smtClean="0"/>
          </a:p>
          <a:p>
            <a:r>
              <a:rPr lang="en-GB" sz="1000" b="1" dirty="0" smtClean="0"/>
              <a:t>Cost </a:t>
            </a:r>
            <a:r>
              <a:rPr lang="en-GB" sz="1000" dirty="0" smtClean="0"/>
              <a:t> - To offer the best value at the lowest cost.</a:t>
            </a:r>
          </a:p>
          <a:p>
            <a:endParaRPr lang="en-GB" sz="1000" dirty="0"/>
          </a:p>
          <a:p>
            <a:r>
              <a:rPr lang="en-GB" sz="1000" b="1" dirty="0" smtClean="0"/>
              <a:t>Commitment</a:t>
            </a:r>
            <a:r>
              <a:rPr lang="en-GB" sz="1000" dirty="0" smtClean="0"/>
              <a:t> – Casting 6000 Tonnes allocated to External Customers from</a:t>
            </a:r>
          </a:p>
          <a:p>
            <a:r>
              <a:rPr lang="en-GB" sz="1000" dirty="0" smtClean="0"/>
              <a:t>Magdeburg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4280" y="980728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     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460684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Jochen </a:t>
            </a:r>
            <a:r>
              <a:rPr lang="en-GB" sz="1100" dirty="0" err="1"/>
              <a:t>Höfer</a:t>
            </a:r>
            <a:r>
              <a:rPr lang="en-GB" sz="1100" dirty="0"/>
              <a:t> </a:t>
            </a:r>
            <a:r>
              <a:rPr lang="en-GB" sz="1100" dirty="0"/>
              <a:t> </a:t>
            </a:r>
            <a:r>
              <a:rPr lang="en-GB" sz="1100" dirty="0" smtClean="0"/>
              <a:t> </a:t>
            </a:r>
            <a:r>
              <a:rPr lang="en-GB" sz="1100" dirty="0" smtClean="0"/>
              <a:t>                </a:t>
            </a:r>
            <a:r>
              <a:rPr lang="en-GB" sz="1100" dirty="0" smtClean="0"/>
              <a:t>Vice President    </a:t>
            </a:r>
            <a:r>
              <a:rPr lang="en-GB" sz="1100" dirty="0" smtClean="0"/>
              <a:t> </a:t>
            </a:r>
            <a:endParaRPr lang="en-GB" sz="1100" dirty="0" smtClean="0"/>
          </a:p>
          <a:p>
            <a:r>
              <a:rPr lang="en-GB" sz="1100" dirty="0" smtClean="0"/>
              <a:t>Claudia Gründel               Internal Sales    </a:t>
            </a:r>
            <a:r>
              <a:rPr lang="en-GB" sz="1100" dirty="0" smtClean="0"/>
              <a:t>     </a:t>
            </a:r>
            <a:endParaRPr lang="en-GB" sz="11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372200" y="3212976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Our Mission</a:t>
            </a:r>
            <a:endParaRPr lang="en-GB" dirty="0"/>
          </a:p>
        </p:txBody>
      </p:sp>
      <p:pic>
        <p:nvPicPr>
          <p:cNvPr id="1026" name="Picture 2" descr="Back to Homep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290513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1036637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" y="2799219"/>
            <a:ext cx="4914292" cy="368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8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b="1" dirty="0" err="1" smtClean="0"/>
              <a:t>Foundry</a:t>
            </a:r>
            <a:r>
              <a:rPr lang="de-DE" sz="3200" b="1" dirty="0" smtClean="0"/>
              <a:t> Dates</a:t>
            </a:r>
            <a:endParaRPr lang="de-DE" sz="3200" b="1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216000" y="1700808"/>
            <a:ext cx="8712000" cy="453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fontAlgn="base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354013" indent="-173038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600">
                <a:solidFill>
                  <a:schemeClr val="bg1"/>
                </a:solidFill>
                <a:latin typeface="+mn-lt"/>
              </a:defRPr>
            </a:lvl3pPr>
            <a:lvl4pPr marL="542925" indent="-187325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4pPr>
            <a:lvl5pPr marL="708025" indent="-163513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5pPr>
            <a:lvl6pPr marL="1165225" indent="-163513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6pPr>
            <a:lvl7pPr marL="1622425" indent="-163513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7pPr>
            <a:lvl8pPr marL="2079625" indent="-163513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8pPr>
            <a:lvl9pPr marL="2536825" indent="-163513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de-DE" sz="2400" b="1" dirty="0" err="1" smtClean="0"/>
              <a:t>Establishement</a:t>
            </a:r>
            <a:r>
              <a:rPr lang="de-DE" sz="2400" b="1" dirty="0" smtClean="0"/>
              <a:t>: 1908- Maschinenfabrik </a:t>
            </a:r>
            <a:r>
              <a:rPr lang="de-DE" sz="2400" b="1" dirty="0" err="1" smtClean="0"/>
              <a:t>Buckau</a:t>
            </a:r>
            <a:r>
              <a:rPr lang="de-DE" sz="2400" b="1" dirty="0" smtClean="0"/>
              <a:t> Wolf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2400" b="1" dirty="0" err="1" smtClean="0"/>
              <a:t>Since</a:t>
            </a:r>
            <a:r>
              <a:rPr lang="de-DE" sz="2400" b="1" dirty="0" smtClean="0"/>
              <a:t> 2004 Vestas Castings Magdeburg GmbH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2400" b="1" dirty="0" smtClean="0"/>
              <a:t>120 </a:t>
            </a:r>
            <a:r>
              <a:rPr lang="de-DE" sz="2400" b="1" dirty="0" err="1" smtClean="0"/>
              <a:t>employees</a:t>
            </a:r>
            <a:endParaRPr lang="de-DE" sz="24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de-DE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2400" b="1" dirty="0" smtClean="0"/>
              <a:t>20.000t </a:t>
            </a:r>
            <a:r>
              <a:rPr lang="de-DE" sz="2400" b="1" dirty="0" err="1" smtClean="0"/>
              <a:t>possible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tonnage</a:t>
            </a:r>
            <a:r>
              <a:rPr lang="de-DE" sz="2400" b="1" dirty="0" smtClean="0"/>
              <a:t> per </a:t>
            </a:r>
            <a:r>
              <a:rPr lang="de-DE" sz="2400" b="1" dirty="0" err="1" smtClean="0"/>
              <a:t>year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563423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49262" y="1333500"/>
            <a:ext cx="8371209" cy="4924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76400" algn="l" defTabSz="914400" rtl="0" eaLnBrk="1" latinLnBrk="0" hangingPunct="1">
              <a:lnSpc>
                <a:spcPct val="99000"/>
              </a:lnSpc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2800" indent="-172800" algn="l" defTabSz="914400" rtl="0" eaLnBrk="1" latinLnBrk="0" hangingPunct="1">
              <a:spcBef>
                <a:spcPts val="384"/>
              </a:spcBef>
              <a:buFont typeface="Arial Unicode MS" pitchFamily="34" charset="-128"/>
              <a:buChar char="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3600" indent="-187200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9200" indent="-162000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2175" indent="-171450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76325" indent="-184150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8888" indent="-182563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0338" indent="-171450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Vestas Castings Magdeburg (VCM), formerly </a:t>
            </a:r>
            <a:r>
              <a:rPr lang="en-GB" sz="2400" dirty="0" err="1" smtClean="0"/>
              <a:t>Eisengießerei</a:t>
            </a:r>
            <a:r>
              <a:rPr lang="en-GB" sz="2400" dirty="0" smtClean="0"/>
              <a:t> Magdeburg, became a subsidiary of Vestas in 2004 and is now a </a:t>
            </a:r>
            <a:r>
              <a:rPr lang="en-GB" altLang="ko-KR" sz="2400" dirty="0" smtClean="0">
                <a:ea typeface="굴림" pitchFamily="34" charset="-127"/>
              </a:rPr>
              <a:t>part of Vestas Castings Group AS under Vestas Nacelles A/S</a:t>
            </a:r>
          </a:p>
          <a:p>
            <a:pPr>
              <a:buFontTx/>
              <a:buNone/>
            </a:pPr>
            <a:endParaRPr lang="en-GB" altLang="ko-KR" sz="2400" dirty="0" smtClean="0">
              <a:ea typeface="굴림" pitchFamily="34" charset="-127"/>
            </a:endParaRPr>
          </a:p>
          <a:p>
            <a:r>
              <a:rPr lang="en-GB" altLang="ko-KR" sz="2400" dirty="0" smtClean="0">
                <a:ea typeface="굴림" pitchFamily="34" charset="-127"/>
              </a:rPr>
              <a:t>VCM is one of four foundries at Vestas (Germany, Sweden, Norway and China) </a:t>
            </a:r>
          </a:p>
          <a:p>
            <a:endParaRPr lang="en-GB" altLang="ko-KR" sz="2400" dirty="0" smtClean="0">
              <a:ea typeface="굴림" pitchFamily="34" charset="-127"/>
            </a:endParaRPr>
          </a:p>
          <a:p>
            <a:r>
              <a:rPr lang="en-GB" altLang="ko-KR" sz="2400" dirty="0" smtClean="0">
                <a:ea typeface="굴림" pitchFamily="34" charset="-127"/>
              </a:rPr>
              <a:t>The number of employees is app. 120 of which app. 80 work in the production</a:t>
            </a:r>
            <a:endParaRPr lang="en-CA" sz="2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8313" y="243681"/>
            <a:ext cx="7343775" cy="7318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6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solidFill>
                  <a:schemeClr val="accent1"/>
                </a:solidFill>
              </a:rPr>
              <a:t>Vestas Castings Magdeburg (VCM)</a:t>
            </a:r>
            <a:endParaRPr lang="en-C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6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8313" y="243681"/>
            <a:ext cx="7343775" cy="7318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6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solidFill>
                  <a:schemeClr val="accent1"/>
                </a:solidFill>
              </a:rPr>
              <a:t>Vestas Castings Magdeburg (VCM)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2588" y="692697"/>
            <a:ext cx="8365876" cy="52890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76400" algn="l" defTabSz="914400" rtl="0" eaLnBrk="1" latinLnBrk="0" hangingPunct="1">
              <a:lnSpc>
                <a:spcPct val="99000"/>
              </a:lnSpc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2800" indent="-172800" algn="l" defTabSz="914400" rtl="0" eaLnBrk="1" latinLnBrk="0" hangingPunct="1">
              <a:spcBef>
                <a:spcPts val="384"/>
              </a:spcBef>
              <a:buFont typeface="Arial Unicode MS" pitchFamily="34" charset="-128"/>
              <a:buChar char="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3600" indent="-187200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9200" indent="-162000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2175" indent="-171450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76325" indent="-184150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8888" indent="-182563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0338" indent="-171450" algn="l" defTabSz="914400" rtl="0" eaLnBrk="1" latinLnBrk="0" hangingPunct="1">
              <a:spcBef>
                <a:spcPct val="20000"/>
              </a:spcBef>
              <a:buFont typeface="Arial Unicode MS" pitchFamily="34" charset="-128"/>
              <a:buChar char="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sz="2400" dirty="0" smtClean="0">
                <a:ea typeface="굴림" pitchFamily="34" charset="-127"/>
              </a:rPr>
              <a:t>VCM is certified according to DIN ISO 9002, 14001, 18001 and manufactures: </a:t>
            </a:r>
          </a:p>
          <a:p>
            <a:pPr lvl="1"/>
            <a:r>
              <a:rPr lang="en-GB" altLang="ko-KR" sz="2400" dirty="0" smtClean="0">
                <a:ea typeface="굴림" pitchFamily="34" charset="-127"/>
              </a:rPr>
              <a:t>hubs</a:t>
            </a:r>
          </a:p>
          <a:p>
            <a:pPr lvl="1"/>
            <a:r>
              <a:rPr lang="en-GB" altLang="ko-KR" sz="2400" dirty="0" smtClean="0">
                <a:ea typeface="굴림" pitchFamily="34" charset="-127"/>
              </a:rPr>
              <a:t>torque arms</a:t>
            </a:r>
          </a:p>
          <a:p>
            <a:pPr lvl="1"/>
            <a:r>
              <a:rPr lang="en-GB" altLang="ko-KR" sz="2400" dirty="0" smtClean="0">
                <a:ea typeface="굴림" pitchFamily="34" charset="-127"/>
              </a:rPr>
              <a:t>brake discs</a:t>
            </a:r>
          </a:p>
          <a:p>
            <a:pPr lvl="1"/>
            <a:r>
              <a:rPr lang="en-GB" altLang="ko-KR" sz="2400" dirty="0" smtClean="0">
                <a:ea typeface="굴림" pitchFamily="34" charset="-127"/>
              </a:rPr>
              <a:t>bearing houses</a:t>
            </a:r>
          </a:p>
          <a:p>
            <a:pPr lvl="1"/>
            <a:r>
              <a:rPr lang="en-GB" altLang="ko-KR" sz="2400" dirty="0" smtClean="0">
                <a:ea typeface="굴림" pitchFamily="34" charset="-127"/>
              </a:rPr>
              <a:t>base frames</a:t>
            </a:r>
          </a:p>
          <a:p>
            <a:pPr lvl="1"/>
            <a:r>
              <a:rPr lang="en-GB" altLang="ko-KR" sz="2400" dirty="0" smtClean="0">
                <a:ea typeface="굴림" pitchFamily="34" charset="-127"/>
              </a:rPr>
              <a:t>main shafts</a:t>
            </a:r>
          </a:p>
          <a:p>
            <a:pPr>
              <a:buFontTx/>
              <a:buNone/>
            </a:pPr>
            <a:r>
              <a:rPr lang="en-GB" altLang="ko-KR" sz="2400" dirty="0" smtClean="0">
                <a:ea typeface="굴림" pitchFamily="34" charset="-127"/>
              </a:rPr>
              <a:t>   for wind turbines up to 3 MW.</a:t>
            </a:r>
          </a:p>
          <a:p>
            <a:pPr>
              <a:buFontTx/>
              <a:buNone/>
            </a:pPr>
            <a:endParaRPr lang="en-GB" altLang="ko-KR" sz="2400" dirty="0" smtClean="0">
              <a:ea typeface="굴림" pitchFamily="34" charset="-127"/>
            </a:endParaRPr>
          </a:p>
          <a:p>
            <a:r>
              <a:rPr lang="en-GB" altLang="ko-KR" sz="2400" dirty="0" smtClean="0">
                <a:ea typeface="굴림" pitchFamily="34" charset="-127"/>
              </a:rPr>
              <a:t>VCM works with cast items ranging from 50 kg to 14 tons and owns a modern electro-melting facility with a fast 4 tons medium-frequency facility and two 10 tons power frequency induction ovens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711219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8313" y="243681"/>
            <a:ext cx="7343775" cy="7318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6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solidFill>
                  <a:schemeClr val="accent1"/>
                </a:solidFill>
              </a:rPr>
              <a:t>Vestas Castings Magdeburg (VCM)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0688" y="1124744"/>
            <a:ext cx="8111752" cy="480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fontAlgn="base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354013" indent="-173038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600">
                <a:solidFill>
                  <a:schemeClr val="bg1"/>
                </a:solidFill>
                <a:latin typeface="+mn-lt"/>
              </a:defRPr>
            </a:lvl3pPr>
            <a:lvl4pPr marL="542925" indent="-187325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4pPr>
            <a:lvl5pPr marL="708025" indent="-163513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5pPr>
            <a:lvl6pPr marL="1165225" indent="-163513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6pPr>
            <a:lvl7pPr marL="1622425" indent="-163513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7pPr>
            <a:lvl8pPr marL="2079625" indent="-163513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8pPr>
            <a:lvl9pPr marL="2536825" indent="-163513" algn="l" rtl="0" fontAlgn="base">
              <a:spcBef>
                <a:spcPct val="20000"/>
              </a:spcBef>
              <a:spcAft>
                <a:spcPct val="0"/>
              </a:spcAft>
              <a:buFont typeface="Arial Unicode MS" pitchFamily="34" charset="-128"/>
              <a:buChar char="ￚ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altLang="ko-KR" sz="2400" dirty="0" smtClean="0">
                <a:ea typeface="굴림" pitchFamily="34" charset="-127"/>
              </a:rPr>
              <a:t>VCM works on an </a:t>
            </a:r>
            <a:r>
              <a:rPr lang="en-GB" altLang="ko-KR" sz="2400" dirty="0" err="1" smtClean="0">
                <a:ea typeface="굴림" pitchFamily="34" charset="-127"/>
              </a:rPr>
              <a:t>ongoing</a:t>
            </a:r>
            <a:r>
              <a:rPr lang="en-GB" altLang="ko-KR" sz="2400" dirty="0" smtClean="0">
                <a:ea typeface="굴림" pitchFamily="34" charset="-127"/>
              </a:rPr>
              <a:t> basis to improve and optimise all processes to the benefit of the environment as well as the employees:</a:t>
            </a:r>
          </a:p>
          <a:p>
            <a:r>
              <a:rPr lang="en-GB" altLang="ko-KR" sz="2400" dirty="0" smtClean="0">
                <a:ea typeface="굴림" pitchFamily="34" charset="-127"/>
              </a:rPr>
              <a:t> </a:t>
            </a:r>
          </a:p>
          <a:p>
            <a:pPr lvl="1"/>
            <a:r>
              <a:rPr lang="en-GB" altLang="ko-KR" sz="2400" dirty="0" smtClean="0">
                <a:ea typeface="굴림" pitchFamily="34" charset="-127"/>
              </a:rPr>
              <a:t>To improve the situation regarding noise and dust in the knock-out area, the construction of a new state-of-the-art knockout area with a shake-out grid in a soundproofed and ventilated cabin was finished in 2006.</a:t>
            </a:r>
          </a:p>
          <a:p>
            <a:pPr lvl="1"/>
            <a:r>
              <a:rPr lang="en-GB" altLang="ko-KR" sz="2400" dirty="0" smtClean="0">
                <a:ea typeface="굴림" pitchFamily="34" charset="-127"/>
              </a:rPr>
              <a:t>In 2008 the alcohol-based coating was substituted with a water-based coating system to reduce the risks to health and safety and to cut environmental impact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72111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Capabilities – Castings</a:t>
            </a:r>
            <a:endParaRPr lang="en-GB" dirty="0"/>
          </a:p>
        </p:txBody>
      </p:sp>
      <p:pic>
        <p:nvPicPr>
          <p:cNvPr id="118788" name="Picture 4" descr="V80 V52 Item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551" y="4201439"/>
            <a:ext cx="2592551" cy="19444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980728"/>
            <a:ext cx="228966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Casting Size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Max 5m x 5m x 5m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Weight    1 - 25 Tonnes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5836" y="935454"/>
            <a:ext cx="4346062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Material Specification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Nodular Cast Iron EN 1563-98 &amp; EN 1561 -98</a:t>
            </a:r>
          </a:p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030" y="3645024"/>
            <a:ext cx="597666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Historic Markets Serviced by Vestas Castings Group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51" y="4201104"/>
            <a:ext cx="2678435" cy="193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8487" y="6093296"/>
            <a:ext cx="1420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000000"/>
                </a:solidFill>
              </a:rPr>
              <a:t>Transport Products 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7813" y="6165304"/>
            <a:ext cx="992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000000"/>
                </a:solidFill>
              </a:rPr>
              <a:t>Wind Energy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916832"/>
            <a:ext cx="5509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Design for manufacturing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Magma soft programs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Hybrid Cooling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Full Inspection capability to Vestas TPS 901528 </a:t>
            </a:r>
            <a:r>
              <a:rPr lang="en-GB" dirty="0" err="1" smtClean="0">
                <a:solidFill>
                  <a:srgbClr val="000000"/>
                </a:solidFill>
              </a:rPr>
              <a:t>Ver</a:t>
            </a:r>
            <a:r>
              <a:rPr lang="en-GB" dirty="0" smtClean="0">
                <a:solidFill>
                  <a:srgbClr val="000000"/>
                </a:solidFill>
              </a:rPr>
              <a:t> 4 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50" y="2221607"/>
            <a:ext cx="1457548" cy="111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02" y="3405334"/>
            <a:ext cx="936684" cy="56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586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Magdeburg &amp; the global </a:t>
            </a:r>
            <a:r>
              <a:rPr lang="da-DK" dirty="0" err="1" smtClean="0"/>
              <a:t>footprint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0EDA-56FD-41E8-8856-0097A4FA798D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067944" y="1677114"/>
            <a:ext cx="3024335" cy="126188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Europe</a:t>
            </a:r>
          </a:p>
          <a:p>
            <a:endParaRPr lang="en-GB" sz="1200" dirty="0" smtClean="0"/>
          </a:p>
          <a:p>
            <a:r>
              <a:rPr lang="en-GB" sz="1200" b="1" dirty="0" smtClean="0"/>
              <a:t>Germany </a:t>
            </a:r>
            <a:r>
              <a:rPr lang="en-GB" sz="1200" b="1" dirty="0" smtClean="0"/>
              <a:t>– Magdeburg       </a:t>
            </a:r>
          </a:p>
          <a:p>
            <a:endParaRPr lang="en-GB" sz="1200" b="1" dirty="0"/>
          </a:p>
          <a:p>
            <a:endParaRPr lang="en-GB" sz="1200" dirty="0" smtClean="0"/>
          </a:p>
          <a:p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2621906" y="1013366"/>
            <a:ext cx="1081831" cy="1008112"/>
          </a:xfrm>
          <a:prstGeom prst="straightConnector1">
            <a:avLst/>
          </a:prstGeom>
          <a:solidFill>
            <a:schemeClr val="tx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1691679" y="1517422"/>
            <a:ext cx="2012802" cy="655164"/>
          </a:xfrm>
          <a:prstGeom prst="straightConnector1">
            <a:avLst/>
          </a:prstGeom>
          <a:solidFill>
            <a:schemeClr val="tx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2134186" y="2636912"/>
            <a:ext cx="1570295" cy="320670"/>
          </a:xfrm>
          <a:prstGeom prst="straightConnector1">
            <a:avLst/>
          </a:prstGeom>
          <a:solidFill>
            <a:schemeClr val="tx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1691679" y="2093486"/>
            <a:ext cx="2012058" cy="288032"/>
          </a:xfrm>
          <a:prstGeom prst="straightConnector1">
            <a:avLst/>
          </a:prstGeom>
          <a:solidFill>
            <a:schemeClr val="tx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2403697" cy="223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86858"/>
            <a:ext cx="2406006" cy="180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2" y="887061"/>
            <a:ext cx="3689708" cy="372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55043"/>
            <a:ext cx="85725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5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stasExtented">
  <a:themeElements>
    <a:clrScheme name="VestasExtented 1">
      <a:dk1>
        <a:srgbClr val="ADAFAF"/>
      </a:dk1>
      <a:lt1>
        <a:srgbClr val="37424A"/>
      </a:lt1>
      <a:dk2>
        <a:srgbClr val="000000"/>
      </a:dk2>
      <a:lt2>
        <a:srgbClr val="470083"/>
      </a:lt2>
      <a:accent1>
        <a:srgbClr val="C30000"/>
      </a:accent1>
      <a:accent2>
        <a:srgbClr val="E37222"/>
      </a:accent2>
      <a:accent3>
        <a:srgbClr val="AAAAAA"/>
      </a:accent3>
      <a:accent4>
        <a:srgbClr val="2D373E"/>
      </a:accent4>
      <a:accent5>
        <a:srgbClr val="DEAAAA"/>
      </a:accent5>
      <a:accent6>
        <a:srgbClr val="CE671E"/>
      </a:accent6>
      <a:hlink>
        <a:srgbClr val="0091D7"/>
      </a:hlink>
      <a:folHlink>
        <a:srgbClr val="A0CFEB"/>
      </a:folHlink>
    </a:clrScheme>
    <a:fontScheme name="VestasExtent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estasExtented 1">
        <a:dk1>
          <a:srgbClr val="ADAFAF"/>
        </a:dk1>
        <a:lt1>
          <a:srgbClr val="37424A"/>
        </a:lt1>
        <a:dk2>
          <a:srgbClr val="000000"/>
        </a:dk2>
        <a:lt2>
          <a:srgbClr val="470083"/>
        </a:lt2>
        <a:accent1>
          <a:srgbClr val="C30000"/>
        </a:accent1>
        <a:accent2>
          <a:srgbClr val="E37222"/>
        </a:accent2>
        <a:accent3>
          <a:srgbClr val="AAAAAA"/>
        </a:accent3>
        <a:accent4>
          <a:srgbClr val="2D373E"/>
        </a:accent4>
        <a:accent5>
          <a:srgbClr val="DEAAAA"/>
        </a:accent5>
        <a:accent6>
          <a:srgbClr val="CE671E"/>
        </a:accent6>
        <a:hlink>
          <a:srgbClr val="0091D7"/>
        </a:hlink>
        <a:folHlink>
          <a:srgbClr val="A0CFE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AC3"/>
      </a:accent1>
      <a:accent2>
        <a:srgbClr val="004281"/>
      </a:accent2>
      <a:accent3>
        <a:srgbClr val="FFFFFF"/>
      </a:accent3>
      <a:accent4>
        <a:srgbClr val="000000"/>
      </a:accent4>
      <a:accent5>
        <a:srgbClr val="AAD2DE"/>
      </a:accent5>
      <a:accent6>
        <a:srgbClr val="003B74"/>
      </a:accent6>
      <a:hlink>
        <a:srgbClr val="FBAE17"/>
      </a:hlink>
      <a:folHlink>
        <a:srgbClr val="6C3B7A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9875" marR="0" indent="-1841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9875" marR="0" indent="-1841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1">
        <a:dk1>
          <a:srgbClr val="ADAFAF"/>
        </a:dk1>
        <a:lt1>
          <a:srgbClr val="37424A"/>
        </a:lt1>
        <a:dk2>
          <a:srgbClr val="000000"/>
        </a:dk2>
        <a:lt2>
          <a:srgbClr val="470083"/>
        </a:lt2>
        <a:accent1>
          <a:srgbClr val="C30000"/>
        </a:accent1>
        <a:accent2>
          <a:srgbClr val="E37222"/>
        </a:accent2>
        <a:accent3>
          <a:srgbClr val="AAAAAA"/>
        </a:accent3>
        <a:accent4>
          <a:srgbClr val="2D373E"/>
        </a:accent4>
        <a:accent5>
          <a:srgbClr val="DEAAAA"/>
        </a:accent5>
        <a:accent6>
          <a:srgbClr val="CE671E"/>
        </a:accent6>
        <a:hlink>
          <a:srgbClr val="0091D7"/>
        </a:hlink>
        <a:folHlink>
          <a:srgbClr val="A0CFE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AC3"/>
      </a:accent1>
      <a:accent2>
        <a:srgbClr val="004281"/>
      </a:accent2>
      <a:accent3>
        <a:srgbClr val="FFFFFF"/>
      </a:accent3>
      <a:accent4>
        <a:srgbClr val="000000"/>
      </a:accent4>
      <a:accent5>
        <a:srgbClr val="AAD2DE"/>
      </a:accent5>
      <a:accent6>
        <a:srgbClr val="003B74"/>
      </a:accent6>
      <a:hlink>
        <a:srgbClr val="FBAE17"/>
      </a:hlink>
      <a:folHlink>
        <a:srgbClr val="6C3B7A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9875" marR="0" indent="-1841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9875" marR="0" indent="-1841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1">
        <a:dk1>
          <a:srgbClr val="ADAFAF"/>
        </a:dk1>
        <a:lt1>
          <a:srgbClr val="37424A"/>
        </a:lt1>
        <a:dk2>
          <a:srgbClr val="000000"/>
        </a:dk2>
        <a:lt2>
          <a:srgbClr val="470083"/>
        </a:lt2>
        <a:accent1>
          <a:srgbClr val="C30000"/>
        </a:accent1>
        <a:accent2>
          <a:srgbClr val="E37222"/>
        </a:accent2>
        <a:accent3>
          <a:srgbClr val="AAAAAA"/>
        </a:accent3>
        <a:accent4>
          <a:srgbClr val="2D373E"/>
        </a:accent4>
        <a:accent5>
          <a:srgbClr val="DEAAAA"/>
        </a:accent5>
        <a:accent6>
          <a:srgbClr val="CE671E"/>
        </a:accent6>
        <a:hlink>
          <a:srgbClr val="0091D7"/>
        </a:hlink>
        <a:folHlink>
          <a:srgbClr val="A0CFE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Vestas">
      <a:dk1>
        <a:sysClr val="windowText" lastClr="000000"/>
      </a:dk1>
      <a:lt1>
        <a:sysClr val="window" lastClr="FFFFFF"/>
      </a:lt1>
      <a:dk2>
        <a:srgbClr val="37424A"/>
      </a:dk2>
      <a:lt2>
        <a:srgbClr val="A0CFEB"/>
      </a:lt2>
      <a:accent1>
        <a:srgbClr val="0091D7"/>
      </a:accent1>
      <a:accent2>
        <a:srgbClr val="37B6EA"/>
      </a:accent2>
      <a:accent3>
        <a:srgbClr val="5E6365"/>
      </a:accent3>
      <a:accent4>
        <a:srgbClr val="ADAFAF"/>
      </a:accent4>
      <a:accent5>
        <a:srgbClr val="D5D6D2"/>
      </a:accent5>
      <a:accent6>
        <a:srgbClr val="E37222"/>
      </a:accent6>
      <a:hlink>
        <a:srgbClr val="0091D7"/>
      </a:hlink>
      <a:folHlink>
        <a:srgbClr val="5E6365"/>
      </a:folHlink>
    </a:clrScheme>
    <a:fontScheme name="Vest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esta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lt1"/>
        </a:solidFill>
        <a:solidFill>
          <a:schemeClr val="lt1"/>
        </a:solidFill>
        <a:solidFill>
          <a:schemeClr val="dk1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623</Words>
  <Application>Microsoft Office PowerPoint</Application>
  <PresentationFormat>Bildschirmpräsentation (4:3)</PresentationFormat>
  <Paragraphs>150</Paragraphs>
  <Slides>18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VestasExtented</vt:lpstr>
      <vt:lpstr>default</vt:lpstr>
      <vt:lpstr>1_default</vt:lpstr>
      <vt:lpstr>1_Blank</vt:lpstr>
      <vt:lpstr>Vestas  Casting  Magdeburg  GmbH </vt:lpstr>
      <vt:lpstr>Welcome </vt:lpstr>
      <vt:lpstr>Introduction of Vestas to Renk AG – Mr. Grotschulte</vt:lpstr>
      <vt:lpstr>Foundry Dates</vt:lpstr>
      <vt:lpstr>PowerPoint-Präsentation</vt:lpstr>
      <vt:lpstr>PowerPoint-Präsentation</vt:lpstr>
      <vt:lpstr>PowerPoint-Präsentation</vt:lpstr>
      <vt:lpstr>Our Capabilities – Castings</vt:lpstr>
      <vt:lpstr>Magdeburg &amp; the global footprint</vt:lpstr>
      <vt:lpstr>The Foundry</vt:lpstr>
      <vt:lpstr>PowerPoint-Präsentation</vt:lpstr>
      <vt:lpstr>PowerPoint-Präsentation</vt:lpstr>
      <vt:lpstr>PowerPoint-Präsentation</vt:lpstr>
      <vt:lpstr>Quality Assurance</vt:lpstr>
      <vt:lpstr>Production Inspection Instructions</vt:lpstr>
      <vt:lpstr>Quality Control Closed Loop</vt:lpstr>
      <vt:lpstr>Sand Saving &amp; Cooling Time reduction</vt:lpstr>
      <vt:lpstr>PowerPoint-Präsentation</vt:lpstr>
    </vt:vector>
  </TitlesOfParts>
  <Company>Vestas Wind Systems A/S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Mizi Rahbek Lauritsen</dc:creator>
  <cp:lastModifiedBy>Claudia Gründel</cp:lastModifiedBy>
  <cp:revision>222</cp:revision>
  <cp:lastPrinted>2011-11-12T07:57:45Z</cp:lastPrinted>
  <dcterms:created xsi:type="dcterms:W3CDTF">2010-09-23T10:09:51Z</dcterms:created>
  <dcterms:modified xsi:type="dcterms:W3CDTF">2012-08-27T13:10:43Z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...">
    <vt:lpwstr>www.vestas.com</vt:lpwstr>
  </property>
</Properties>
</file>