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3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8" r:id="rId14"/>
    <p:sldId id="269" r:id="rId15"/>
    <p:sldId id="270" r:id="rId16"/>
    <p:sldId id="271" r:id="rId17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BDDB"/>
    <a:srgbClr val="B2B2D8"/>
    <a:srgbClr val="B2B9D8"/>
    <a:srgbClr val="B7C3D3"/>
    <a:srgbClr val="B7C6D1"/>
    <a:srgbClr val="ABBDC9"/>
    <a:srgbClr val="9DB1BF"/>
    <a:srgbClr val="ABBFD1"/>
    <a:srgbClr val="B3C5D5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A88C-DC36-4631-8405-B2289CE74F91}" type="datetimeFigureOut">
              <a:rPr lang="de-CH"/>
              <a:pPr>
                <a:defRPr/>
              </a:pPr>
              <a:t>17.10.2014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DFA0F-2213-472D-A142-C1CD5F4634C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71CC-3B17-4D51-8C4D-708F5236528F}" type="datetimeFigureOut">
              <a:rPr lang="de-CH"/>
              <a:pPr>
                <a:defRPr/>
              </a:pPr>
              <a:t>17.10.2014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FEC0E-6385-487A-8C11-64879424153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B118-25C8-44A9-A14B-30D534D957EB}" type="datetimeFigureOut">
              <a:rPr lang="de-CH"/>
              <a:pPr>
                <a:defRPr/>
              </a:pPr>
              <a:t>17.10.2014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89474-035C-447F-9E3B-802D0651278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ED7E-0468-4E16-9BBA-21A17DD9086F}" type="datetimeFigureOut">
              <a:rPr lang="de-CH"/>
              <a:pPr>
                <a:defRPr/>
              </a:pPr>
              <a:t>17.10.2014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B316-D170-4320-81D3-077285A176C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859EC-74C6-4701-AC87-3EC8AEBAF8F4}" type="datetimeFigureOut">
              <a:rPr lang="de-CH"/>
              <a:pPr>
                <a:defRPr/>
              </a:pPr>
              <a:t>17.10.2014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65D81-724F-4CD9-8E21-7131DC795F0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28902-6F61-44D8-9D05-F5750A45A51C}" type="datetimeFigureOut">
              <a:rPr lang="de-CH"/>
              <a:pPr>
                <a:defRPr/>
              </a:pPr>
              <a:t>17.10.2014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05B31-651C-44AF-95CE-C1D54983E44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711AD-3F6B-431F-90B0-7AEAF9909FE4}" type="datetimeFigureOut">
              <a:rPr lang="de-CH"/>
              <a:pPr>
                <a:defRPr/>
              </a:pPr>
              <a:t>17.10.2014</a:t>
            </a:fld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75584-3216-482F-8919-0ED862506AE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FAF6F-0836-4CCB-AA3A-2F285B821909}" type="datetimeFigureOut">
              <a:rPr lang="de-CH"/>
              <a:pPr>
                <a:defRPr/>
              </a:pPr>
              <a:t>17.10.2014</a:t>
            </a:fld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D150F-ED19-42AE-9575-35ECE29BC83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1EA6F-F99C-4F93-9AB5-1A91A36C12F8}" type="datetimeFigureOut">
              <a:rPr lang="de-CH"/>
              <a:pPr>
                <a:defRPr/>
              </a:pPr>
              <a:t>17.10.2014</a:t>
            </a:fld>
            <a:endParaRPr lang="de-CH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8151-92BF-4801-9314-87DC4371696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E762-3FDE-4C92-8589-138875F4567D}" type="datetimeFigureOut">
              <a:rPr lang="de-CH"/>
              <a:pPr>
                <a:defRPr/>
              </a:pPr>
              <a:t>17.10.2014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21919-9EAC-4A43-9310-490D216E5BA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79974-AB31-43DC-9136-59D5CDFD20BE}" type="datetimeFigureOut">
              <a:rPr lang="de-CH"/>
              <a:pPr>
                <a:defRPr/>
              </a:pPr>
              <a:t>17.10.2014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C3045-0F8F-493B-BF16-0B5E8DBBCBC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CH" smtClean="0"/>
          </a:p>
        </p:txBody>
      </p:sp>
      <p:sp>
        <p:nvSpPr>
          <p:cNvPr id="1741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02E2A9-E357-4D08-8CC7-6B864FA498A3}" type="datetimeFigureOut">
              <a:rPr lang="de-CH"/>
              <a:pPr>
                <a:defRPr/>
              </a:pPr>
              <a:t>17.10.2014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305888-C2A1-4377-9A87-D884DC64BB4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298950" y="187325"/>
            <a:ext cx="7893050" cy="755650"/>
          </a:xfrm>
          <a:prstGeom prst="rect">
            <a:avLst/>
          </a:prstGeom>
          <a:solidFill>
            <a:schemeClr val="tx1">
              <a:alpha val="67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331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altLang="de-DE" smtClean="0"/>
              <a:t>Firmenpräsentation</a:t>
            </a:r>
            <a:br>
              <a:rPr lang="de-CH" altLang="de-DE" smtClean="0"/>
            </a:br>
            <a:endParaRPr lang="de-CH" b="1" smtClean="0"/>
          </a:p>
        </p:txBody>
      </p:sp>
      <p:sp>
        <p:nvSpPr>
          <p:cNvPr id="4" name="Rechteck 3"/>
          <p:cNvSpPr/>
          <p:nvPr/>
        </p:nvSpPr>
        <p:spPr>
          <a:xfrm>
            <a:off x="0" y="187325"/>
            <a:ext cx="4298950" cy="755650"/>
          </a:xfrm>
          <a:prstGeom prst="rect">
            <a:avLst/>
          </a:prstGeom>
          <a:solidFill>
            <a:srgbClr val="DBF5FB">
              <a:alpha val="6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3563" y="239713"/>
            <a:ext cx="2395537" cy="649287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/>
        </p:spPr>
      </p:pic>
      <p:cxnSp>
        <p:nvCxnSpPr>
          <p:cNvPr id="8" name="Gerader Verbinder 7"/>
          <p:cNvCxnSpPr/>
          <p:nvPr/>
        </p:nvCxnSpPr>
        <p:spPr>
          <a:xfrm>
            <a:off x="0" y="187325"/>
            <a:ext cx="12192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9" name="Grafik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2713" y="2898775"/>
            <a:ext cx="7135812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rgbClr val="AF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298950" y="187325"/>
            <a:ext cx="7893050" cy="755650"/>
          </a:xfrm>
          <a:prstGeom prst="rect">
            <a:avLst/>
          </a:prstGeom>
          <a:solidFill>
            <a:schemeClr val="tx1">
              <a:alpha val="67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838200" y="1130300"/>
            <a:ext cx="10515600" cy="746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CH" altLang="de-DE" sz="3600" smtClean="0">
                <a:latin typeface="Arial" charset="0"/>
                <a:cs typeface="Arial" charset="0"/>
              </a:rPr>
              <a:t>Produkte</a:t>
            </a:r>
          </a:p>
        </p:txBody>
      </p:sp>
      <p:sp>
        <p:nvSpPr>
          <p:cNvPr id="23555" name="Inhaltsplatzhalter 6"/>
          <p:cNvSpPr>
            <a:spLocks noGrp="1"/>
          </p:cNvSpPr>
          <p:nvPr>
            <p:ph sz="half" idx="1"/>
          </p:nvPr>
        </p:nvSpPr>
        <p:spPr>
          <a:xfrm>
            <a:off x="838200" y="2343150"/>
            <a:ext cx="10515600" cy="3713163"/>
          </a:xfrm>
        </p:spPr>
        <p:txBody>
          <a:bodyPr/>
          <a:lstStyle/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r>
              <a:rPr lang="de-CH" altLang="de-DE" sz="2400" b="1" smtClean="0">
                <a:latin typeface="Arial" charset="0"/>
                <a:cs typeface="Arial" charset="0"/>
              </a:rPr>
              <a:t>Blechbearbeitungs-Produkte:</a:t>
            </a:r>
          </a:p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r>
              <a:rPr lang="de-CH" altLang="de-DE" sz="2400" b="1" smtClean="0">
                <a:latin typeface="Arial" charset="0"/>
                <a:cs typeface="Arial" charset="0"/>
              </a:rPr>
              <a:t>Schweisskonstruktionen</a:t>
            </a:r>
            <a:endParaRPr lang="de-DE" altLang="de-DE" sz="2400" b="1" smtClean="0">
              <a:latin typeface="Arial" charset="0"/>
              <a:cs typeface="Arial" charset="0"/>
            </a:endParaRPr>
          </a:p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endParaRPr lang="de-CH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187325"/>
            <a:ext cx="4298950" cy="755650"/>
          </a:xfrm>
          <a:prstGeom prst="rect">
            <a:avLst/>
          </a:prstGeom>
          <a:solidFill>
            <a:srgbClr val="DBF5FB">
              <a:alpha val="6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3563" y="239713"/>
            <a:ext cx="2395537" cy="649287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/>
        </p:spPr>
      </p:pic>
      <p:cxnSp>
        <p:nvCxnSpPr>
          <p:cNvPr id="8" name="Gerader Verbinder 7"/>
          <p:cNvCxnSpPr/>
          <p:nvPr/>
        </p:nvCxnSpPr>
        <p:spPr>
          <a:xfrm>
            <a:off x="0" y="187325"/>
            <a:ext cx="12192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9" name="Grafi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352800"/>
            <a:ext cx="42799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Grafik 9"/>
          <p:cNvPicPr>
            <a:picLocks noChangeAspect="1"/>
          </p:cNvPicPr>
          <p:nvPr/>
        </p:nvPicPr>
        <p:blipFill rotWithShape="1">
          <a:blip r:embed="rId4"/>
          <a:srcRect l="16933" t="19325" r="17987" b="920"/>
          <a:stretch/>
        </p:blipFill>
        <p:spPr bwMode="auto">
          <a:xfrm>
            <a:off x="6553199" y="1912937"/>
            <a:ext cx="3038475" cy="247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2754" r="4878"/>
          <a:stretch/>
        </p:blipFill>
        <p:spPr>
          <a:xfrm>
            <a:off x="5133974" y="4391025"/>
            <a:ext cx="2085975" cy="18176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4" y="2737643"/>
            <a:ext cx="2409825" cy="292417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rgbClr val="AF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298950" y="187325"/>
            <a:ext cx="7893050" cy="755650"/>
          </a:xfrm>
          <a:prstGeom prst="rect">
            <a:avLst/>
          </a:prstGeom>
          <a:solidFill>
            <a:schemeClr val="tx1">
              <a:alpha val="67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838200" y="1130300"/>
            <a:ext cx="10515600" cy="746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CH" altLang="de-DE" sz="3600" smtClean="0">
                <a:latin typeface="Arial" charset="0"/>
                <a:cs typeface="Arial" charset="0"/>
              </a:rPr>
              <a:t>Kontakte</a:t>
            </a: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</p:nvPr>
        </p:nvGraphicFramePr>
        <p:xfrm>
          <a:off x="838200" y="2343150"/>
          <a:ext cx="10515600" cy="212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Geschäftsführung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Schiess</a:t>
                      </a:r>
                      <a:r>
                        <a:rPr lang="de-CH" baseline="0" dirty="0" smtClean="0"/>
                        <a:t> Samuel und Edi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Verkauf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Krusko Moamer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AVOR / Innendienst / Konstruktion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Sennhauser Gabriel</a:t>
                      </a:r>
                    </a:p>
                    <a:p>
                      <a:r>
                        <a:rPr lang="de-CH" dirty="0" smtClean="0"/>
                        <a:t>Tormen</a:t>
                      </a:r>
                      <a:r>
                        <a:rPr lang="de-CH" baseline="0" dirty="0" smtClean="0"/>
                        <a:t> Omar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Logistik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Besinci Erkan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Qualitätsverantwortlicher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Streule</a:t>
                      </a:r>
                      <a:r>
                        <a:rPr lang="de-CH" baseline="0" dirty="0" smtClean="0"/>
                        <a:t> Andreas</a:t>
                      </a:r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>
            <a:off x="0" y="187325"/>
            <a:ext cx="4298950" cy="755650"/>
          </a:xfrm>
          <a:prstGeom prst="rect">
            <a:avLst/>
          </a:prstGeom>
          <a:solidFill>
            <a:srgbClr val="DBF5FB">
              <a:alpha val="6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3563" y="239713"/>
            <a:ext cx="2395537" cy="649287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/>
        </p:spPr>
      </p:pic>
      <p:cxnSp>
        <p:nvCxnSpPr>
          <p:cNvPr id="8" name="Gerader Verbinder 7"/>
          <p:cNvCxnSpPr/>
          <p:nvPr/>
        </p:nvCxnSpPr>
        <p:spPr>
          <a:xfrm>
            <a:off x="0" y="187325"/>
            <a:ext cx="12192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rgbClr val="AF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298950" y="187325"/>
            <a:ext cx="7893050" cy="755650"/>
          </a:xfrm>
          <a:prstGeom prst="rect">
            <a:avLst/>
          </a:prstGeom>
          <a:solidFill>
            <a:schemeClr val="tx1">
              <a:alpha val="67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838200" y="1130300"/>
            <a:ext cx="10515600" cy="746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CH" altLang="de-DE" sz="3600" smtClean="0">
                <a:latin typeface="Arial" charset="0"/>
                <a:cs typeface="Arial" charset="0"/>
              </a:rPr>
              <a:t>Maschinenliste</a:t>
            </a: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1471216"/>
              </p:ext>
            </p:extLst>
          </p:nvPr>
        </p:nvGraphicFramePr>
        <p:xfrm>
          <a:off x="838200" y="2343150"/>
          <a:ext cx="10515600" cy="357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1914525"/>
                <a:gridCol w="5095875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Laserschneidanlage TC L 4050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Trumpf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 kW, Bleche bis 2'000 x 4'000 x </a:t>
                      </a:r>
                      <a:r>
                        <a:rPr lang="de-DE" sz="1800" b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mm</a:t>
                      </a:r>
                      <a:r>
                        <a:rPr lang="de-DE" sz="1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(Stahl); </a:t>
                      </a:r>
                      <a:endParaRPr lang="de-CH" sz="1800" kern="120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mm</a:t>
                      </a:r>
                      <a:r>
                        <a:rPr lang="de-DE" sz="1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(Cr-Stahl); </a:t>
                      </a:r>
                      <a:r>
                        <a:rPr lang="de-DE" sz="1800" b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mm</a:t>
                      </a:r>
                      <a:r>
                        <a:rPr lang="de-DE" sz="1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(Alu)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Laser-Stanzanlage CB25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Behrens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 kW, Bleche bis 1'500 x 3'000 x </a:t>
                      </a: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mm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(Stahl); </a:t>
                      </a:r>
                      <a:endParaRPr lang="de-CH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mm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-Stahl)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Hydraulische Abkantpresse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Trumpf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err="1" smtClean="0"/>
                        <a:t>Safan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 t, 3'000 mm Abkantlänge</a:t>
                      </a:r>
                    </a:p>
                    <a:p>
                      <a:r>
                        <a:rPr lang="de-DE" sz="1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 t, 3'100 mm Abkantlänge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Stanzpressen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Beutler</a:t>
                      </a:r>
                    </a:p>
                    <a:p>
                      <a:r>
                        <a:rPr lang="de-CH" dirty="0" smtClean="0"/>
                        <a:t>Colombo</a:t>
                      </a:r>
                    </a:p>
                    <a:p>
                      <a:r>
                        <a:rPr lang="de-CH" dirty="0" err="1" smtClean="0"/>
                        <a:t>Leinhaas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Exzenterpressen: 40 t ÷ 130 t</a:t>
                      </a:r>
                    </a:p>
                    <a:p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Doppelständer-Kurbelpresse: bis 315 t</a:t>
                      </a:r>
                    </a:p>
                    <a:p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Differenzwegpressen: bis 250 t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Umformpresse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err="1" smtClean="0"/>
                        <a:t>Lagan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Tiefziehpresse hydraulisch: bis 150 t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Bearbeitungszentrum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Deckel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DMU 80-T</a:t>
                      </a:r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>
            <a:off x="0" y="187325"/>
            <a:ext cx="4298950" cy="755650"/>
          </a:xfrm>
          <a:prstGeom prst="rect">
            <a:avLst/>
          </a:prstGeom>
          <a:solidFill>
            <a:srgbClr val="DBF5FB">
              <a:alpha val="6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3563" y="239713"/>
            <a:ext cx="2395537" cy="649287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/>
        </p:spPr>
      </p:pic>
      <p:cxnSp>
        <p:nvCxnSpPr>
          <p:cNvPr id="8" name="Gerader Verbinder 7"/>
          <p:cNvCxnSpPr/>
          <p:nvPr/>
        </p:nvCxnSpPr>
        <p:spPr>
          <a:xfrm>
            <a:off x="0" y="187325"/>
            <a:ext cx="12192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rgbClr val="AF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298950" y="187325"/>
            <a:ext cx="7893050" cy="755650"/>
          </a:xfrm>
          <a:prstGeom prst="rect">
            <a:avLst/>
          </a:prstGeom>
          <a:solidFill>
            <a:schemeClr val="tx1">
              <a:alpha val="67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838200" y="1130300"/>
            <a:ext cx="10515600" cy="746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CH" altLang="de-DE" sz="3600" smtClean="0">
                <a:latin typeface="Arial" charset="0"/>
                <a:cs typeface="Arial" charset="0"/>
              </a:rPr>
              <a:t>Produkte</a:t>
            </a:r>
          </a:p>
        </p:txBody>
      </p:sp>
      <p:sp>
        <p:nvSpPr>
          <p:cNvPr id="26627" name="Inhaltsplatzhalter 6"/>
          <p:cNvSpPr>
            <a:spLocks noGrp="1"/>
          </p:cNvSpPr>
          <p:nvPr>
            <p:ph sz="half" idx="1"/>
          </p:nvPr>
        </p:nvSpPr>
        <p:spPr>
          <a:xfrm>
            <a:off x="838200" y="2343150"/>
            <a:ext cx="10515600" cy="3713163"/>
          </a:xfrm>
        </p:spPr>
        <p:txBody>
          <a:bodyPr/>
          <a:lstStyle/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r>
              <a:rPr lang="de-CH" altLang="de-DE" sz="2400" b="1" smtClean="0">
                <a:latin typeface="Arial" charset="0"/>
                <a:cs typeface="Arial" charset="0"/>
              </a:rPr>
              <a:t>Stanzerei-Produkte:</a:t>
            </a:r>
          </a:p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r>
              <a:rPr lang="de-CH" altLang="de-DE" sz="2400" b="1" smtClean="0">
                <a:latin typeface="Arial" charset="0"/>
                <a:cs typeface="Arial" charset="0"/>
              </a:rPr>
              <a:t>Tiefziehteile</a:t>
            </a:r>
            <a:endParaRPr lang="de-DE" altLang="de-DE" sz="2400" b="1" smtClean="0">
              <a:latin typeface="Arial" charset="0"/>
              <a:cs typeface="Arial" charset="0"/>
            </a:endParaRPr>
          </a:p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endParaRPr lang="de-CH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187325"/>
            <a:ext cx="4298950" cy="755650"/>
          </a:xfrm>
          <a:prstGeom prst="rect">
            <a:avLst/>
          </a:prstGeom>
          <a:solidFill>
            <a:srgbClr val="DBF5FB">
              <a:alpha val="6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3563" y="239713"/>
            <a:ext cx="2395537" cy="649287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/>
        </p:spPr>
      </p:pic>
      <p:cxnSp>
        <p:nvCxnSpPr>
          <p:cNvPr id="8" name="Gerader Verbinder 7"/>
          <p:cNvCxnSpPr/>
          <p:nvPr/>
        </p:nvCxnSpPr>
        <p:spPr>
          <a:xfrm>
            <a:off x="0" y="187325"/>
            <a:ext cx="12192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1" name="Grafi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175000"/>
            <a:ext cx="459263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Grafik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2563" y="3175000"/>
            <a:ext cx="45926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Grafik 11"/>
          <p:cNvPicPr>
            <a:picLocks noChangeAspect="1"/>
          </p:cNvPicPr>
          <p:nvPr/>
        </p:nvPicPr>
        <p:blipFill>
          <a:blip r:embed="rId5"/>
          <a:srcRect t="27570" b="10275"/>
          <a:stretch>
            <a:fillRect/>
          </a:stretch>
        </p:blipFill>
        <p:spPr bwMode="auto">
          <a:xfrm>
            <a:off x="4208463" y="1831975"/>
            <a:ext cx="36576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rgbClr val="AF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298950" y="187325"/>
            <a:ext cx="7893050" cy="755650"/>
          </a:xfrm>
          <a:prstGeom prst="rect">
            <a:avLst/>
          </a:prstGeom>
          <a:solidFill>
            <a:schemeClr val="tx1">
              <a:alpha val="67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838200" y="1130300"/>
            <a:ext cx="10515600" cy="746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CH" altLang="de-DE" sz="3600" smtClean="0">
                <a:latin typeface="Arial" charset="0"/>
                <a:cs typeface="Arial" charset="0"/>
              </a:rPr>
              <a:t>Produkte</a:t>
            </a:r>
          </a:p>
        </p:txBody>
      </p:sp>
      <p:sp>
        <p:nvSpPr>
          <p:cNvPr id="27651" name="Inhaltsplatzhalter 6"/>
          <p:cNvSpPr>
            <a:spLocks noGrp="1"/>
          </p:cNvSpPr>
          <p:nvPr>
            <p:ph sz="half" idx="1"/>
          </p:nvPr>
        </p:nvSpPr>
        <p:spPr>
          <a:xfrm>
            <a:off x="838200" y="2343150"/>
            <a:ext cx="10515600" cy="3713163"/>
          </a:xfrm>
        </p:spPr>
        <p:txBody>
          <a:bodyPr/>
          <a:lstStyle/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r>
              <a:rPr lang="de-CH" altLang="de-DE" sz="2400" b="1" smtClean="0">
                <a:latin typeface="Arial" charset="0"/>
                <a:cs typeface="Arial" charset="0"/>
              </a:rPr>
              <a:t>Stanzerei-Produkte:</a:t>
            </a:r>
          </a:p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r>
              <a:rPr lang="de-CH" altLang="de-DE" sz="2400" b="1" smtClean="0">
                <a:latin typeface="Arial" charset="0"/>
                <a:cs typeface="Arial" charset="0"/>
              </a:rPr>
              <a:t>Stanzteile</a:t>
            </a:r>
            <a:endParaRPr lang="de-DE" altLang="de-DE" sz="2400" b="1" smtClean="0">
              <a:latin typeface="Arial" charset="0"/>
              <a:cs typeface="Arial" charset="0"/>
            </a:endParaRPr>
          </a:p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endParaRPr lang="de-CH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187325"/>
            <a:ext cx="4298950" cy="755650"/>
          </a:xfrm>
          <a:prstGeom prst="rect">
            <a:avLst/>
          </a:prstGeom>
          <a:solidFill>
            <a:srgbClr val="DBF5FB">
              <a:alpha val="6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3563" y="239713"/>
            <a:ext cx="2395537" cy="649287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/>
        </p:spPr>
      </p:pic>
      <p:cxnSp>
        <p:nvCxnSpPr>
          <p:cNvPr id="8" name="Gerader Verbinder 7"/>
          <p:cNvCxnSpPr/>
          <p:nvPr/>
        </p:nvCxnSpPr>
        <p:spPr>
          <a:xfrm>
            <a:off x="0" y="187325"/>
            <a:ext cx="12192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Grafik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5475" y="1236663"/>
            <a:ext cx="36576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Grafik 10"/>
          <p:cNvPicPr>
            <a:picLocks noChangeAspect="1"/>
          </p:cNvPicPr>
          <p:nvPr/>
        </p:nvPicPr>
        <p:blipFill>
          <a:blip r:embed="rId4"/>
          <a:srcRect t="12883" b="8922"/>
          <a:stretch>
            <a:fillRect/>
          </a:stretch>
        </p:blipFill>
        <p:spPr bwMode="auto">
          <a:xfrm>
            <a:off x="4208463" y="1739900"/>
            <a:ext cx="36576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Grafik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5213" y="3209925"/>
            <a:ext cx="450691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Grafik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3250" y="3482975"/>
            <a:ext cx="40957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rgbClr val="AF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298950" y="187325"/>
            <a:ext cx="7893050" cy="755650"/>
          </a:xfrm>
          <a:prstGeom prst="rect">
            <a:avLst/>
          </a:prstGeom>
          <a:solidFill>
            <a:schemeClr val="tx1">
              <a:alpha val="67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838200" y="1130300"/>
            <a:ext cx="10515600" cy="746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CH" altLang="de-DE" sz="3600" smtClean="0">
                <a:latin typeface="Arial" charset="0"/>
                <a:cs typeface="Arial" charset="0"/>
              </a:rPr>
              <a:t>Produkte</a:t>
            </a:r>
          </a:p>
        </p:txBody>
      </p:sp>
      <p:sp>
        <p:nvSpPr>
          <p:cNvPr id="28675" name="Inhaltsplatzhalter 6"/>
          <p:cNvSpPr>
            <a:spLocks noGrp="1"/>
          </p:cNvSpPr>
          <p:nvPr>
            <p:ph sz="half" idx="1"/>
          </p:nvPr>
        </p:nvSpPr>
        <p:spPr>
          <a:xfrm>
            <a:off x="838200" y="2343150"/>
            <a:ext cx="10515600" cy="3713163"/>
          </a:xfrm>
        </p:spPr>
        <p:txBody>
          <a:bodyPr/>
          <a:lstStyle/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r>
              <a:rPr lang="de-CH" altLang="de-DE" sz="2400" b="1" smtClean="0">
                <a:latin typeface="Arial" charset="0"/>
                <a:cs typeface="Arial" charset="0"/>
              </a:rPr>
              <a:t>Stanzerei-Produkte:</a:t>
            </a:r>
          </a:p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r>
              <a:rPr lang="de-CH" altLang="de-DE" sz="2400" b="1" smtClean="0">
                <a:latin typeface="Arial" charset="0"/>
                <a:cs typeface="Arial" charset="0"/>
              </a:rPr>
              <a:t>Stanzteile</a:t>
            </a:r>
            <a:endParaRPr lang="de-DE" altLang="de-DE" sz="2400" b="1" smtClean="0">
              <a:latin typeface="Arial" charset="0"/>
              <a:cs typeface="Arial" charset="0"/>
            </a:endParaRPr>
          </a:p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endParaRPr lang="de-CH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187325"/>
            <a:ext cx="4298950" cy="755650"/>
          </a:xfrm>
          <a:prstGeom prst="rect">
            <a:avLst/>
          </a:prstGeom>
          <a:solidFill>
            <a:srgbClr val="DBF5FB">
              <a:alpha val="6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3563" y="239713"/>
            <a:ext cx="2395537" cy="649287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/>
        </p:spPr>
      </p:pic>
      <p:cxnSp>
        <p:nvCxnSpPr>
          <p:cNvPr id="8" name="Gerader Verbinder 7"/>
          <p:cNvCxnSpPr/>
          <p:nvPr/>
        </p:nvCxnSpPr>
        <p:spPr>
          <a:xfrm>
            <a:off x="0" y="187325"/>
            <a:ext cx="12192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9" name="Grafi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3471863"/>
            <a:ext cx="412908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Grafik 9"/>
          <p:cNvPicPr>
            <a:picLocks noChangeAspect="1"/>
          </p:cNvPicPr>
          <p:nvPr/>
        </p:nvPicPr>
        <p:blipFill>
          <a:blip r:embed="rId4"/>
          <a:srcRect t="22107"/>
          <a:stretch>
            <a:fillRect/>
          </a:stretch>
        </p:blipFill>
        <p:spPr bwMode="auto">
          <a:xfrm>
            <a:off x="4476750" y="1949450"/>
            <a:ext cx="36576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Grafik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5875" y="3617913"/>
            <a:ext cx="3908425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rgbClr val="AF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298950" y="187325"/>
            <a:ext cx="7893050" cy="755650"/>
          </a:xfrm>
          <a:prstGeom prst="rect">
            <a:avLst/>
          </a:prstGeom>
          <a:solidFill>
            <a:schemeClr val="tx1">
              <a:alpha val="67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838200" y="1130300"/>
            <a:ext cx="10515600" cy="746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CH" altLang="de-DE" sz="3600" smtClean="0">
                <a:latin typeface="Arial" charset="0"/>
                <a:cs typeface="Arial" charset="0"/>
              </a:rPr>
              <a:t>Produkte</a:t>
            </a:r>
          </a:p>
        </p:txBody>
      </p:sp>
      <p:sp>
        <p:nvSpPr>
          <p:cNvPr id="29699" name="Inhaltsplatzhalter 6"/>
          <p:cNvSpPr>
            <a:spLocks noGrp="1"/>
          </p:cNvSpPr>
          <p:nvPr>
            <p:ph sz="half" idx="1"/>
          </p:nvPr>
        </p:nvSpPr>
        <p:spPr>
          <a:xfrm>
            <a:off x="838200" y="2343150"/>
            <a:ext cx="10515600" cy="3713163"/>
          </a:xfrm>
        </p:spPr>
        <p:txBody>
          <a:bodyPr/>
          <a:lstStyle/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r>
              <a:rPr lang="de-CH" altLang="de-DE" sz="2400" b="1" smtClean="0">
                <a:latin typeface="Arial" charset="0"/>
                <a:cs typeface="Arial" charset="0"/>
              </a:rPr>
              <a:t>Blechbearbeitungs-Produkte:</a:t>
            </a:r>
          </a:p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r>
              <a:rPr lang="de-CH" altLang="de-DE" sz="2400" b="1" smtClean="0">
                <a:latin typeface="Arial" charset="0"/>
                <a:cs typeface="Arial" charset="0"/>
              </a:rPr>
              <a:t>Schweisskonstruktionen</a:t>
            </a:r>
            <a:endParaRPr lang="de-DE" altLang="de-DE" sz="2400" b="1" smtClean="0">
              <a:latin typeface="Arial" charset="0"/>
              <a:cs typeface="Arial" charset="0"/>
            </a:endParaRPr>
          </a:p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endParaRPr lang="de-CH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187325"/>
            <a:ext cx="4298950" cy="755650"/>
          </a:xfrm>
          <a:prstGeom prst="rect">
            <a:avLst/>
          </a:prstGeom>
          <a:solidFill>
            <a:srgbClr val="DBF5FB">
              <a:alpha val="6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3563" y="239713"/>
            <a:ext cx="2395537" cy="649287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/>
        </p:spPr>
      </p:pic>
      <p:cxnSp>
        <p:nvCxnSpPr>
          <p:cNvPr id="8" name="Gerader Verbinder 7"/>
          <p:cNvCxnSpPr/>
          <p:nvPr/>
        </p:nvCxnSpPr>
        <p:spPr>
          <a:xfrm>
            <a:off x="0" y="187325"/>
            <a:ext cx="12192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3" name="Grafik 8"/>
          <p:cNvPicPr>
            <a:picLocks noChangeAspect="1"/>
          </p:cNvPicPr>
          <p:nvPr/>
        </p:nvPicPr>
        <p:blipFill>
          <a:blip r:embed="rId3"/>
          <a:srcRect t="14479" b="4819"/>
          <a:stretch>
            <a:fillRect/>
          </a:stretch>
        </p:blipFill>
        <p:spPr bwMode="auto">
          <a:xfrm>
            <a:off x="8012113" y="1704975"/>
            <a:ext cx="36576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Grafik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357563"/>
            <a:ext cx="4316413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Grafik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4700" y="3357563"/>
            <a:ext cx="43148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rgbClr val="AF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298950" y="187325"/>
            <a:ext cx="7893050" cy="755650"/>
          </a:xfrm>
          <a:prstGeom prst="rect">
            <a:avLst/>
          </a:prstGeom>
          <a:solidFill>
            <a:schemeClr val="tx1">
              <a:alpha val="67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838200" y="1130300"/>
            <a:ext cx="10515600" cy="746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CH" altLang="de-DE" sz="3600" smtClean="0">
                <a:latin typeface="Arial" charset="0"/>
                <a:cs typeface="Arial" charset="0"/>
              </a:rPr>
              <a:t>Allgemeine Vorstellung</a:t>
            </a:r>
            <a:endParaRPr lang="de-CH" b="1" smtClean="0"/>
          </a:p>
        </p:txBody>
      </p:sp>
      <p:sp>
        <p:nvSpPr>
          <p:cNvPr id="14339" name="Inhaltsplatzhalter 6"/>
          <p:cNvSpPr>
            <a:spLocks noGrp="1"/>
          </p:cNvSpPr>
          <p:nvPr>
            <p:ph sz="half" idx="1"/>
          </p:nvPr>
        </p:nvSpPr>
        <p:spPr>
          <a:xfrm>
            <a:off x="838200" y="2343150"/>
            <a:ext cx="10515600" cy="3713163"/>
          </a:xfrm>
        </p:spPr>
        <p:txBody>
          <a:bodyPr/>
          <a:lstStyle/>
          <a:p>
            <a:pPr marL="179388" indent="-3175">
              <a:lnSpc>
                <a:spcPct val="80000"/>
              </a:lnSpc>
              <a:spcAft>
                <a:spcPct val="20000"/>
              </a:spcAft>
              <a:buFontTx/>
              <a:buNone/>
              <a:tabLst>
                <a:tab pos="179388" algn="l"/>
              </a:tabLst>
            </a:pPr>
            <a:r>
              <a:rPr lang="de-CH" altLang="de-DE" sz="2600" b="1" smtClean="0">
                <a:latin typeface="Arial" charset="0"/>
                <a:cs typeface="Arial" charset="0"/>
              </a:rPr>
              <a:t>Die Alex Neher AG:</a:t>
            </a:r>
          </a:p>
          <a:p>
            <a:pPr marL="179388" indent="-3175">
              <a:lnSpc>
                <a:spcPct val="80000"/>
              </a:lnSpc>
              <a:spcAft>
                <a:spcPct val="20000"/>
              </a:spcAft>
              <a:buFontTx/>
              <a:buNone/>
              <a:tabLst>
                <a:tab pos="179388" algn="l"/>
              </a:tabLst>
            </a:pPr>
            <a:r>
              <a:rPr lang="de-CH" altLang="de-DE" sz="2600" smtClean="0">
                <a:latin typeface="Arial" charset="0"/>
                <a:cs typeface="Arial" charset="0"/>
              </a:rPr>
              <a:t>Familienbetrieb</a:t>
            </a:r>
          </a:p>
          <a:p>
            <a:pPr marL="179388" indent="-3175">
              <a:lnSpc>
                <a:spcPct val="80000"/>
              </a:lnSpc>
              <a:spcAft>
                <a:spcPct val="20000"/>
              </a:spcAft>
              <a:buFontTx/>
              <a:buNone/>
              <a:tabLst>
                <a:tab pos="179388" algn="l"/>
              </a:tabLst>
            </a:pPr>
            <a:r>
              <a:rPr lang="de-CH" altLang="de-DE" sz="2600" smtClean="0">
                <a:latin typeface="Arial" charset="0"/>
                <a:cs typeface="Arial" charset="0"/>
              </a:rPr>
              <a:t>Metall-Zulieferbetrieb (Lohnfertiger) im Bereich Blechteile. </a:t>
            </a:r>
          </a:p>
          <a:p>
            <a:pPr marL="179388" indent="-3175">
              <a:lnSpc>
                <a:spcPct val="80000"/>
              </a:lnSpc>
              <a:spcAft>
                <a:spcPct val="20000"/>
              </a:spcAft>
              <a:buFontTx/>
              <a:buNone/>
              <a:tabLst>
                <a:tab pos="179388" algn="l"/>
              </a:tabLst>
            </a:pPr>
            <a:r>
              <a:rPr lang="de-CH" altLang="de-DE" sz="2600" smtClean="0">
                <a:latin typeface="Arial" charset="0"/>
                <a:cs typeface="Arial" charset="0"/>
              </a:rPr>
              <a:t>Beliefert diverse Branchen (Automobil-, Textil- und Maschinenindustrie).</a:t>
            </a:r>
          </a:p>
          <a:p>
            <a:pPr marL="179388" indent="-3175">
              <a:lnSpc>
                <a:spcPct val="80000"/>
              </a:lnSpc>
              <a:spcAft>
                <a:spcPct val="20000"/>
              </a:spcAft>
              <a:buFontTx/>
              <a:buNone/>
              <a:tabLst>
                <a:tab pos="179388" algn="l"/>
              </a:tabLst>
            </a:pPr>
            <a:r>
              <a:rPr lang="de-CH" altLang="de-DE" sz="2600" smtClean="0">
                <a:latin typeface="Arial" charset="0"/>
                <a:cs typeface="Arial" charset="0"/>
              </a:rPr>
              <a:t>Unsere Produktion besteht aus zwei unterschiedlichen Bereichen, die auch geografisch von einander getrennt sind.</a:t>
            </a:r>
            <a:r>
              <a:rPr lang="de-DE" altLang="de-DE" sz="2600" smtClean="0">
                <a:latin typeface="Arial" charset="0"/>
                <a:cs typeface="Arial" charset="0"/>
              </a:rPr>
              <a:t> (Stanzerei und Blechbearbeitung)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187325"/>
            <a:ext cx="4298950" cy="755650"/>
          </a:xfrm>
          <a:prstGeom prst="rect">
            <a:avLst/>
          </a:prstGeom>
          <a:solidFill>
            <a:srgbClr val="DBF5FB">
              <a:alpha val="6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3563" y="239713"/>
            <a:ext cx="2395537" cy="649287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/>
        </p:spPr>
      </p:pic>
      <p:cxnSp>
        <p:nvCxnSpPr>
          <p:cNvPr id="8" name="Gerader Verbinder 7"/>
          <p:cNvCxnSpPr/>
          <p:nvPr/>
        </p:nvCxnSpPr>
        <p:spPr>
          <a:xfrm>
            <a:off x="0" y="187325"/>
            <a:ext cx="12192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rgbClr val="AF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298950" y="187325"/>
            <a:ext cx="7893050" cy="755650"/>
          </a:xfrm>
          <a:prstGeom prst="rect">
            <a:avLst/>
          </a:prstGeom>
          <a:solidFill>
            <a:schemeClr val="tx1">
              <a:alpha val="67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838200" y="1130300"/>
            <a:ext cx="10515600" cy="746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CH" altLang="de-DE" sz="3600" smtClean="0">
                <a:latin typeface="Arial" charset="0"/>
                <a:cs typeface="Arial" charset="0"/>
              </a:rPr>
              <a:t>Firmengeschichte</a:t>
            </a:r>
            <a:endParaRPr lang="de-CH" b="1" smtClean="0"/>
          </a:p>
        </p:txBody>
      </p:sp>
      <p:sp>
        <p:nvSpPr>
          <p:cNvPr id="15363" name="Inhaltsplatzhalter 6"/>
          <p:cNvSpPr>
            <a:spLocks noGrp="1"/>
          </p:cNvSpPr>
          <p:nvPr>
            <p:ph sz="half" idx="1"/>
          </p:nvPr>
        </p:nvSpPr>
        <p:spPr>
          <a:xfrm>
            <a:off x="838200" y="2343150"/>
            <a:ext cx="10515600" cy="3713163"/>
          </a:xfrm>
        </p:spPr>
        <p:txBody>
          <a:bodyPr/>
          <a:lstStyle/>
          <a:p>
            <a:pPr marL="1257300" indent="-1081088">
              <a:lnSpc>
                <a:spcPct val="100000"/>
              </a:lnSpc>
              <a:spcBef>
                <a:spcPct val="20000"/>
              </a:spcBef>
              <a:buFontTx/>
              <a:buAutoNum type="arabicPlain" startAt="1937"/>
              <a:tabLst>
                <a:tab pos="1257300" algn="l"/>
              </a:tabLst>
            </a:pPr>
            <a:r>
              <a:rPr lang="de-CH" altLang="de-DE" sz="2400" smtClean="0">
                <a:solidFill>
                  <a:srgbClr val="000000"/>
                </a:solidFill>
                <a:latin typeface="Arial" charset="0"/>
              </a:rPr>
              <a:t>Kauf der bestehenden Metallwarenfabrik durch Alex Neher</a:t>
            </a:r>
          </a:p>
          <a:p>
            <a:pPr marL="1257300" indent="-1081088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r>
              <a:rPr lang="de-CH" altLang="de-DE" sz="2400" smtClean="0">
                <a:solidFill>
                  <a:srgbClr val="000000"/>
                </a:solidFill>
                <a:latin typeface="Arial" charset="0"/>
              </a:rPr>
              <a:t>1955	Eintritt und Übernahme der Geschäftsleitung durch Konrad Neher</a:t>
            </a:r>
          </a:p>
          <a:p>
            <a:pPr marL="1257300" indent="-1081088">
              <a:lnSpc>
                <a:spcPct val="100000"/>
              </a:lnSpc>
              <a:spcBef>
                <a:spcPct val="20000"/>
              </a:spcBef>
              <a:buFontTx/>
              <a:buAutoNum type="arabicPlain" startAt="1982"/>
              <a:tabLst>
                <a:tab pos="1257300" algn="l"/>
              </a:tabLst>
            </a:pPr>
            <a:r>
              <a:rPr lang="de-DE" altLang="de-DE" sz="2400" smtClean="0">
                <a:solidFill>
                  <a:srgbClr val="000000"/>
                </a:solidFill>
                <a:latin typeface="Arial" charset="0"/>
              </a:rPr>
              <a:t>Inbetriebnahme des ersten Laser-Bearbeitungs-Centers</a:t>
            </a:r>
          </a:p>
          <a:p>
            <a:pPr marL="1257300" indent="-1081088">
              <a:lnSpc>
                <a:spcPct val="100000"/>
              </a:lnSpc>
              <a:spcBef>
                <a:spcPct val="20000"/>
              </a:spcBef>
              <a:buFontTx/>
              <a:buAutoNum type="arabicPlain" startAt="1992"/>
              <a:tabLst>
                <a:tab pos="1257300" algn="l"/>
              </a:tabLst>
            </a:pPr>
            <a:r>
              <a:rPr lang="de-CH" altLang="de-DE" sz="2400" smtClean="0">
                <a:solidFill>
                  <a:srgbClr val="000000"/>
                </a:solidFill>
                <a:latin typeface="Arial" charset="0"/>
              </a:rPr>
              <a:t>Eintritt und Übernahme der Firma durch Eduard Schiess</a:t>
            </a:r>
          </a:p>
          <a:p>
            <a:pPr marL="1257300" indent="-1081088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r>
              <a:rPr lang="de-CH" altLang="de-DE" sz="2400" smtClean="0">
                <a:solidFill>
                  <a:srgbClr val="000000"/>
                </a:solidFill>
                <a:latin typeface="Arial" charset="0"/>
              </a:rPr>
              <a:t>2008	Eintritt von Samuel Schiess</a:t>
            </a: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187325"/>
            <a:ext cx="4298950" cy="755650"/>
          </a:xfrm>
          <a:prstGeom prst="rect">
            <a:avLst/>
          </a:prstGeom>
          <a:solidFill>
            <a:srgbClr val="DBF5FB">
              <a:alpha val="6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3563" y="239713"/>
            <a:ext cx="2395537" cy="649287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/>
        </p:spPr>
      </p:pic>
      <p:cxnSp>
        <p:nvCxnSpPr>
          <p:cNvPr id="8" name="Gerader Verbinder 7"/>
          <p:cNvCxnSpPr/>
          <p:nvPr/>
        </p:nvCxnSpPr>
        <p:spPr>
          <a:xfrm>
            <a:off x="0" y="187325"/>
            <a:ext cx="12192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rgbClr val="AF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298950" y="187325"/>
            <a:ext cx="7893050" cy="755650"/>
          </a:xfrm>
          <a:prstGeom prst="rect">
            <a:avLst/>
          </a:prstGeom>
          <a:solidFill>
            <a:schemeClr val="tx1">
              <a:alpha val="67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033" name="Titel 1"/>
          <p:cNvSpPr>
            <a:spLocks noGrp="1"/>
          </p:cNvSpPr>
          <p:nvPr>
            <p:ph type="title"/>
          </p:nvPr>
        </p:nvSpPr>
        <p:spPr>
          <a:xfrm>
            <a:off x="838200" y="1130300"/>
            <a:ext cx="10515600" cy="746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CH" altLang="de-DE" sz="3600" smtClean="0">
                <a:latin typeface="Arial" charset="0"/>
                <a:cs typeface="Arial" charset="0"/>
              </a:rPr>
              <a:t>Organigramm der Firma</a:t>
            </a:r>
            <a:endParaRPr lang="de-CH" b="1" smtClean="0"/>
          </a:p>
        </p:txBody>
      </p:sp>
      <p:sp>
        <p:nvSpPr>
          <p:cNvPr id="4" name="Rechteck 3"/>
          <p:cNvSpPr/>
          <p:nvPr/>
        </p:nvSpPr>
        <p:spPr>
          <a:xfrm>
            <a:off x="0" y="187325"/>
            <a:ext cx="4298950" cy="755650"/>
          </a:xfrm>
          <a:prstGeom prst="rect">
            <a:avLst/>
          </a:prstGeom>
          <a:solidFill>
            <a:srgbClr val="DBF5FB">
              <a:alpha val="6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3563" y="239713"/>
            <a:ext cx="2395537" cy="649287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/>
        </p:spPr>
      </p:pic>
      <p:cxnSp>
        <p:nvCxnSpPr>
          <p:cNvPr id="8" name="Gerader Verbinder 7"/>
          <p:cNvCxnSpPr/>
          <p:nvPr/>
        </p:nvCxnSpPr>
        <p:spPr>
          <a:xfrm>
            <a:off x="0" y="187325"/>
            <a:ext cx="12192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AutoShape 9"/>
          <p:cNvSpPr>
            <a:spLocks/>
          </p:cNvSpPr>
          <p:nvPr/>
        </p:nvSpPr>
        <p:spPr bwMode="auto">
          <a:xfrm rot="5400000">
            <a:off x="7230270" y="4088605"/>
            <a:ext cx="280986" cy="2701925"/>
          </a:xfrm>
          <a:prstGeom prst="rightBrace">
            <a:avLst>
              <a:gd name="adj1" fmla="val 50000"/>
              <a:gd name="adj2" fmla="val 50000"/>
            </a:avLst>
          </a:prstGeom>
          <a:noFill/>
          <a:ln w="158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latin typeface="Calibri" pitchFamily="34" charset="0"/>
            </a:endParaRPr>
          </a:p>
        </p:txBody>
      </p:sp>
      <p:sp>
        <p:nvSpPr>
          <p:cNvPr id="1039" name="Text Box 10"/>
          <p:cNvSpPr txBox="1">
            <a:spLocks noChangeArrowheads="1"/>
          </p:cNvSpPr>
          <p:nvPr/>
        </p:nvSpPr>
        <p:spPr bwMode="auto">
          <a:xfrm>
            <a:off x="4086225" y="5514975"/>
            <a:ext cx="93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dirty="0">
                <a:solidFill>
                  <a:srgbClr val="008000"/>
                </a:solidFill>
                <a:latin typeface="Calibri" pitchFamily="34" charset="0"/>
              </a:rPr>
              <a:t>Werk 1</a:t>
            </a:r>
            <a:endParaRPr lang="de-DE" altLang="de-DE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040" name="Text Box 11"/>
          <p:cNvSpPr txBox="1">
            <a:spLocks noChangeArrowheads="1"/>
          </p:cNvSpPr>
          <p:nvPr/>
        </p:nvSpPr>
        <p:spPr bwMode="auto">
          <a:xfrm>
            <a:off x="6938963" y="5514975"/>
            <a:ext cx="935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dirty="0">
                <a:solidFill>
                  <a:srgbClr val="008000"/>
                </a:solidFill>
                <a:latin typeface="Calibri" pitchFamily="34" charset="0"/>
              </a:rPr>
              <a:t>Werk 2</a:t>
            </a:r>
            <a:endParaRPr lang="de-DE" altLang="de-DE" dirty="0">
              <a:solidFill>
                <a:srgbClr val="008000"/>
              </a:solidFill>
              <a:latin typeface="Calibri" pitchFamily="34" charset="0"/>
            </a:endParaRPr>
          </a:p>
        </p:txBody>
      </p:sp>
      <p:grpSp>
        <p:nvGrpSpPr>
          <p:cNvPr id="1086" name="Group 62"/>
          <p:cNvGrpSpPr>
            <a:grpSpLocks/>
          </p:cNvGrpSpPr>
          <p:nvPr/>
        </p:nvGrpSpPr>
        <p:grpSpPr bwMode="auto">
          <a:xfrm>
            <a:off x="3060700" y="2362200"/>
            <a:ext cx="5762625" cy="3028950"/>
            <a:chOff x="1928" y="1488"/>
            <a:chExt cx="3630" cy="1908"/>
          </a:xfrm>
        </p:grpSpPr>
        <p:sp>
          <p:nvSpPr>
            <p:cNvPr id="104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928" y="1488"/>
              <a:ext cx="3630" cy="1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>
              <a:off x="3736" y="1900"/>
              <a:ext cx="0" cy="2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 flipH="1">
              <a:off x="3475" y="2177"/>
              <a:ext cx="2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>
              <a:off x="3736" y="1900"/>
              <a:ext cx="0" cy="7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>
              <a:off x="3736" y="2628"/>
              <a:ext cx="17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3736" y="1900"/>
              <a:ext cx="0" cy="2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3736" y="2177"/>
              <a:ext cx="17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>
              <a:off x="3736" y="2865"/>
              <a:ext cx="13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>
              <a:off x="5097" y="2865"/>
              <a:ext cx="0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3736" y="2865"/>
              <a:ext cx="45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>
              <a:off x="3736" y="2865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>
              <a:off x="4195" y="2865"/>
              <a:ext cx="0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 flipH="1">
              <a:off x="3293" y="2865"/>
              <a:ext cx="4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3736" y="2865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3293" y="2865"/>
              <a:ext cx="0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H="1">
              <a:off x="2389" y="2865"/>
              <a:ext cx="134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>
              <a:off x="3736" y="1900"/>
              <a:ext cx="0" cy="9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>
              <a:off x="2389" y="2865"/>
              <a:ext cx="0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2" name="AutoShape 38"/>
            <p:cNvSpPr>
              <a:spLocks noChangeArrowheads="1"/>
            </p:cNvSpPr>
            <p:nvPr/>
          </p:nvSpPr>
          <p:spPr bwMode="auto">
            <a:xfrm>
              <a:off x="3340" y="1553"/>
              <a:ext cx="793" cy="349"/>
            </a:xfrm>
            <a:prstGeom prst="roundRect">
              <a:avLst>
                <a:gd name="adj" fmla="val 20093"/>
              </a:avLst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3470" y="1643"/>
              <a:ext cx="5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900">
                  <a:solidFill>
                    <a:srgbClr val="000000"/>
                  </a:solidFill>
                </a:rPr>
                <a:t>Geschäftsleitung </a:t>
              </a:r>
              <a:endParaRPr lang="de-CH"/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3631" y="1731"/>
              <a:ext cx="21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900">
                  <a:solidFill>
                    <a:srgbClr val="000000"/>
                  </a:solidFill>
                </a:rPr>
                <a:t>(2 MA)</a:t>
              </a:r>
              <a:endParaRPr lang="de-CH"/>
            </a:p>
          </p:txBody>
        </p:sp>
        <p:sp>
          <p:nvSpPr>
            <p:cNvPr id="1065" name="AutoShape 41"/>
            <p:cNvSpPr>
              <a:spLocks noChangeArrowheads="1"/>
            </p:cNvSpPr>
            <p:nvPr/>
          </p:nvSpPr>
          <p:spPr bwMode="auto">
            <a:xfrm>
              <a:off x="3915" y="2004"/>
              <a:ext cx="793" cy="348"/>
            </a:xfrm>
            <a:prstGeom prst="roundRect">
              <a:avLst>
                <a:gd name="adj" fmla="val 20093"/>
              </a:avLst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4084" y="2094"/>
              <a:ext cx="47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900">
                  <a:solidFill>
                    <a:srgbClr val="000000"/>
                  </a:solidFill>
                </a:rPr>
                <a:t>Administration </a:t>
              </a:r>
              <a:endParaRPr lang="de-CH"/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4214" y="2182"/>
              <a:ext cx="21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900" dirty="0" smtClean="0">
                  <a:solidFill>
                    <a:srgbClr val="000000"/>
                  </a:solidFill>
                </a:rPr>
                <a:t>(7 MA</a:t>
              </a:r>
              <a:r>
                <a:rPr lang="de-CH" sz="900" dirty="0">
                  <a:solidFill>
                    <a:srgbClr val="000000"/>
                  </a:solidFill>
                </a:rPr>
                <a:t>)</a:t>
              </a:r>
              <a:endParaRPr lang="de-CH" dirty="0"/>
            </a:p>
          </p:txBody>
        </p:sp>
        <p:sp>
          <p:nvSpPr>
            <p:cNvPr id="1068" name="AutoShape 44"/>
            <p:cNvSpPr>
              <a:spLocks noChangeArrowheads="1"/>
            </p:cNvSpPr>
            <p:nvPr/>
          </p:nvSpPr>
          <p:spPr bwMode="auto">
            <a:xfrm>
              <a:off x="3915" y="2455"/>
              <a:ext cx="793" cy="348"/>
            </a:xfrm>
            <a:prstGeom prst="roundRect">
              <a:avLst>
                <a:gd name="adj" fmla="val 20093"/>
              </a:avLst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4148" y="2545"/>
              <a:ext cx="3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900">
                  <a:solidFill>
                    <a:srgbClr val="000000"/>
                  </a:solidFill>
                </a:rPr>
                <a:t>Reinigung </a:t>
              </a:r>
              <a:endParaRPr lang="de-CH"/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4079" y="2632"/>
              <a:ext cx="4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900">
                  <a:solidFill>
                    <a:srgbClr val="000000"/>
                  </a:solidFill>
                </a:rPr>
                <a:t>(2 MA Teilzeit)</a:t>
              </a:r>
              <a:endParaRPr lang="de-CH"/>
            </a:p>
          </p:txBody>
        </p:sp>
        <p:sp>
          <p:nvSpPr>
            <p:cNvPr id="1071" name="AutoShape 47"/>
            <p:cNvSpPr>
              <a:spLocks noChangeArrowheads="1"/>
            </p:cNvSpPr>
            <p:nvPr/>
          </p:nvSpPr>
          <p:spPr bwMode="auto">
            <a:xfrm>
              <a:off x="2684" y="2004"/>
              <a:ext cx="793" cy="348"/>
            </a:xfrm>
            <a:prstGeom prst="roundRect">
              <a:avLst>
                <a:gd name="adj" fmla="val 20093"/>
              </a:avLst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2933" y="2094"/>
              <a:ext cx="3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900">
                  <a:solidFill>
                    <a:srgbClr val="000000"/>
                  </a:solidFill>
                </a:rPr>
                <a:t>Spedition </a:t>
              </a:r>
              <a:endParaRPr lang="de-CH"/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2975" y="2182"/>
              <a:ext cx="21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900" dirty="0" smtClean="0">
                  <a:solidFill>
                    <a:srgbClr val="000000"/>
                  </a:solidFill>
                </a:rPr>
                <a:t>(1 </a:t>
              </a:r>
              <a:r>
                <a:rPr lang="de-CH" sz="900" dirty="0">
                  <a:solidFill>
                    <a:srgbClr val="000000"/>
                  </a:solidFill>
                </a:rPr>
                <a:t>MA)</a:t>
              </a:r>
              <a:endParaRPr lang="de-CH" dirty="0"/>
            </a:p>
          </p:txBody>
        </p:sp>
        <p:sp>
          <p:nvSpPr>
            <p:cNvPr id="1074" name="AutoShape 50"/>
            <p:cNvSpPr>
              <a:spLocks noChangeArrowheads="1"/>
            </p:cNvSpPr>
            <p:nvPr/>
          </p:nvSpPr>
          <p:spPr bwMode="auto">
            <a:xfrm>
              <a:off x="1993" y="2984"/>
              <a:ext cx="793" cy="349"/>
            </a:xfrm>
            <a:prstGeom prst="roundRect">
              <a:avLst>
                <a:gd name="adj" fmla="val 20093"/>
              </a:avLst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2164" y="3070"/>
              <a:ext cx="4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900">
                  <a:solidFill>
                    <a:srgbClr val="000000"/>
                  </a:solidFill>
                </a:rPr>
                <a:t>Werkzeugbau </a:t>
              </a:r>
              <a:endParaRPr lang="de-CH"/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2285" y="3158"/>
              <a:ext cx="21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900">
                  <a:solidFill>
                    <a:srgbClr val="000000"/>
                  </a:solidFill>
                </a:rPr>
                <a:t>(6 MA)</a:t>
              </a:r>
              <a:endParaRPr lang="de-CH"/>
            </a:p>
          </p:txBody>
        </p:sp>
        <p:sp>
          <p:nvSpPr>
            <p:cNvPr id="1077" name="AutoShape 53"/>
            <p:cNvSpPr>
              <a:spLocks noChangeArrowheads="1"/>
            </p:cNvSpPr>
            <p:nvPr/>
          </p:nvSpPr>
          <p:spPr bwMode="auto">
            <a:xfrm>
              <a:off x="2897" y="2984"/>
              <a:ext cx="793" cy="349"/>
            </a:xfrm>
            <a:prstGeom prst="roundRect">
              <a:avLst>
                <a:gd name="adj" fmla="val 20093"/>
              </a:avLst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3142" y="3070"/>
              <a:ext cx="30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900" dirty="0" err="1" smtClean="0">
                  <a:solidFill>
                    <a:srgbClr val="000000"/>
                  </a:solidFill>
                </a:rPr>
                <a:t>Stanzerei</a:t>
              </a:r>
              <a:endParaRPr lang="de-CH" dirty="0"/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3169" y="3158"/>
              <a:ext cx="259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900" dirty="0" smtClean="0">
                  <a:solidFill>
                    <a:srgbClr val="000000"/>
                  </a:solidFill>
                </a:rPr>
                <a:t>(11 </a:t>
              </a:r>
              <a:r>
                <a:rPr lang="de-CH" sz="900" dirty="0">
                  <a:solidFill>
                    <a:srgbClr val="000000"/>
                  </a:solidFill>
                </a:rPr>
                <a:t>MA)</a:t>
              </a:r>
              <a:endParaRPr lang="de-CH" dirty="0"/>
            </a:p>
          </p:txBody>
        </p:sp>
        <p:sp>
          <p:nvSpPr>
            <p:cNvPr id="1080" name="AutoShape 56"/>
            <p:cNvSpPr>
              <a:spLocks noChangeArrowheads="1"/>
            </p:cNvSpPr>
            <p:nvPr/>
          </p:nvSpPr>
          <p:spPr bwMode="auto">
            <a:xfrm>
              <a:off x="3799" y="2984"/>
              <a:ext cx="793" cy="349"/>
            </a:xfrm>
            <a:prstGeom prst="roundRect">
              <a:avLst>
                <a:gd name="adj" fmla="val 20093"/>
              </a:avLst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3911" y="3070"/>
              <a:ext cx="574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900" dirty="0">
                  <a:solidFill>
                    <a:srgbClr val="000000"/>
                  </a:solidFill>
                </a:rPr>
                <a:t>Nachbearbeitung </a:t>
              </a:r>
              <a:endParaRPr lang="de-CH" dirty="0"/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4092" y="3158"/>
              <a:ext cx="21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900" dirty="0" smtClean="0">
                  <a:solidFill>
                    <a:srgbClr val="000000"/>
                  </a:solidFill>
                </a:rPr>
                <a:t>(</a:t>
              </a:r>
              <a:r>
                <a:rPr lang="de-CH" sz="900" dirty="0">
                  <a:solidFill>
                    <a:srgbClr val="000000"/>
                  </a:solidFill>
                </a:rPr>
                <a:t>2</a:t>
              </a:r>
              <a:r>
                <a:rPr lang="de-CH" sz="900" dirty="0" smtClean="0">
                  <a:solidFill>
                    <a:srgbClr val="000000"/>
                  </a:solidFill>
                </a:rPr>
                <a:t> </a:t>
              </a:r>
              <a:r>
                <a:rPr lang="de-CH" sz="900" dirty="0">
                  <a:solidFill>
                    <a:srgbClr val="000000"/>
                  </a:solidFill>
                </a:rPr>
                <a:t>MA)</a:t>
              </a:r>
              <a:endParaRPr lang="de-CH" dirty="0"/>
            </a:p>
          </p:txBody>
        </p:sp>
        <p:sp>
          <p:nvSpPr>
            <p:cNvPr id="1083" name="AutoShape 59"/>
            <p:cNvSpPr>
              <a:spLocks noChangeArrowheads="1"/>
            </p:cNvSpPr>
            <p:nvPr/>
          </p:nvSpPr>
          <p:spPr bwMode="auto">
            <a:xfrm>
              <a:off x="4701" y="2984"/>
              <a:ext cx="793" cy="349"/>
            </a:xfrm>
            <a:prstGeom prst="roundRect">
              <a:avLst>
                <a:gd name="adj" fmla="val 20093"/>
              </a:avLst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4914" y="3070"/>
              <a:ext cx="37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900" dirty="0" smtClean="0">
                  <a:solidFill>
                    <a:srgbClr val="000000"/>
                  </a:solidFill>
                </a:rPr>
                <a:t>Schlosserei</a:t>
              </a:r>
              <a:endParaRPr lang="de-CH" dirty="0"/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4970" y="3158"/>
              <a:ext cx="259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900" dirty="0" smtClean="0">
                  <a:solidFill>
                    <a:srgbClr val="000000"/>
                  </a:solidFill>
                </a:rPr>
                <a:t>(10 </a:t>
              </a:r>
              <a:r>
                <a:rPr lang="de-CH" sz="900" dirty="0">
                  <a:solidFill>
                    <a:srgbClr val="000000"/>
                  </a:solidFill>
                </a:rPr>
                <a:t>MA)</a:t>
              </a:r>
              <a:endParaRPr lang="de-CH" dirty="0"/>
            </a:p>
          </p:txBody>
        </p:sp>
      </p:grpSp>
      <p:sp>
        <p:nvSpPr>
          <p:cNvPr id="55" name="AutoShape 9"/>
          <p:cNvSpPr>
            <a:spLocks/>
          </p:cNvSpPr>
          <p:nvPr/>
        </p:nvSpPr>
        <p:spPr bwMode="auto">
          <a:xfrm rot="5400000">
            <a:off x="4374357" y="4096543"/>
            <a:ext cx="280986" cy="2701925"/>
          </a:xfrm>
          <a:prstGeom prst="rightBrace">
            <a:avLst>
              <a:gd name="adj1" fmla="val 50000"/>
              <a:gd name="adj2" fmla="val 50000"/>
            </a:avLst>
          </a:prstGeom>
          <a:noFill/>
          <a:ln w="158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latin typeface="Calibri" pitchFamily="34" charset="0"/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rgbClr val="AF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27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298950" y="187325"/>
            <a:ext cx="7893050" cy="755650"/>
          </a:xfrm>
          <a:prstGeom prst="rect">
            <a:avLst/>
          </a:prstGeom>
          <a:solidFill>
            <a:schemeClr val="tx1">
              <a:alpha val="67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838200" y="1130300"/>
            <a:ext cx="10515600" cy="746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CH" altLang="de-DE" sz="3600" smtClean="0">
                <a:latin typeface="Arial" charset="0"/>
                <a:cs typeface="Arial" charset="0"/>
              </a:rPr>
              <a:t>Mission und Vision</a:t>
            </a:r>
            <a:endParaRPr lang="de-CH" b="1" smtClean="0"/>
          </a:p>
        </p:txBody>
      </p:sp>
      <p:sp>
        <p:nvSpPr>
          <p:cNvPr id="18435" name="Inhaltsplatzhalter 6"/>
          <p:cNvSpPr>
            <a:spLocks noGrp="1"/>
          </p:cNvSpPr>
          <p:nvPr>
            <p:ph sz="half" idx="1"/>
          </p:nvPr>
        </p:nvSpPr>
        <p:spPr>
          <a:xfrm>
            <a:off x="838200" y="2343150"/>
            <a:ext cx="10515600" cy="3713163"/>
          </a:xfrm>
        </p:spPr>
        <p:txBody>
          <a:bodyPr/>
          <a:lstStyle/>
          <a:p>
            <a:pPr marL="1257300" indent="-1081088">
              <a:lnSpc>
                <a:spcPct val="100000"/>
              </a:lnSpc>
              <a:spcBef>
                <a:spcPct val="20000"/>
              </a:spcBef>
              <a:tabLst>
                <a:tab pos="1257300" algn="l"/>
              </a:tabLst>
            </a:pPr>
            <a:r>
              <a:rPr lang="de-CH" altLang="de-DE" sz="2400" smtClean="0">
                <a:solidFill>
                  <a:srgbClr val="000000"/>
                </a:solidFill>
                <a:latin typeface="Arial" charset="0"/>
              </a:rPr>
              <a:t>Die Alex Neher AG soll weiterhin als eigenständiges Familienunternehmen zu den führenden Anbietern von Blech-Zulieferteilen im Raum Ostschweiz gehören.</a:t>
            </a:r>
          </a:p>
          <a:p>
            <a:pPr marL="1257300" indent="-1081088">
              <a:lnSpc>
                <a:spcPct val="100000"/>
              </a:lnSpc>
              <a:spcBef>
                <a:spcPct val="20000"/>
              </a:spcBef>
              <a:tabLst>
                <a:tab pos="1257300" algn="l"/>
              </a:tabLst>
            </a:pPr>
            <a:r>
              <a:rPr lang="de-CH" altLang="de-DE" sz="2400" smtClean="0">
                <a:solidFill>
                  <a:srgbClr val="000000"/>
                </a:solidFill>
                <a:latin typeface="Arial" charset="0"/>
              </a:rPr>
              <a:t>Mit dem Know-How in unseren Kernkompetenzen Stanz-, Stanzbiege- und Tiefziehwerkzeuge bzw. Laserschneidbearbeitung und Schweissarbeiten sollen auch in Zukunft individuelle Kundenprobleme zu marktgerechten Preisen und in optimaler Qualität gelöst werden.</a:t>
            </a:r>
          </a:p>
          <a:p>
            <a:pPr marL="1257300" indent="-1081088">
              <a:lnSpc>
                <a:spcPct val="100000"/>
              </a:lnSpc>
              <a:spcBef>
                <a:spcPct val="20000"/>
              </a:spcBef>
              <a:tabLst>
                <a:tab pos="1257300" algn="l"/>
              </a:tabLst>
            </a:pPr>
            <a:r>
              <a:rPr lang="de-CH" altLang="de-DE" sz="2400" smtClean="0">
                <a:solidFill>
                  <a:srgbClr val="000000"/>
                </a:solidFill>
                <a:latin typeface="Arial" charset="0"/>
              </a:rPr>
              <a:t>Wir werden weiterhin mit den Bereichen Stanzerei, Werkzeugbau und Schlosserei erfolgreich am Markt positioniert sein.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187325"/>
            <a:ext cx="4298950" cy="755650"/>
          </a:xfrm>
          <a:prstGeom prst="rect">
            <a:avLst/>
          </a:prstGeom>
          <a:solidFill>
            <a:srgbClr val="DBF5FB">
              <a:alpha val="6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3563" y="239713"/>
            <a:ext cx="2395537" cy="649287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/>
        </p:spPr>
      </p:pic>
      <p:cxnSp>
        <p:nvCxnSpPr>
          <p:cNvPr id="8" name="Gerader Verbinder 7"/>
          <p:cNvCxnSpPr/>
          <p:nvPr/>
        </p:nvCxnSpPr>
        <p:spPr>
          <a:xfrm>
            <a:off x="0" y="187325"/>
            <a:ext cx="12192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rgbClr val="AF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298950" y="187325"/>
            <a:ext cx="7893050" cy="755650"/>
          </a:xfrm>
          <a:prstGeom prst="rect">
            <a:avLst/>
          </a:prstGeom>
          <a:solidFill>
            <a:schemeClr val="tx1">
              <a:alpha val="67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838200" y="1130300"/>
            <a:ext cx="10515600" cy="746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CH" altLang="de-DE" sz="3600" smtClean="0">
                <a:latin typeface="Arial" charset="0"/>
                <a:cs typeface="Arial" charset="0"/>
              </a:rPr>
              <a:t>Leitbild</a:t>
            </a:r>
            <a:endParaRPr lang="de-CH" b="1" smtClean="0"/>
          </a:p>
        </p:txBody>
      </p:sp>
      <p:sp>
        <p:nvSpPr>
          <p:cNvPr id="19459" name="Inhaltsplatzhalter 6"/>
          <p:cNvSpPr>
            <a:spLocks noGrp="1"/>
          </p:cNvSpPr>
          <p:nvPr>
            <p:ph sz="half" idx="1"/>
          </p:nvPr>
        </p:nvSpPr>
        <p:spPr>
          <a:xfrm>
            <a:off x="838200" y="2343150"/>
            <a:ext cx="10515600" cy="3713163"/>
          </a:xfrm>
        </p:spPr>
        <p:txBody>
          <a:bodyPr/>
          <a:lstStyle/>
          <a:p>
            <a:pPr marL="1257300" indent="-1081088">
              <a:lnSpc>
                <a:spcPct val="100000"/>
              </a:lnSpc>
              <a:spcBef>
                <a:spcPct val="20000"/>
              </a:spcBef>
              <a:tabLst>
                <a:tab pos="1257300" algn="l"/>
              </a:tabLst>
            </a:pPr>
            <a:r>
              <a:rPr lang="de-CH" altLang="de-DE" sz="2400" smtClean="0">
                <a:solidFill>
                  <a:srgbClr val="000000"/>
                </a:solidFill>
                <a:latin typeface="Arial" charset="0"/>
              </a:rPr>
              <a:t>will für die Kunden Gesamtanbieter sein </a:t>
            </a:r>
          </a:p>
          <a:p>
            <a:pPr marL="1257300" indent="-1081088">
              <a:lnSpc>
                <a:spcPct val="100000"/>
              </a:lnSpc>
              <a:spcBef>
                <a:spcPct val="20000"/>
              </a:spcBef>
              <a:tabLst>
                <a:tab pos="1257300" algn="l"/>
              </a:tabLst>
            </a:pPr>
            <a:r>
              <a:rPr lang="de-CH" altLang="de-DE" sz="2400" smtClean="0">
                <a:solidFill>
                  <a:srgbClr val="000000"/>
                </a:solidFill>
                <a:latin typeface="Arial" charset="0"/>
              </a:rPr>
              <a:t>beschäftigt qualifizierte Mitarbeitende. Die berufsbezogene Ausbildung wird besonders gefördert. Für leitende Positionen werden fest angestellte Mitarbeitende bevorzugt.</a:t>
            </a:r>
          </a:p>
          <a:p>
            <a:pPr marL="1257300" indent="-1081088">
              <a:lnSpc>
                <a:spcPct val="100000"/>
              </a:lnSpc>
              <a:spcBef>
                <a:spcPct val="20000"/>
              </a:spcBef>
              <a:tabLst>
                <a:tab pos="1257300" algn="l"/>
              </a:tabLst>
            </a:pPr>
            <a:r>
              <a:rPr lang="de-CH" altLang="de-DE" sz="2400" smtClean="0">
                <a:solidFill>
                  <a:srgbClr val="000000"/>
                </a:solidFill>
                <a:latin typeface="Arial" charset="0"/>
              </a:rPr>
              <a:t>bildet permanent Lernende mit Schwergewicht Metallbearbeitung aus, welche das Know-how für unsere Zukunft sichern.</a:t>
            </a:r>
          </a:p>
          <a:p>
            <a:pPr marL="1257300" indent="-1081088">
              <a:lnSpc>
                <a:spcPct val="100000"/>
              </a:lnSpc>
              <a:spcBef>
                <a:spcPct val="20000"/>
              </a:spcBef>
              <a:tabLst>
                <a:tab pos="1257300" algn="l"/>
              </a:tabLst>
            </a:pPr>
            <a:r>
              <a:rPr lang="de-CH" altLang="de-DE" sz="2400" smtClean="0">
                <a:solidFill>
                  <a:srgbClr val="000000"/>
                </a:solidFill>
                <a:latin typeface="Arial" charset="0"/>
              </a:rPr>
              <a:t>will sich am Markt fair verhalten. Unsere Kunden sind unsere Partner.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187325"/>
            <a:ext cx="4298950" cy="755650"/>
          </a:xfrm>
          <a:prstGeom prst="rect">
            <a:avLst/>
          </a:prstGeom>
          <a:solidFill>
            <a:srgbClr val="DBF5FB">
              <a:alpha val="6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3563" y="239713"/>
            <a:ext cx="2395537" cy="649287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/>
        </p:spPr>
      </p:pic>
      <p:cxnSp>
        <p:nvCxnSpPr>
          <p:cNvPr id="8" name="Gerader Verbinder 7"/>
          <p:cNvCxnSpPr/>
          <p:nvPr/>
        </p:nvCxnSpPr>
        <p:spPr>
          <a:xfrm>
            <a:off x="0" y="187325"/>
            <a:ext cx="12192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rgbClr val="AF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298950" y="187325"/>
            <a:ext cx="7893050" cy="755650"/>
          </a:xfrm>
          <a:prstGeom prst="rect">
            <a:avLst/>
          </a:prstGeom>
          <a:solidFill>
            <a:schemeClr val="tx1">
              <a:alpha val="67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838200" y="1130300"/>
            <a:ext cx="10515600" cy="746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CH" altLang="de-DE" sz="3600" smtClean="0">
                <a:latin typeface="Arial" charset="0"/>
                <a:cs typeface="Arial" charset="0"/>
              </a:rPr>
              <a:t>Produkte</a:t>
            </a:r>
          </a:p>
        </p:txBody>
      </p:sp>
      <p:sp>
        <p:nvSpPr>
          <p:cNvPr id="20483" name="Inhaltsplatzhalter 6"/>
          <p:cNvSpPr>
            <a:spLocks noGrp="1"/>
          </p:cNvSpPr>
          <p:nvPr>
            <p:ph sz="half" idx="1"/>
          </p:nvPr>
        </p:nvSpPr>
        <p:spPr>
          <a:xfrm>
            <a:off x="838200" y="2343150"/>
            <a:ext cx="10515600" cy="3713163"/>
          </a:xfrm>
        </p:spPr>
        <p:txBody>
          <a:bodyPr/>
          <a:lstStyle/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r>
              <a:rPr lang="de-CH" altLang="de-DE" sz="2400" b="1" smtClean="0">
                <a:latin typeface="Arial" charset="0"/>
                <a:cs typeface="Arial" charset="0"/>
              </a:rPr>
              <a:t>Stanzerei-Produkte:</a:t>
            </a:r>
          </a:p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r>
              <a:rPr lang="de-CH" altLang="de-DE" sz="2400" b="1" smtClean="0">
                <a:latin typeface="Arial" charset="0"/>
                <a:cs typeface="Arial" charset="0"/>
              </a:rPr>
              <a:t>Tiefziehteile</a:t>
            </a:r>
            <a:endParaRPr lang="de-DE" altLang="de-DE" sz="2400" b="1" smtClean="0">
              <a:latin typeface="Arial" charset="0"/>
              <a:cs typeface="Arial" charset="0"/>
            </a:endParaRPr>
          </a:p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endParaRPr lang="de-CH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187325"/>
            <a:ext cx="4298950" cy="755650"/>
          </a:xfrm>
          <a:prstGeom prst="rect">
            <a:avLst/>
          </a:prstGeom>
          <a:solidFill>
            <a:srgbClr val="DBF5FB">
              <a:alpha val="6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3563" y="239713"/>
            <a:ext cx="2395537" cy="649287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/>
        </p:spPr>
      </p:pic>
      <p:cxnSp>
        <p:nvCxnSpPr>
          <p:cNvPr id="8" name="Gerader Verbinder 7"/>
          <p:cNvCxnSpPr/>
          <p:nvPr/>
        </p:nvCxnSpPr>
        <p:spPr>
          <a:xfrm>
            <a:off x="0" y="187325"/>
            <a:ext cx="12192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7" name="Grafik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3325" y="3624263"/>
            <a:ext cx="36576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8" descr="Tromco-Raffeltrommeln-KitchenA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2941638"/>
            <a:ext cx="3354388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rgbClr val="AF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298950" y="187325"/>
            <a:ext cx="7893050" cy="755650"/>
          </a:xfrm>
          <a:prstGeom prst="rect">
            <a:avLst/>
          </a:prstGeom>
          <a:solidFill>
            <a:schemeClr val="tx1">
              <a:alpha val="67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838200" y="1130300"/>
            <a:ext cx="10515600" cy="746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CH" altLang="de-DE" sz="3600" smtClean="0">
                <a:latin typeface="Arial" charset="0"/>
                <a:cs typeface="Arial" charset="0"/>
              </a:rPr>
              <a:t>Produkte</a:t>
            </a:r>
          </a:p>
        </p:txBody>
      </p:sp>
      <p:sp>
        <p:nvSpPr>
          <p:cNvPr id="21507" name="Inhaltsplatzhalter 6"/>
          <p:cNvSpPr>
            <a:spLocks noGrp="1"/>
          </p:cNvSpPr>
          <p:nvPr>
            <p:ph sz="half" idx="1"/>
          </p:nvPr>
        </p:nvSpPr>
        <p:spPr>
          <a:xfrm>
            <a:off x="838200" y="2343150"/>
            <a:ext cx="10515600" cy="3713163"/>
          </a:xfrm>
        </p:spPr>
        <p:txBody>
          <a:bodyPr/>
          <a:lstStyle/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r>
              <a:rPr lang="de-CH" altLang="de-DE" sz="2400" b="1" smtClean="0">
                <a:latin typeface="Arial" charset="0"/>
                <a:cs typeface="Arial" charset="0"/>
              </a:rPr>
              <a:t>Stanzerei-Produkte:</a:t>
            </a:r>
          </a:p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r>
              <a:rPr lang="de-CH" altLang="de-DE" sz="2400" b="1" smtClean="0">
                <a:latin typeface="Arial" charset="0"/>
                <a:cs typeface="Arial" charset="0"/>
              </a:rPr>
              <a:t>Stanzteile</a:t>
            </a:r>
            <a:endParaRPr lang="de-DE" altLang="de-DE" sz="2400" b="1" smtClean="0">
              <a:latin typeface="Arial" charset="0"/>
              <a:cs typeface="Arial" charset="0"/>
            </a:endParaRPr>
          </a:p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endParaRPr lang="de-CH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187325"/>
            <a:ext cx="4298950" cy="755650"/>
          </a:xfrm>
          <a:prstGeom prst="rect">
            <a:avLst/>
          </a:prstGeom>
          <a:solidFill>
            <a:srgbClr val="DBF5FB">
              <a:alpha val="6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3563" y="239713"/>
            <a:ext cx="2395537" cy="649287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/>
        </p:spPr>
      </p:pic>
      <p:cxnSp>
        <p:nvCxnSpPr>
          <p:cNvPr id="8" name="Gerader Verbinder 7"/>
          <p:cNvCxnSpPr/>
          <p:nvPr/>
        </p:nvCxnSpPr>
        <p:spPr>
          <a:xfrm>
            <a:off x="0" y="187325"/>
            <a:ext cx="12192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1" name="Picture 15" descr="Stanzte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3429000"/>
            <a:ext cx="321945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Grafik 2"/>
          <p:cNvPicPr>
            <a:picLocks noChangeAspect="1"/>
          </p:cNvPicPr>
          <p:nvPr/>
        </p:nvPicPr>
        <p:blipFill rotWithShape="1">
          <a:blip r:embed="rId4"/>
          <a:srcRect t="18797"/>
          <a:stretch/>
        </p:blipFill>
        <p:spPr bwMode="auto">
          <a:xfrm>
            <a:off x="5203825" y="2486025"/>
            <a:ext cx="44831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18014" r="21278" b="8545"/>
          <a:stretch/>
        </p:blipFill>
        <p:spPr>
          <a:xfrm>
            <a:off x="9226550" y="4513262"/>
            <a:ext cx="1666875" cy="1514476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rgbClr val="AF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298950" y="187325"/>
            <a:ext cx="7893050" cy="755650"/>
          </a:xfrm>
          <a:prstGeom prst="rect">
            <a:avLst/>
          </a:prstGeom>
          <a:solidFill>
            <a:schemeClr val="tx1">
              <a:alpha val="67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838200" y="1130300"/>
            <a:ext cx="10515600" cy="746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CH" altLang="de-DE" sz="3600" smtClean="0">
                <a:latin typeface="Arial" charset="0"/>
                <a:cs typeface="Arial" charset="0"/>
              </a:rPr>
              <a:t>Produkte</a:t>
            </a:r>
          </a:p>
        </p:txBody>
      </p:sp>
      <p:sp>
        <p:nvSpPr>
          <p:cNvPr id="22531" name="Inhaltsplatzhalter 6"/>
          <p:cNvSpPr>
            <a:spLocks noGrp="1"/>
          </p:cNvSpPr>
          <p:nvPr>
            <p:ph sz="half" idx="1"/>
          </p:nvPr>
        </p:nvSpPr>
        <p:spPr>
          <a:xfrm>
            <a:off x="838200" y="2343150"/>
            <a:ext cx="10515600" cy="3713163"/>
          </a:xfrm>
        </p:spPr>
        <p:txBody>
          <a:bodyPr/>
          <a:lstStyle/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r>
              <a:rPr lang="de-CH" altLang="de-DE" sz="2400" b="1" smtClean="0">
                <a:latin typeface="Arial" charset="0"/>
                <a:cs typeface="Arial" charset="0"/>
              </a:rPr>
              <a:t>Blechbearbeitungs-Produkte:</a:t>
            </a:r>
          </a:p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r>
              <a:rPr lang="de-CH" altLang="de-DE" sz="2400" b="1" smtClean="0">
                <a:latin typeface="Arial" charset="0"/>
                <a:cs typeface="Arial" charset="0"/>
              </a:rPr>
              <a:t>Laserteile</a:t>
            </a:r>
            <a:endParaRPr lang="de-DE" altLang="de-DE" sz="2400" b="1" smtClean="0">
              <a:latin typeface="Arial" charset="0"/>
              <a:cs typeface="Arial" charset="0"/>
            </a:endParaRPr>
          </a:p>
          <a:p>
            <a:pPr marL="174625" inden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tabLst>
                <a:tab pos="1257300" algn="l"/>
              </a:tabLst>
            </a:pPr>
            <a:endParaRPr lang="de-CH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187325"/>
            <a:ext cx="4298950" cy="755650"/>
          </a:xfrm>
          <a:prstGeom prst="rect">
            <a:avLst/>
          </a:prstGeom>
          <a:solidFill>
            <a:srgbClr val="DBF5FB">
              <a:alpha val="6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3563" y="239713"/>
            <a:ext cx="2395537" cy="649287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/>
        </p:spPr>
      </p:pic>
      <p:cxnSp>
        <p:nvCxnSpPr>
          <p:cNvPr id="8" name="Gerader Verbinder 7"/>
          <p:cNvCxnSpPr/>
          <p:nvPr/>
        </p:nvCxnSpPr>
        <p:spPr>
          <a:xfrm>
            <a:off x="0" y="187325"/>
            <a:ext cx="12192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5" name="Grafik 8"/>
          <p:cNvPicPr>
            <a:picLocks noChangeAspect="1"/>
          </p:cNvPicPr>
          <p:nvPr/>
        </p:nvPicPr>
        <p:blipFill rotWithShape="1">
          <a:blip r:embed="rId3"/>
          <a:srcRect t="9104" b="5689"/>
          <a:stretch/>
        </p:blipFill>
        <p:spPr bwMode="auto">
          <a:xfrm>
            <a:off x="3535364" y="3133725"/>
            <a:ext cx="51609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rgbClr val="AF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Breitbild</PresentationFormat>
  <Paragraphs>104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Firmenpräsentation </vt:lpstr>
      <vt:lpstr>Allgemeine Vorstellung</vt:lpstr>
      <vt:lpstr>Firmengeschichte</vt:lpstr>
      <vt:lpstr>Organigramm der Firma</vt:lpstr>
      <vt:lpstr>Mission und Vision</vt:lpstr>
      <vt:lpstr>Leitbild</vt:lpstr>
      <vt:lpstr>Produkte</vt:lpstr>
      <vt:lpstr>Produkte</vt:lpstr>
      <vt:lpstr>Produkte</vt:lpstr>
      <vt:lpstr>Produkte</vt:lpstr>
      <vt:lpstr>Kontakte</vt:lpstr>
      <vt:lpstr>Maschinenliste</vt:lpstr>
      <vt:lpstr>Produkte</vt:lpstr>
      <vt:lpstr>Produkte</vt:lpstr>
      <vt:lpstr>Produkte</vt:lpstr>
      <vt:lpstr>Produkte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Samuel Schiess</dc:creator>
  <cp:lastModifiedBy>Samuel Schiess</cp:lastModifiedBy>
  <cp:revision>27</cp:revision>
  <dcterms:created xsi:type="dcterms:W3CDTF">2014-05-22T06:07:43Z</dcterms:created>
  <dcterms:modified xsi:type="dcterms:W3CDTF">2014-10-17T15:25:39Z</dcterms:modified>
</cp:coreProperties>
</file>