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8"/>
  </p:notesMasterIdLst>
  <p:handoutMasterIdLst>
    <p:handoutMasterId r:id="rId29"/>
  </p:handoutMasterIdLst>
  <p:sldIdLst>
    <p:sldId id="256" r:id="rId2"/>
    <p:sldId id="270" r:id="rId3"/>
    <p:sldId id="271" r:id="rId4"/>
    <p:sldId id="286" r:id="rId5"/>
    <p:sldId id="287" r:id="rId6"/>
    <p:sldId id="274" r:id="rId7"/>
    <p:sldId id="275" r:id="rId8"/>
    <p:sldId id="272" r:id="rId9"/>
    <p:sldId id="259" r:id="rId10"/>
    <p:sldId id="258" r:id="rId11"/>
    <p:sldId id="257" r:id="rId12"/>
    <p:sldId id="268" r:id="rId13"/>
    <p:sldId id="276" r:id="rId14"/>
    <p:sldId id="284" r:id="rId15"/>
    <p:sldId id="261" r:id="rId16"/>
    <p:sldId id="277" r:id="rId17"/>
    <p:sldId id="267" r:id="rId18"/>
    <p:sldId id="266" r:id="rId19"/>
    <p:sldId id="265" r:id="rId20"/>
    <p:sldId id="278" r:id="rId21"/>
    <p:sldId id="279" r:id="rId22"/>
    <p:sldId id="283" r:id="rId23"/>
    <p:sldId id="280" r:id="rId24"/>
    <p:sldId id="281" r:id="rId25"/>
    <p:sldId id="264" r:id="rId26"/>
    <p:sldId id="285" r:id="rId27"/>
  </p:sldIdLst>
  <p:sldSz cx="9906000" cy="6858000" type="A4"/>
  <p:notesSz cx="6805613" cy="9939338"/>
  <p:defaultTextStyle>
    <a:defPPr>
      <a:defRPr lang="de-DE"/>
    </a:defPPr>
    <a:lvl1pPr marL="0" algn="l" defTabSz="853648" rtl="0" eaLnBrk="1" latinLnBrk="0" hangingPunct="1">
      <a:defRPr sz="1600" kern="1200">
        <a:solidFill>
          <a:schemeClr val="tx1"/>
        </a:solidFill>
        <a:latin typeface="+mn-lt"/>
        <a:ea typeface="+mn-ea"/>
        <a:cs typeface="+mn-cs"/>
      </a:defRPr>
    </a:lvl1pPr>
    <a:lvl2pPr marL="426823" algn="l" defTabSz="853648" rtl="0" eaLnBrk="1" latinLnBrk="0" hangingPunct="1">
      <a:defRPr sz="1600" kern="1200">
        <a:solidFill>
          <a:schemeClr val="tx1"/>
        </a:solidFill>
        <a:latin typeface="+mn-lt"/>
        <a:ea typeface="+mn-ea"/>
        <a:cs typeface="+mn-cs"/>
      </a:defRPr>
    </a:lvl2pPr>
    <a:lvl3pPr marL="853648" algn="l" defTabSz="853648" rtl="0" eaLnBrk="1" latinLnBrk="0" hangingPunct="1">
      <a:defRPr sz="1600" kern="1200">
        <a:solidFill>
          <a:schemeClr val="tx1"/>
        </a:solidFill>
        <a:latin typeface="+mn-lt"/>
        <a:ea typeface="+mn-ea"/>
        <a:cs typeface="+mn-cs"/>
      </a:defRPr>
    </a:lvl3pPr>
    <a:lvl4pPr marL="1280473" algn="l" defTabSz="853648" rtl="0" eaLnBrk="1" latinLnBrk="0" hangingPunct="1">
      <a:defRPr sz="1600" kern="1200">
        <a:solidFill>
          <a:schemeClr val="tx1"/>
        </a:solidFill>
        <a:latin typeface="+mn-lt"/>
        <a:ea typeface="+mn-ea"/>
        <a:cs typeface="+mn-cs"/>
      </a:defRPr>
    </a:lvl4pPr>
    <a:lvl5pPr marL="1707299" algn="l" defTabSz="853648" rtl="0" eaLnBrk="1" latinLnBrk="0" hangingPunct="1">
      <a:defRPr sz="1600" kern="1200">
        <a:solidFill>
          <a:schemeClr val="tx1"/>
        </a:solidFill>
        <a:latin typeface="+mn-lt"/>
        <a:ea typeface="+mn-ea"/>
        <a:cs typeface="+mn-cs"/>
      </a:defRPr>
    </a:lvl5pPr>
    <a:lvl6pPr marL="2134122" algn="l" defTabSz="853648" rtl="0" eaLnBrk="1" latinLnBrk="0" hangingPunct="1">
      <a:defRPr sz="1600" kern="1200">
        <a:solidFill>
          <a:schemeClr val="tx1"/>
        </a:solidFill>
        <a:latin typeface="+mn-lt"/>
        <a:ea typeface="+mn-ea"/>
        <a:cs typeface="+mn-cs"/>
      </a:defRPr>
    </a:lvl6pPr>
    <a:lvl7pPr marL="2560948" algn="l" defTabSz="853648" rtl="0" eaLnBrk="1" latinLnBrk="0" hangingPunct="1">
      <a:defRPr sz="1600" kern="1200">
        <a:solidFill>
          <a:schemeClr val="tx1"/>
        </a:solidFill>
        <a:latin typeface="+mn-lt"/>
        <a:ea typeface="+mn-ea"/>
        <a:cs typeface="+mn-cs"/>
      </a:defRPr>
    </a:lvl7pPr>
    <a:lvl8pPr marL="2987774" algn="l" defTabSz="853648" rtl="0" eaLnBrk="1" latinLnBrk="0" hangingPunct="1">
      <a:defRPr sz="1600" kern="1200">
        <a:solidFill>
          <a:schemeClr val="tx1"/>
        </a:solidFill>
        <a:latin typeface="+mn-lt"/>
        <a:ea typeface="+mn-ea"/>
        <a:cs typeface="+mn-cs"/>
      </a:defRPr>
    </a:lvl8pPr>
    <a:lvl9pPr marL="3414596" algn="l" defTabSz="853648" rtl="0" eaLnBrk="1" latinLnBrk="0" hangingPunct="1">
      <a:defRPr sz="1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6" autoAdjust="0"/>
  </p:normalViewPr>
  <p:slideViewPr>
    <p:cSldViewPr>
      <p:cViewPr varScale="1">
        <p:scale>
          <a:sx n="70" d="100"/>
          <a:sy n="70" d="100"/>
        </p:scale>
        <p:origin x="-994" y="-67"/>
      </p:cViewPr>
      <p:guideLst>
        <p:guide orient="horz" pos="2163"/>
        <p:guide pos="312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1" d="100"/>
          <a:sy n="51" d="100"/>
        </p:scale>
        <p:origin x="-2750" y="-91"/>
      </p:cViewPr>
      <p:guideLst>
        <p:guide orient="horz" pos="3130"/>
        <p:guide pos="2143"/>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853648" rtl="0" eaLnBrk="1" latinLnBrk="0" hangingPunct="1">
      <a:defRPr sz="900" kern="1200">
        <a:solidFill>
          <a:schemeClr val="tx1"/>
        </a:solidFill>
        <a:latin typeface="+mn-lt"/>
        <a:ea typeface="+mn-ea"/>
        <a:cs typeface="+mn-cs"/>
      </a:defRPr>
    </a:lvl1pPr>
    <a:lvl2pPr marL="426823" algn="l" defTabSz="853648" rtl="0" eaLnBrk="1" latinLnBrk="0" hangingPunct="1">
      <a:defRPr sz="900" kern="1200">
        <a:solidFill>
          <a:schemeClr val="tx1"/>
        </a:solidFill>
        <a:latin typeface="+mn-lt"/>
        <a:ea typeface="+mn-ea"/>
        <a:cs typeface="+mn-cs"/>
      </a:defRPr>
    </a:lvl2pPr>
    <a:lvl3pPr marL="853648" algn="l" defTabSz="853648" rtl="0" eaLnBrk="1" latinLnBrk="0" hangingPunct="1">
      <a:defRPr sz="900" kern="1200">
        <a:solidFill>
          <a:schemeClr val="tx1"/>
        </a:solidFill>
        <a:latin typeface="+mn-lt"/>
        <a:ea typeface="+mn-ea"/>
        <a:cs typeface="+mn-cs"/>
      </a:defRPr>
    </a:lvl3pPr>
    <a:lvl4pPr marL="1280473" algn="l" defTabSz="853648" rtl="0" eaLnBrk="1" latinLnBrk="0" hangingPunct="1">
      <a:defRPr sz="900" kern="1200">
        <a:solidFill>
          <a:schemeClr val="tx1"/>
        </a:solidFill>
        <a:latin typeface="+mn-lt"/>
        <a:ea typeface="+mn-ea"/>
        <a:cs typeface="+mn-cs"/>
      </a:defRPr>
    </a:lvl4pPr>
    <a:lvl5pPr marL="1707299" algn="l" defTabSz="853648" rtl="0" eaLnBrk="1" latinLnBrk="0" hangingPunct="1">
      <a:defRPr sz="900" kern="1200">
        <a:solidFill>
          <a:schemeClr val="tx1"/>
        </a:solidFill>
        <a:latin typeface="+mn-lt"/>
        <a:ea typeface="+mn-ea"/>
        <a:cs typeface="+mn-cs"/>
      </a:defRPr>
    </a:lvl5pPr>
    <a:lvl6pPr marL="2134122" algn="l" defTabSz="853648" rtl="0" eaLnBrk="1" latinLnBrk="0" hangingPunct="1">
      <a:defRPr sz="900" kern="1200">
        <a:solidFill>
          <a:schemeClr val="tx1"/>
        </a:solidFill>
        <a:latin typeface="+mn-lt"/>
        <a:ea typeface="+mn-ea"/>
        <a:cs typeface="+mn-cs"/>
      </a:defRPr>
    </a:lvl6pPr>
    <a:lvl7pPr marL="2560948" algn="l" defTabSz="853648" rtl="0" eaLnBrk="1" latinLnBrk="0" hangingPunct="1">
      <a:defRPr sz="900" kern="1200">
        <a:solidFill>
          <a:schemeClr val="tx1"/>
        </a:solidFill>
        <a:latin typeface="+mn-lt"/>
        <a:ea typeface="+mn-ea"/>
        <a:cs typeface="+mn-cs"/>
      </a:defRPr>
    </a:lvl7pPr>
    <a:lvl8pPr marL="2987774" algn="l" defTabSz="853648" rtl="0" eaLnBrk="1" latinLnBrk="0" hangingPunct="1">
      <a:defRPr sz="900" kern="1200">
        <a:solidFill>
          <a:schemeClr val="tx1"/>
        </a:solidFill>
        <a:latin typeface="+mn-lt"/>
        <a:ea typeface="+mn-ea"/>
        <a:cs typeface="+mn-cs"/>
      </a:defRPr>
    </a:lvl8pPr>
    <a:lvl9pPr marL="3414596" algn="l" defTabSz="853648"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42960" y="2130446"/>
            <a:ext cx="8420102" cy="1470025"/>
          </a:xfrm>
        </p:spPr>
        <p:txBody>
          <a:bodyPr/>
          <a:lstStyle/>
          <a:p>
            <a:r>
              <a:rPr lang="de-DE" smtClean="0"/>
              <a:t>Titelmasterformat durch Klicken bearbeiten</a:t>
            </a:r>
            <a:endParaRPr lang="de-CH"/>
          </a:p>
        </p:txBody>
      </p:sp>
      <p:sp>
        <p:nvSpPr>
          <p:cNvPr id="3" name="Untertitel 2"/>
          <p:cNvSpPr>
            <a:spLocks noGrp="1"/>
          </p:cNvSpPr>
          <p:nvPr>
            <p:ph type="subTitle" idx="1"/>
          </p:nvPr>
        </p:nvSpPr>
        <p:spPr>
          <a:xfrm>
            <a:off x="1485910" y="3886209"/>
            <a:ext cx="6934203" cy="1752600"/>
          </a:xfrm>
        </p:spPr>
        <p:txBody>
          <a:bodyPr/>
          <a:lstStyle>
            <a:lvl1pPr marL="0" indent="0" algn="ctr">
              <a:buNone/>
              <a:defRPr>
                <a:solidFill>
                  <a:schemeClr val="tx1">
                    <a:tint val="75000"/>
                  </a:schemeClr>
                </a:solidFill>
              </a:defRPr>
            </a:lvl1pPr>
            <a:lvl2pPr marL="426823" indent="0" algn="ctr">
              <a:buNone/>
              <a:defRPr>
                <a:solidFill>
                  <a:schemeClr val="tx1">
                    <a:tint val="75000"/>
                  </a:schemeClr>
                </a:solidFill>
              </a:defRPr>
            </a:lvl2pPr>
            <a:lvl3pPr marL="853648" indent="0" algn="ctr">
              <a:buNone/>
              <a:defRPr>
                <a:solidFill>
                  <a:schemeClr val="tx1">
                    <a:tint val="75000"/>
                  </a:schemeClr>
                </a:solidFill>
              </a:defRPr>
            </a:lvl3pPr>
            <a:lvl4pPr marL="1280473" indent="0" algn="ctr">
              <a:buNone/>
              <a:defRPr>
                <a:solidFill>
                  <a:schemeClr val="tx1">
                    <a:tint val="75000"/>
                  </a:schemeClr>
                </a:solidFill>
              </a:defRPr>
            </a:lvl4pPr>
            <a:lvl5pPr marL="1707299" indent="0" algn="ctr">
              <a:buNone/>
              <a:defRPr>
                <a:solidFill>
                  <a:schemeClr val="tx1">
                    <a:tint val="75000"/>
                  </a:schemeClr>
                </a:solidFill>
              </a:defRPr>
            </a:lvl5pPr>
            <a:lvl6pPr marL="2134122" indent="0" algn="ctr">
              <a:buNone/>
              <a:defRPr>
                <a:solidFill>
                  <a:schemeClr val="tx1">
                    <a:tint val="75000"/>
                  </a:schemeClr>
                </a:solidFill>
              </a:defRPr>
            </a:lvl6pPr>
            <a:lvl7pPr marL="2560948" indent="0" algn="ctr">
              <a:buNone/>
              <a:defRPr>
                <a:solidFill>
                  <a:schemeClr val="tx1">
                    <a:tint val="75000"/>
                  </a:schemeClr>
                </a:solidFill>
              </a:defRPr>
            </a:lvl7pPr>
            <a:lvl8pPr marL="2987774" indent="0" algn="ctr">
              <a:buNone/>
              <a:defRPr>
                <a:solidFill>
                  <a:schemeClr val="tx1">
                    <a:tint val="75000"/>
                  </a:schemeClr>
                </a:solidFill>
              </a:defRPr>
            </a:lvl8pPr>
            <a:lvl9pPr marL="3414596" indent="0" algn="ctr">
              <a:buNone/>
              <a:defRPr>
                <a:solidFill>
                  <a:schemeClr val="tx1">
                    <a:tint val="75000"/>
                  </a:schemeClr>
                </a:solidFill>
              </a:defRPr>
            </a:lvl9pPr>
          </a:lstStyle>
          <a:p>
            <a:r>
              <a:rPr lang="de-DE" smtClean="0"/>
              <a:t>Formatvorlage des Untertitelmasters durch Klicken bearbeiten</a:t>
            </a:r>
            <a:endParaRPr lang="de-CH"/>
          </a:p>
        </p:txBody>
      </p:sp>
      <p:sp>
        <p:nvSpPr>
          <p:cNvPr id="4" name="Datumsplatzhalter 3"/>
          <p:cNvSpPr>
            <a:spLocks noGrp="1"/>
          </p:cNvSpPr>
          <p:nvPr>
            <p:ph type="dt" sz="half" idx="10"/>
          </p:nvPr>
        </p:nvSpPr>
        <p:spPr/>
        <p:txBody>
          <a:bodyPr/>
          <a:lstStyle/>
          <a:p>
            <a:fld id="{8B09197D-6C94-4771-BEAF-1CAC8237B765}" type="datetimeFigureOut">
              <a:rPr lang="de-CH" smtClean="0"/>
              <a:pPr/>
              <a:t>11.06.2013</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4B89831B-75C1-4FE3-BDCC-3EFF99148E9D}" type="slidenum">
              <a:rPr lang="de-CH" smtClean="0"/>
              <a:pPr/>
              <a:t>‹Nr.›</a:t>
            </a:fld>
            <a:endParaRPr lang="de-CH"/>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8B09197D-6C94-4771-BEAF-1CAC8237B765}" type="datetimeFigureOut">
              <a:rPr lang="de-CH" smtClean="0"/>
              <a:pPr/>
              <a:t>11.06.2013</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4B89831B-75C1-4FE3-BDCC-3EFF99148E9D}" type="slidenum">
              <a:rPr lang="de-CH" smtClean="0"/>
              <a:pPr/>
              <a:t>‹Nr.›</a:t>
            </a:fld>
            <a:endParaRPr lang="de-C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181859" y="274648"/>
            <a:ext cx="2228851" cy="5851525"/>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495310" y="274648"/>
            <a:ext cx="6521447"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8B09197D-6C94-4771-BEAF-1CAC8237B765}" type="datetimeFigureOut">
              <a:rPr lang="de-CH" smtClean="0"/>
              <a:pPr/>
              <a:t>11.06.2013</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4B89831B-75C1-4FE3-BDCC-3EFF99148E9D}" type="slidenum">
              <a:rPr lang="de-CH" smtClean="0"/>
              <a:pPr/>
              <a:t>‹Nr.›</a:t>
            </a:fld>
            <a:endParaRPr lang="de-C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p>
            <a:fld id="{8B09197D-6C94-4771-BEAF-1CAC8237B765}" type="datetimeFigureOut">
              <a:rPr lang="de-CH" smtClean="0"/>
              <a:pPr/>
              <a:t>11.06.2013</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4B89831B-75C1-4FE3-BDCC-3EFF99148E9D}" type="slidenum">
              <a:rPr lang="de-CH" smtClean="0"/>
              <a:pPr/>
              <a:t>‹Nr.›</a:t>
            </a:fld>
            <a:endParaRPr lang="de-C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516" y="4406904"/>
            <a:ext cx="8420102" cy="1362075"/>
          </a:xfrm>
        </p:spPr>
        <p:txBody>
          <a:bodyPr anchor="t"/>
          <a:lstStyle>
            <a:lvl1pPr algn="l">
              <a:defRPr sz="38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82516" y="2906725"/>
            <a:ext cx="8420102" cy="1500185"/>
          </a:xfrm>
        </p:spPr>
        <p:txBody>
          <a:bodyPr anchor="b"/>
          <a:lstStyle>
            <a:lvl1pPr marL="0" indent="0">
              <a:buNone/>
              <a:defRPr sz="1800">
                <a:solidFill>
                  <a:schemeClr val="tx1">
                    <a:tint val="75000"/>
                  </a:schemeClr>
                </a:solidFill>
              </a:defRPr>
            </a:lvl1pPr>
            <a:lvl2pPr marL="426823" indent="0">
              <a:buNone/>
              <a:defRPr sz="1600">
                <a:solidFill>
                  <a:schemeClr val="tx1">
                    <a:tint val="75000"/>
                  </a:schemeClr>
                </a:solidFill>
              </a:defRPr>
            </a:lvl2pPr>
            <a:lvl3pPr marL="853648" indent="0">
              <a:buNone/>
              <a:defRPr sz="1400">
                <a:solidFill>
                  <a:schemeClr val="tx1">
                    <a:tint val="75000"/>
                  </a:schemeClr>
                </a:solidFill>
              </a:defRPr>
            </a:lvl3pPr>
            <a:lvl4pPr marL="1280473" indent="0">
              <a:buNone/>
              <a:defRPr sz="1200">
                <a:solidFill>
                  <a:schemeClr val="tx1">
                    <a:tint val="75000"/>
                  </a:schemeClr>
                </a:solidFill>
              </a:defRPr>
            </a:lvl4pPr>
            <a:lvl5pPr marL="1707299" indent="0">
              <a:buNone/>
              <a:defRPr sz="1200">
                <a:solidFill>
                  <a:schemeClr val="tx1">
                    <a:tint val="75000"/>
                  </a:schemeClr>
                </a:solidFill>
              </a:defRPr>
            </a:lvl5pPr>
            <a:lvl6pPr marL="2134122" indent="0">
              <a:buNone/>
              <a:defRPr sz="1200">
                <a:solidFill>
                  <a:schemeClr val="tx1">
                    <a:tint val="75000"/>
                  </a:schemeClr>
                </a:solidFill>
              </a:defRPr>
            </a:lvl6pPr>
            <a:lvl7pPr marL="2560948" indent="0">
              <a:buNone/>
              <a:defRPr sz="1200">
                <a:solidFill>
                  <a:schemeClr val="tx1">
                    <a:tint val="75000"/>
                  </a:schemeClr>
                </a:solidFill>
              </a:defRPr>
            </a:lvl7pPr>
            <a:lvl8pPr marL="2987774" indent="0">
              <a:buNone/>
              <a:defRPr sz="1200">
                <a:solidFill>
                  <a:schemeClr val="tx1">
                    <a:tint val="75000"/>
                  </a:schemeClr>
                </a:solidFill>
              </a:defRPr>
            </a:lvl8pPr>
            <a:lvl9pPr marL="3414596" indent="0">
              <a:buNone/>
              <a:defRPr sz="12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p>
            <a:fld id="{8B09197D-6C94-4771-BEAF-1CAC8237B765}" type="datetimeFigureOut">
              <a:rPr lang="de-CH" smtClean="0"/>
              <a:pPr/>
              <a:t>11.06.2013</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4B89831B-75C1-4FE3-BDCC-3EFF99148E9D}" type="slidenum">
              <a:rPr lang="de-CH" smtClean="0"/>
              <a:pPr/>
              <a:t>‹Nr.›</a:t>
            </a:fld>
            <a:endParaRPr lang="de-CH"/>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495314" y="1600213"/>
            <a:ext cx="4375152" cy="4525963"/>
          </a:xfrm>
        </p:spPr>
        <p:txBody>
          <a:bodyPr/>
          <a:lstStyle>
            <a:lvl1pPr>
              <a:defRPr sz="2700"/>
            </a:lvl1pPr>
            <a:lvl2pPr>
              <a:defRPr sz="23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035563" y="1600213"/>
            <a:ext cx="4375152" cy="4525963"/>
          </a:xfrm>
        </p:spPr>
        <p:txBody>
          <a:bodyPr/>
          <a:lstStyle>
            <a:lvl1pPr>
              <a:defRPr sz="2700"/>
            </a:lvl1pPr>
            <a:lvl2pPr>
              <a:defRPr sz="23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p>
            <a:fld id="{8B09197D-6C94-4771-BEAF-1CAC8237B765}" type="datetimeFigureOut">
              <a:rPr lang="de-CH" smtClean="0"/>
              <a:pPr/>
              <a:t>11.06.2013</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4B89831B-75C1-4FE3-BDCC-3EFF99148E9D}" type="slidenum">
              <a:rPr lang="de-CH" smtClean="0"/>
              <a:pPr/>
              <a:t>‹Nr.›</a:t>
            </a:fld>
            <a:endParaRPr lang="de-CH"/>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95311" y="1535123"/>
            <a:ext cx="4376873" cy="639764"/>
          </a:xfrm>
        </p:spPr>
        <p:txBody>
          <a:bodyPr anchor="b"/>
          <a:lstStyle>
            <a:lvl1pPr marL="0" indent="0">
              <a:buNone/>
              <a:defRPr sz="2300" b="1"/>
            </a:lvl1pPr>
            <a:lvl2pPr marL="426823" indent="0">
              <a:buNone/>
              <a:defRPr sz="1800" b="1"/>
            </a:lvl2pPr>
            <a:lvl3pPr marL="853648" indent="0">
              <a:buNone/>
              <a:defRPr sz="1600" b="1"/>
            </a:lvl3pPr>
            <a:lvl4pPr marL="1280473" indent="0">
              <a:buNone/>
              <a:defRPr sz="1400" b="1"/>
            </a:lvl4pPr>
            <a:lvl5pPr marL="1707299" indent="0">
              <a:buNone/>
              <a:defRPr sz="1400" b="1"/>
            </a:lvl5pPr>
            <a:lvl6pPr marL="2134122" indent="0">
              <a:buNone/>
              <a:defRPr sz="1400" b="1"/>
            </a:lvl6pPr>
            <a:lvl7pPr marL="2560948" indent="0">
              <a:buNone/>
              <a:defRPr sz="1400" b="1"/>
            </a:lvl7pPr>
            <a:lvl8pPr marL="2987774" indent="0">
              <a:buNone/>
              <a:defRPr sz="1400" b="1"/>
            </a:lvl8pPr>
            <a:lvl9pPr marL="3414596" indent="0">
              <a:buNone/>
              <a:defRPr sz="1400" b="1"/>
            </a:lvl9pPr>
          </a:lstStyle>
          <a:p>
            <a:pPr lvl="0"/>
            <a:r>
              <a:rPr lang="de-DE" smtClean="0"/>
              <a:t>Textmasterformate durch Klicken bearbeiten</a:t>
            </a:r>
          </a:p>
        </p:txBody>
      </p:sp>
      <p:sp>
        <p:nvSpPr>
          <p:cNvPr id="4" name="Inhaltsplatzhalter 3"/>
          <p:cNvSpPr>
            <a:spLocks noGrp="1"/>
          </p:cNvSpPr>
          <p:nvPr>
            <p:ph sz="half" idx="2"/>
          </p:nvPr>
        </p:nvSpPr>
        <p:spPr>
          <a:xfrm>
            <a:off x="495311" y="2174887"/>
            <a:ext cx="4376873" cy="3951288"/>
          </a:xfrm>
        </p:spPr>
        <p:txBody>
          <a:bodyPr/>
          <a:lstStyle>
            <a:lvl1pPr>
              <a:defRPr sz="23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5032120" y="1535123"/>
            <a:ext cx="4378589" cy="639764"/>
          </a:xfrm>
        </p:spPr>
        <p:txBody>
          <a:bodyPr anchor="b"/>
          <a:lstStyle>
            <a:lvl1pPr marL="0" indent="0">
              <a:buNone/>
              <a:defRPr sz="2300" b="1"/>
            </a:lvl1pPr>
            <a:lvl2pPr marL="426823" indent="0">
              <a:buNone/>
              <a:defRPr sz="1800" b="1"/>
            </a:lvl2pPr>
            <a:lvl3pPr marL="853648" indent="0">
              <a:buNone/>
              <a:defRPr sz="1600" b="1"/>
            </a:lvl3pPr>
            <a:lvl4pPr marL="1280473" indent="0">
              <a:buNone/>
              <a:defRPr sz="1400" b="1"/>
            </a:lvl4pPr>
            <a:lvl5pPr marL="1707299" indent="0">
              <a:buNone/>
              <a:defRPr sz="1400" b="1"/>
            </a:lvl5pPr>
            <a:lvl6pPr marL="2134122" indent="0">
              <a:buNone/>
              <a:defRPr sz="1400" b="1"/>
            </a:lvl6pPr>
            <a:lvl7pPr marL="2560948" indent="0">
              <a:buNone/>
              <a:defRPr sz="1400" b="1"/>
            </a:lvl7pPr>
            <a:lvl8pPr marL="2987774" indent="0">
              <a:buNone/>
              <a:defRPr sz="1400" b="1"/>
            </a:lvl8pPr>
            <a:lvl9pPr marL="3414596" indent="0">
              <a:buNone/>
              <a:defRPr sz="1400" b="1"/>
            </a:lvl9pPr>
          </a:lstStyle>
          <a:p>
            <a:pPr lvl="0"/>
            <a:r>
              <a:rPr lang="de-DE" smtClean="0"/>
              <a:t>Textmasterformate durch Klicken bearbeiten</a:t>
            </a:r>
          </a:p>
        </p:txBody>
      </p:sp>
      <p:sp>
        <p:nvSpPr>
          <p:cNvPr id="6" name="Inhaltsplatzhalter 5"/>
          <p:cNvSpPr>
            <a:spLocks noGrp="1"/>
          </p:cNvSpPr>
          <p:nvPr>
            <p:ph sz="quarter" idx="4"/>
          </p:nvPr>
        </p:nvSpPr>
        <p:spPr>
          <a:xfrm>
            <a:off x="5032120" y="2174887"/>
            <a:ext cx="4378589" cy="3951288"/>
          </a:xfrm>
        </p:spPr>
        <p:txBody>
          <a:bodyPr/>
          <a:lstStyle>
            <a:lvl1pPr>
              <a:defRPr sz="23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p>
            <a:fld id="{8B09197D-6C94-4771-BEAF-1CAC8237B765}" type="datetimeFigureOut">
              <a:rPr lang="de-CH" smtClean="0"/>
              <a:pPr/>
              <a:t>11.06.2013</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4B89831B-75C1-4FE3-BDCC-3EFF99148E9D}" type="slidenum">
              <a:rPr lang="de-CH" smtClean="0"/>
              <a:pPr/>
              <a:t>‹Nr.›</a:t>
            </a:fld>
            <a:endParaRPr lang="de-C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p>
            <a:fld id="{8B09197D-6C94-4771-BEAF-1CAC8237B765}" type="datetimeFigureOut">
              <a:rPr lang="de-CH" smtClean="0"/>
              <a:pPr/>
              <a:t>11.06.2013</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4B89831B-75C1-4FE3-BDCC-3EFF99148E9D}" type="slidenum">
              <a:rPr lang="de-CH" smtClean="0"/>
              <a:pPr/>
              <a:t>‹Nr.›</a:t>
            </a:fld>
            <a:endParaRPr lang="de-C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B09197D-6C94-4771-BEAF-1CAC8237B765}" type="datetimeFigureOut">
              <a:rPr lang="de-CH" smtClean="0"/>
              <a:pPr/>
              <a:t>11.06.2013</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4B89831B-75C1-4FE3-BDCC-3EFF99148E9D}" type="slidenum">
              <a:rPr lang="de-CH" smtClean="0"/>
              <a:pPr/>
              <a:t>‹Nr.›</a:t>
            </a:fld>
            <a:endParaRPr lang="de-C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10" y="273062"/>
            <a:ext cx="3259009" cy="1162052"/>
          </a:xfrm>
        </p:spPr>
        <p:txBody>
          <a:bodyPr anchor="b"/>
          <a:lstStyle>
            <a:lvl1pPr algn="l">
              <a:defRPr sz="1800" b="1"/>
            </a:lvl1pPr>
          </a:lstStyle>
          <a:p>
            <a:r>
              <a:rPr lang="de-DE" smtClean="0"/>
              <a:t>Titelmasterformat durch Klicken bearbeiten</a:t>
            </a:r>
            <a:endParaRPr lang="de-CH"/>
          </a:p>
        </p:txBody>
      </p:sp>
      <p:sp>
        <p:nvSpPr>
          <p:cNvPr id="3" name="Inhaltsplatzhalter 2"/>
          <p:cNvSpPr>
            <a:spLocks noGrp="1"/>
          </p:cNvSpPr>
          <p:nvPr>
            <p:ph idx="1"/>
          </p:nvPr>
        </p:nvSpPr>
        <p:spPr>
          <a:xfrm>
            <a:off x="3872980" y="273066"/>
            <a:ext cx="5537727" cy="5853111"/>
          </a:xfrm>
        </p:spPr>
        <p:txBody>
          <a:bodyPr/>
          <a:lstStyle>
            <a:lvl1pPr>
              <a:defRPr sz="2900"/>
            </a:lvl1pPr>
            <a:lvl2pPr>
              <a:defRPr sz="2700"/>
            </a:lvl2pPr>
            <a:lvl3pPr>
              <a:defRPr sz="23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95310" y="1435113"/>
            <a:ext cx="3259009" cy="4691065"/>
          </a:xfrm>
        </p:spPr>
        <p:txBody>
          <a:bodyPr/>
          <a:lstStyle>
            <a:lvl1pPr marL="0" indent="0">
              <a:buNone/>
              <a:defRPr sz="1200"/>
            </a:lvl1pPr>
            <a:lvl2pPr marL="426823" indent="0">
              <a:buNone/>
              <a:defRPr sz="900"/>
            </a:lvl2pPr>
            <a:lvl3pPr marL="853648" indent="0">
              <a:buNone/>
              <a:defRPr sz="700"/>
            </a:lvl3pPr>
            <a:lvl4pPr marL="1280473" indent="0">
              <a:buNone/>
              <a:defRPr sz="700"/>
            </a:lvl4pPr>
            <a:lvl5pPr marL="1707299" indent="0">
              <a:buNone/>
              <a:defRPr sz="700"/>
            </a:lvl5pPr>
            <a:lvl6pPr marL="2134122" indent="0">
              <a:buNone/>
              <a:defRPr sz="700"/>
            </a:lvl6pPr>
            <a:lvl7pPr marL="2560948" indent="0">
              <a:buNone/>
              <a:defRPr sz="700"/>
            </a:lvl7pPr>
            <a:lvl8pPr marL="2987774" indent="0">
              <a:buNone/>
              <a:defRPr sz="700"/>
            </a:lvl8pPr>
            <a:lvl9pPr marL="3414596" indent="0">
              <a:buNone/>
              <a:defRPr sz="7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8B09197D-6C94-4771-BEAF-1CAC8237B765}" type="datetimeFigureOut">
              <a:rPr lang="de-CH" smtClean="0"/>
              <a:pPr/>
              <a:t>11.06.2013</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4B89831B-75C1-4FE3-BDCC-3EFF99148E9D}" type="slidenum">
              <a:rPr lang="de-CH" smtClean="0"/>
              <a:pPr/>
              <a:t>‹Nr.›</a:t>
            </a:fld>
            <a:endParaRPr lang="de-CH"/>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655" y="4800603"/>
            <a:ext cx="5943600" cy="566740"/>
          </a:xfrm>
        </p:spPr>
        <p:txBody>
          <a:bodyPr anchor="b"/>
          <a:lstStyle>
            <a:lvl1pPr algn="l">
              <a:defRPr sz="1800" b="1"/>
            </a:lvl1pPr>
          </a:lstStyle>
          <a:p>
            <a:r>
              <a:rPr lang="de-DE" smtClean="0"/>
              <a:t>Titelmasterformat durch Klicken bearbeiten</a:t>
            </a:r>
            <a:endParaRPr lang="de-CH"/>
          </a:p>
        </p:txBody>
      </p:sp>
      <p:sp>
        <p:nvSpPr>
          <p:cNvPr id="3" name="Bildplatzhalter 2"/>
          <p:cNvSpPr>
            <a:spLocks noGrp="1"/>
          </p:cNvSpPr>
          <p:nvPr>
            <p:ph type="pic" idx="1"/>
          </p:nvPr>
        </p:nvSpPr>
        <p:spPr>
          <a:xfrm>
            <a:off x="1941655" y="612787"/>
            <a:ext cx="5943600" cy="4114800"/>
          </a:xfrm>
        </p:spPr>
        <p:txBody>
          <a:bodyPr/>
          <a:lstStyle>
            <a:lvl1pPr marL="0" indent="0">
              <a:buNone/>
              <a:defRPr sz="2900"/>
            </a:lvl1pPr>
            <a:lvl2pPr marL="426823" indent="0">
              <a:buNone/>
              <a:defRPr sz="2700"/>
            </a:lvl2pPr>
            <a:lvl3pPr marL="853648" indent="0">
              <a:buNone/>
              <a:defRPr sz="2300"/>
            </a:lvl3pPr>
            <a:lvl4pPr marL="1280473" indent="0">
              <a:buNone/>
              <a:defRPr sz="1800"/>
            </a:lvl4pPr>
            <a:lvl5pPr marL="1707299" indent="0">
              <a:buNone/>
              <a:defRPr sz="1800"/>
            </a:lvl5pPr>
            <a:lvl6pPr marL="2134122" indent="0">
              <a:buNone/>
              <a:defRPr sz="1800"/>
            </a:lvl6pPr>
            <a:lvl7pPr marL="2560948" indent="0">
              <a:buNone/>
              <a:defRPr sz="1800"/>
            </a:lvl7pPr>
            <a:lvl8pPr marL="2987774" indent="0">
              <a:buNone/>
              <a:defRPr sz="1800"/>
            </a:lvl8pPr>
            <a:lvl9pPr marL="3414596" indent="0">
              <a:buNone/>
              <a:defRPr sz="1800"/>
            </a:lvl9pPr>
          </a:lstStyle>
          <a:p>
            <a:endParaRPr lang="de-CH"/>
          </a:p>
        </p:txBody>
      </p:sp>
      <p:sp>
        <p:nvSpPr>
          <p:cNvPr id="4" name="Textplatzhalter 3"/>
          <p:cNvSpPr>
            <a:spLocks noGrp="1"/>
          </p:cNvSpPr>
          <p:nvPr>
            <p:ph type="body" sz="half" idx="2"/>
          </p:nvPr>
        </p:nvSpPr>
        <p:spPr>
          <a:xfrm>
            <a:off x="1941655" y="5367354"/>
            <a:ext cx="5943600" cy="804861"/>
          </a:xfrm>
        </p:spPr>
        <p:txBody>
          <a:bodyPr/>
          <a:lstStyle>
            <a:lvl1pPr marL="0" indent="0">
              <a:buNone/>
              <a:defRPr sz="1200"/>
            </a:lvl1pPr>
            <a:lvl2pPr marL="426823" indent="0">
              <a:buNone/>
              <a:defRPr sz="900"/>
            </a:lvl2pPr>
            <a:lvl3pPr marL="853648" indent="0">
              <a:buNone/>
              <a:defRPr sz="700"/>
            </a:lvl3pPr>
            <a:lvl4pPr marL="1280473" indent="0">
              <a:buNone/>
              <a:defRPr sz="700"/>
            </a:lvl4pPr>
            <a:lvl5pPr marL="1707299" indent="0">
              <a:buNone/>
              <a:defRPr sz="700"/>
            </a:lvl5pPr>
            <a:lvl6pPr marL="2134122" indent="0">
              <a:buNone/>
              <a:defRPr sz="700"/>
            </a:lvl6pPr>
            <a:lvl7pPr marL="2560948" indent="0">
              <a:buNone/>
              <a:defRPr sz="700"/>
            </a:lvl7pPr>
            <a:lvl8pPr marL="2987774" indent="0">
              <a:buNone/>
              <a:defRPr sz="700"/>
            </a:lvl8pPr>
            <a:lvl9pPr marL="3414596" indent="0">
              <a:buNone/>
              <a:defRPr sz="7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p>
            <a:fld id="{8B09197D-6C94-4771-BEAF-1CAC8237B765}" type="datetimeFigureOut">
              <a:rPr lang="de-CH" smtClean="0"/>
              <a:pPr/>
              <a:t>11.06.2013</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4B89831B-75C1-4FE3-BDCC-3EFF99148E9D}" type="slidenum">
              <a:rPr lang="de-CH" smtClean="0"/>
              <a:pPr/>
              <a:t>‹Nr.›</a:t>
            </a:fld>
            <a:endParaRPr lang="de-CH"/>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95310" y="274647"/>
            <a:ext cx="8915398" cy="1143003"/>
          </a:xfrm>
          <a:prstGeom prst="rect">
            <a:avLst/>
          </a:prstGeom>
        </p:spPr>
        <p:txBody>
          <a:bodyPr vert="horz" lIns="85366" tIns="42683" rIns="85366" bIns="42683" rtlCol="0" anchor="ctr">
            <a:normAutofit/>
          </a:bodyPr>
          <a:lstStyle/>
          <a:p>
            <a:r>
              <a:rPr lang="de-DE" smtClean="0"/>
              <a:t>Titelmasterformat durch Klicken bearbeiten</a:t>
            </a:r>
            <a:endParaRPr lang="de-CH"/>
          </a:p>
        </p:txBody>
      </p:sp>
      <p:sp>
        <p:nvSpPr>
          <p:cNvPr id="3" name="Textplatzhalter 2"/>
          <p:cNvSpPr>
            <a:spLocks noGrp="1"/>
          </p:cNvSpPr>
          <p:nvPr>
            <p:ph type="body" idx="1"/>
          </p:nvPr>
        </p:nvSpPr>
        <p:spPr>
          <a:xfrm>
            <a:off x="495310" y="1600213"/>
            <a:ext cx="8915398" cy="4525963"/>
          </a:xfrm>
          <a:prstGeom prst="rect">
            <a:avLst/>
          </a:prstGeom>
        </p:spPr>
        <p:txBody>
          <a:bodyPr vert="horz" lIns="85366" tIns="42683" rIns="85366" bIns="42683"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2"/>
          </p:nvPr>
        </p:nvSpPr>
        <p:spPr>
          <a:xfrm>
            <a:off x="495308" y="6356366"/>
            <a:ext cx="2311399" cy="365127"/>
          </a:xfrm>
          <a:prstGeom prst="rect">
            <a:avLst/>
          </a:prstGeom>
        </p:spPr>
        <p:txBody>
          <a:bodyPr vert="horz" lIns="85366" tIns="42683" rIns="85366" bIns="42683" rtlCol="0" anchor="ctr"/>
          <a:lstStyle>
            <a:lvl1pPr algn="l">
              <a:defRPr sz="900">
                <a:solidFill>
                  <a:schemeClr val="tx1">
                    <a:tint val="75000"/>
                  </a:schemeClr>
                </a:solidFill>
              </a:defRPr>
            </a:lvl1pPr>
          </a:lstStyle>
          <a:p>
            <a:fld id="{8B09197D-6C94-4771-BEAF-1CAC8237B765}" type="datetimeFigureOut">
              <a:rPr lang="de-CH" smtClean="0"/>
              <a:pPr/>
              <a:t>11.06.2013</a:t>
            </a:fld>
            <a:endParaRPr lang="de-CH"/>
          </a:p>
        </p:txBody>
      </p:sp>
      <p:sp>
        <p:nvSpPr>
          <p:cNvPr id="5" name="Fußzeilenplatzhalter 4"/>
          <p:cNvSpPr>
            <a:spLocks noGrp="1"/>
          </p:cNvSpPr>
          <p:nvPr>
            <p:ph type="ftr" sz="quarter" idx="3"/>
          </p:nvPr>
        </p:nvSpPr>
        <p:spPr>
          <a:xfrm>
            <a:off x="3384565" y="6356366"/>
            <a:ext cx="3136899" cy="365127"/>
          </a:xfrm>
          <a:prstGeom prst="rect">
            <a:avLst/>
          </a:prstGeom>
        </p:spPr>
        <p:txBody>
          <a:bodyPr vert="horz" lIns="85366" tIns="42683" rIns="85366" bIns="42683" rtlCol="0" anchor="ctr"/>
          <a:lstStyle>
            <a:lvl1pPr algn="ctr">
              <a:defRPr sz="9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7099307" y="6356366"/>
            <a:ext cx="2311399" cy="365127"/>
          </a:xfrm>
          <a:prstGeom prst="rect">
            <a:avLst/>
          </a:prstGeom>
        </p:spPr>
        <p:txBody>
          <a:bodyPr vert="horz" lIns="85366" tIns="42683" rIns="85366" bIns="42683" rtlCol="0" anchor="ctr"/>
          <a:lstStyle>
            <a:lvl1pPr algn="r">
              <a:defRPr sz="900">
                <a:solidFill>
                  <a:schemeClr val="tx1">
                    <a:tint val="75000"/>
                  </a:schemeClr>
                </a:solidFill>
              </a:defRPr>
            </a:lvl1pPr>
          </a:lstStyle>
          <a:p>
            <a:fld id="{4B89831B-75C1-4FE3-BDCC-3EFF99148E9D}" type="slidenum">
              <a:rPr lang="de-CH" smtClean="0"/>
              <a:pPr/>
              <a:t>‹Nr.›</a:t>
            </a:fld>
            <a:endParaRPr lang="de-CH"/>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853648" rtl="0" eaLnBrk="1" latinLnBrk="0" hangingPunct="1">
        <a:spcBef>
          <a:spcPct val="0"/>
        </a:spcBef>
        <a:buNone/>
        <a:defRPr sz="4200" kern="1200">
          <a:solidFill>
            <a:schemeClr val="tx1"/>
          </a:solidFill>
          <a:latin typeface="+mj-lt"/>
          <a:ea typeface="+mj-ea"/>
          <a:cs typeface="+mj-cs"/>
        </a:defRPr>
      </a:lvl1pPr>
    </p:titleStyle>
    <p:bodyStyle>
      <a:lvl1pPr marL="320118" indent="-320118" algn="l" defTabSz="853648" rtl="0" eaLnBrk="1" latinLnBrk="0" hangingPunct="1">
        <a:spcBef>
          <a:spcPct val="20000"/>
        </a:spcBef>
        <a:buFont typeface="Arial" pitchFamily="34" charset="0"/>
        <a:buChar char="•"/>
        <a:defRPr sz="2900" kern="1200">
          <a:solidFill>
            <a:schemeClr val="tx1"/>
          </a:solidFill>
          <a:latin typeface="+mn-lt"/>
          <a:ea typeface="+mn-ea"/>
          <a:cs typeface="+mn-cs"/>
        </a:defRPr>
      </a:lvl1pPr>
      <a:lvl2pPr marL="693590" indent="-266765" algn="l" defTabSz="853648" rtl="0" eaLnBrk="1" latinLnBrk="0" hangingPunct="1">
        <a:spcBef>
          <a:spcPct val="20000"/>
        </a:spcBef>
        <a:buFont typeface="Arial" pitchFamily="34" charset="0"/>
        <a:buChar char="–"/>
        <a:defRPr sz="2700" kern="1200">
          <a:solidFill>
            <a:schemeClr val="tx1"/>
          </a:solidFill>
          <a:latin typeface="+mn-lt"/>
          <a:ea typeface="+mn-ea"/>
          <a:cs typeface="+mn-cs"/>
        </a:defRPr>
      </a:lvl2pPr>
      <a:lvl3pPr marL="1067061" indent="-213413" algn="l" defTabSz="853648" rtl="0" eaLnBrk="1" latinLnBrk="0" hangingPunct="1">
        <a:spcBef>
          <a:spcPct val="20000"/>
        </a:spcBef>
        <a:buFont typeface="Arial" pitchFamily="34" charset="0"/>
        <a:buChar char="•"/>
        <a:defRPr sz="2300" kern="1200">
          <a:solidFill>
            <a:schemeClr val="tx1"/>
          </a:solidFill>
          <a:latin typeface="+mn-lt"/>
          <a:ea typeface="+mn-ea"/>
          <a:cs typeface="+mn-cs"/>
        </a:defRPr>
      </a:lvl3pPr>
      <a:lvl4pPr marL="1493887" indent="-213413" algn="l" defTabSz="853648"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920712" indent="-213413" algn="l" defTabSz="853648"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347535" indent="-213413" algn="l" defTabSz="85364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774361" indent="-213413" algn="l" defTabSz="85364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201185" indent="-213413" algn="l" defTabSz="85364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628009" indent="-213413" algn="l" defTabSz="853648"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de-DE"/>
      </a:defPPr>
      <a:lvl1pPr marL="0" algn="l" defTabSz="853648" rtl="0" eaLnBrk="1" latinLnBrk="0" hangingPunct="1">
        <a:defRPr sz="1600" kern="1200">
          <a:solidFill>
            <a:schemeClr val="tx1"/>
          </a:solidFill>
          <a:latin typeface="+mn-lt"/>
          <a:ea typeface="+mn-ea"/>
          <a:cs typeface="+mn-cs"/>
        </a:defRPr>
      </a:lvl1pPr>
      <a:lvl2pPr marL="426823" algn="l" defTabSz="853648" rtl="0" eaLnBrk="1" latinLnBrk="0" hangingPunct="1">
        <a:defRPr sz="1600" kern="1200">
          <a:solidFill>
            <a:schemeClr val="tx1"/>
          </a:solidFill>
          <a:latin typeface="+mn-lt"/>
          <a:ea typeface="+mn-ea"/>
          <a:cs typeface="+mn-cs"/>
        </a:defRPr>
      </a:lvl2pPr>
      <a:lvl3pPr marL="853648" algn="l" defTabSz="853648" rtl="0" eaLnBrk="1" latinLnBrk="0" hangingPunct="1">
        <a:defRPr sz="1600" kern="1200">
          <a:solidFill>
            <a:schemeClr val="tx1"/>
          </a:solidFill>
          <a:latin typeface="+mn-lt"/>
          <a:ea typeface="+mn-ea"/>
          <a:cs typeface="+mn-cs"/>
        </a:defRPr>
      </a:lvl3pPr>
      <a:lvl4pPr marL="1280473" algn="l" defTabSz="853648" rtl="0" eaLnBrk="1" latinLnBrk="0" hangingPunct="1">
        <a:defRPr sz="1600" kern="1200">
          <a:solidFill>
            <a:schemeClr val="tx1"/>
          </a:solidFill>
          <a:latin typeface="+mn-lt"/>
          <a:ea typeface="+mn-ea"/>
          <a:cs typeface="+mn-cs"/>
        </a:defRPr>
      </a:lvl4pPr>
      <a:lvl5pPr marL="1707299" algn="l" defTabSz="853648" rtl="0" eaLnBrk="1" latinLnBrk="0" hangingPunct="1">
        <a:defRPr sz="1600" kern="1200">
          <a:solidFill>
            <a:schemeClr val="tx1"/>
          </a:solidFill>
          <a:latin typeface="+mn-lt"/>
          <a:ea typeface="+mn-ea"/>
          <a:cs typeface="+mn-cs"/>
        </a:defRPr>
      </a:lvl5pPr>
      <a:lvl6pPr marL="2134122" algn="l" defTabSz="853648" rtl="0" eaLnBrk="1" latinLnBrk="0" hangingPunct="1">
        <a:defRPr sz="1600" kern="1200">
          <a:solidFill>
            <a:schemeClr val="tx1"/>
          </a:solidFill>
          <a:latin typeface="+mn-lt"/>
          <a:ea typeface="+mn-ea"/>
          <a:cs typeface="+mn-cs"/>
        </a:defRPr>
      </a:lvl6pPr>
      <a:lvl7pPr marL="2560948" algn="l" defTabSz="853648" rtl="0" eaLnBrk="1" latinLnBrk="0" hangingPunct="1">
        <a:defRPr sz="1600" kern="1200">
          <a:solidFill>
            <a:schemeClr val="tx1"/>
          </a:solidFill>
          <a:latin typeface="+mn-lt"/>
          <a:ea typeface="+mn-ea"/>
          <a:cs typeface="+mn-cs"/>
        </a:defRPr>
      </a:lvl7pPr>
      <a:lvl8pPr marL="2987774" algn="l" defTabSz="853648" rtl="0" eaLnBrk="1" latinLnBrk="0" hangingPunct="1">
        <a:defRPr sz="1600" kern="1200">
          <a:solidFill>
            <a:schemeClr val="tx1"/>
          </a:solidFill>
          <a:latin typeface="+mn-lt"/>
          <a:ea typeface="+mn-ea"/>
          <a:cs typeface="+mn-cs"/>
        </a:defRPr>
      </a:lvl8pPr>
      <a:lvl9pPr marL="3414596" algn="l" defTabSz="853648"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8.xml"/><Relationship Id="rId1" Type="http://schemas.openxmlformats.org/officeDocument/2006/relationships/video" Target="file:///\\BACKUP-SRV\Firmendaten\Fotos_Videos%20Firma\2%20Runde\2%20Runde%20Bilder%20Videos%20012.MOV" TargetMode="External"/><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8.xml"/><Relationship Id="rId1" Type="http://schemas.openxmlformats.org/officeDocument/2006/relationships/video" Target="file:///\\BACKUP-SRV\Firmendaten\Fotos_Videos%20Firma\Fotos_Videos%20Firma%20017.MOV" TargetMode="Externa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hyperlink" Target="mailto:info@blechpunkt.ch"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Fotos_Videos Firma\2 Runde\2 Runde Bilder Videos 050.JPG"/>
          <p:cNvPicPr>
            <a:picLocks noChangeAspect="1" noChangeArrowheads="1"/>
          </p:cNvPicPr>
          <p:nvPr/>
        </p:nvPicPr>
        <p:blipFill>
          <a:blip r:embed="rId2" cstate="print"/>
          <a:srcRect/>
          <a:stretch>
            <a:fillRect/>
          </a:stretch>
        </p:blipFill>
        <p:spPr bwMode="auto">
          <a:xfrm>
            <a:off x="194486" y="1916847"/>
            <a:ext cx="4524502" cy="4176464"/>
          </a:xfrm>
          <a:prstGeom prst="rect">
            <a:avLst/>
          </a:prstGeom>
          <a:ln>
            <a:noFill/>
          </a:ln>
          <a:effectLst>
            <a:softEdge rad="112500"/>
          </a:effectLst>
        </p:spPr>
      </p:pic>
      <p:pic>
        <p:nvPicPr>
          <p:cNvPr id="5124" name="Picture 4" descr="W:\Fotos_Videos Firma\Fotos_Videos Firma 070.JPG"/>
          <p:cNvPicPr>
            <a:picLocks noChangeAspect="1" noChangeArrowheads="1"/>
          </p:cNvPicPr>
          <p:nvPr/>
        </p:nvPicPr>
        <p:blipFill>
          <a:blip r:embed="rId3" cstate="print"/>
          <a:srcRect/>
          <a:stretch>
            <a:fillRect/>
          </a:stretch>
        </p:blipFill>
        <p:spPr bwMode="auto">
          <a:xfrm>
            <a:off x="4875003" y="1916847"/>
            <a:ext cx="4836540" cy="4176464"/>
          </a:xfrm>
          <a:prstGeom prst="rect">
            <a:avLst/>
          </a:prstGeom>
          <a:ln>
            <a:noFill/>
          </a:ln>
          <a:effectLst>
            <a:softEdge rad="112500"/>
          </a:effectLst>
        </p:spPr>
      </p:pic>
      <p:pic>
        <p:nvPicPr>
          <p:cNvPr id="5126" name="Grafik 1"/>
          <p:cNvPicPr>
            <a:picLocks noChangeAspect="1" noChangeArrowheads="1"/>
          </p:cNvPicPr>
          <p:nvPr/>
        </p:nvPicPr>
        <p:blipFill>
          <a:blip r:embed="rId4" cstate="print"/>
          <a:srcRect/>
          <a:stretch>
            <a:fillRect/>
          </a:stretch>
        </p:blipFill>
        <p:spPr bwMode="auto">
          <a:xfrm>
            <a:off x="2648744" y="332656"/>
            <a:ext cx="4572495" cy="1209736"/>
          </a:xfrm>
          <a:prstGeom prst="rect">
            <a:avLst/>
          </a:prstGeom>
          <a:noFill/>
          <a:ln w="9525">
            <a:noFill/>
            <a:miter lim="800000"/>
            <a:headEnd/>
            <a:tailEnd/>
          </a:ln>
        </p:spPr>
      </p:pic>
      <p:sp>
        <p:nvSpPr>
          <p:cNvPr id="9217" name="Rectangle 1"/>
          <p:cNvSpPr>
            <a:spLocks noChangeArrowheads="1"/>
          </p:cNvSpPr>
          <p:nvPr/>
        </p:nvSpPr>
        <p:spPr bwMode="auto">
          <a:xfrm>
            <a:off x="2378715" y="6169392"/>
            <a:ext cx="5928658" cy="424754"/>
          </a:xfrm>
          <a:prstGeom prst="rect">
            <a:avLst/>
          </a:prstGeom>
          <a:noFill/>
          <a:ln w="9525">
            <a:noFill/>
            <a:miter lim="800000"/>
            <a:headEnd/>
            <a:tailEnd/>
          </a:ln>
          <a:effectLst/>
        </p:spPr>
        <p:txBody>
          <a:bodyPr vert="horz" wrap="square" lIns="85366" tIns="42683" rIns="85366" bIns="42683" numCol="1" anchor="ctr" anchorCtr="0" compatLnSpc="1">
            <a:prstTxWarp prst="textNoShape">
              <a:avLst/>
            </a:prstTxWarp>
            <a:spAutoFit/>
          </a:bodyPr>
          <a:lstStyle/>
          <a:p>
            <a:pPr algn="just" fontAlgn="base">
              <a:spcBef>
                <a:spcPct val="0"/>
              </a:spcBef>
              <a:spcAft>
                <a:spcPct val="0"/>
              </a:spcAft>
            </a:pPr>
            <a:r>
              <a:rPr lang="de-DE" sz="2200" b="1" dirty="0" smtClean="0">
                <a:solidFill>
                  <a:srgbClr val="105870"/>
                </a:solidFill>
                <a:ea typeface="Times New Roman" pitchFamily="18" charset="0"/>
                <a:cs typeface="Arial" pitchFamily="34" charset="0"/>
              </a:rPr>
              <a:t>Wer uns nicht kennt muss uns kennen lernen.</a:t>
            </a:r>
            <a:endParaRPr lang="de-DE" sz="2200" dirty="0" smtClean="0">
              <a:cs typeface="Arial" pitchFamily="34" charset="0"/>
            </a:endParaRPr>
          </a:p>
        </p:txBody>
      </p:sp>
      <p:sp>
        <p:nvSpPr>
          <p:cNvPr id="9" name="Ovale Legende 8"/>
          <p:cNvSpPr/>
          <p:nvPr/>
        </p:nvSpPr>
        <p:spPr>
          <a:xfrm flipH="1">
            <a:off x="7545288" y="2204864"/>
            <a:ext cx="2028225" cy="792087"/>
          </a:xfrm>
          <a:prstGeom prst="wedgeEllipseCallout">
            <a:avLst>
              <a:gd name="adj1" fmla="val -36961"/>
              <a:gd name="adj2" fmla="val 94558"/>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5366" tIns="42683" rIns="85366" bIns="42683" rtlCol="0" anchor="ctr"/>
          <a:lstStyle/>
          <a:p>
            <a:pPr algn="ctr"/>
            <a:r>
              <a:rPr lang="de-CH" b="1" dirty="0" smtClean="0">
                <a:ln w="900" cmpd="sng">
                  <a:solidFill>
                    <a:schemeClr val="accent5">
                      <a:lumMod val="7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H</a:t>
            </a:r>
            <a:r>
              <a:rPr lang="de-CH" sz="1200" b="1" dirty="0" smtClean="0">
                <a:ln w="900" cmpd="sng">
                  <a:solidFill>
                    <a:schemeClr val="accent5">
                      <a:lumMod val="7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ERZLICH</a:t>
            </a:r>
            <a:r>
              <a:rPr lang="de-CH" b="1" dirty="0" smtClean="0">
                <a:ln w="900" cmpd="sng">
                  <a:solidFill>
                    <a:schemeClr val="accent5">
                      <a:lumMod val="7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W</a:t>
            </a:r>
            <a:r>
              <a:rPr lang="de-CH" sz="1200" b="1" dirty="0" smtClean="0">
                <a:ln w="900" cmpd="sng">
                  <a:solidFill>
                    <a:schemeClr val="accent5">
                      <a:lumMod val="7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ILLKOMMEN</a:t>
            </a:r>
            <a:endParaRPr lang="de-CH" dirty="0">
              <a:ln w="900" cmpd="sng">
                <a:solidFill>
                  <a:schemeClr val="accent5">
                    <a:lumMod val="75000"/>
                    <a:alpha val="55000"/>
                  </a:schemeClr>
                </a:solidFill>
                <a:prstDash val="solid"/>
              </a:ln>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half" idx="2"/>
          </p:nvPr>
        </p:nvSpPr>
        <p:spPr>
          <a:xfrm>
            <a:off x="128464" y="188640"/>
            <a:ext cx="5838659" cy="3456365"/>
          </a:xfrm>
        </p:spPr>
        <p:txBody>
          <a:bodyPr>
            <a:normAutofit fontScale="92500" lnSpcReduction="10000"/>
          </a:bodyPr>
          <a:lstStyle/>
          <a:p>
            <a:r>
              <a:rPr lang="de-CH" sz="2800" b="1" dirty="0" err="1">
                <a:solidFill>
                  <a:schemeClr val="tx2"/>
                </a:solidFill>
              </a:rPr>
              <a:t>TruMatic</a:t>
            </a:r>
            <a:r>
              <a:rPr lang="de-CH" sz="2800" b="1" dirty="0">
                <a:solidFill>
                  <a:schemeClr val="tx2"/>
                </a:solidFill>
              </a:rPr>
              <a:t> 7000 (Grossformat</a:t>
            </a:r>
            <a:r>
              <a:rPr lang="de-CH" sz="2800" b="1" dirty="0" smtClean="0">
                <a:solidFill>
                  <a:schemeClr val="tx2"/>
                </a:solidFill>
              </a:rPr>
              <a:t>)</a:t>
            </a:r>
          </a:p>
          <a:p>
            <a:endParaRPr lang="de-CH" dirty="0"/>
          </a:p>
          <a:p>
            <a:r>
              <a:rPr lang="de-CH" sz="2100" b="1" dirty="0">
                <a:solidFill>
                  <a:schemeClr val="accent1"/>
                </a:solidFill>
              </a:rPr>
              <a:t>CNC </a:t>
            </a:r>
            <a:r>
              <a:rPr lang="de-CH" sz="2100" b="1" dirty="0" smtClean="0">
                <a:solidFill>
                  <a:schemeClr val="accent1"/>
                </a:solidFill>
              </a:rPr>
              <a:t>Laser/Stanzen</a:t>
            </a:r>
          </a:p>
          <a:p>
            <a:endParaRPr lang="de-CH" dirty="0"/>
          </a:p>
          <a:p>
            <a:pPr lvl="0"/>
            <a:r>
              <a:rPr lang="de-CH" sz="1500" b="1" dirty="0"/>
              <a:t>Laserleistungen</a:t>
            </a:r>
            <a:r>
              <a:rPr lang="de-CH" sz="1500" dirty="0"/>
              <a:t>	</a:t>
            </a:r>
            <a:r>
              <a:rPr lang="de-CH" sz="1500" dirty="0" smtClean="0"/>
              <a:t>			</a:t>
            </a:r>
            <a:r>
              <a:rPr lang="de-CH" sz="1500" dirty="0" err="1" smtClean="0"/>
              <a:t>TruFlow</a:t>
            </a:r>
            <a:r>
              <a:rPr lang="de-CH" sz="1500" dirty="0" smtClean="0"/>
              <a:t> </a:t>
            </a:r>
            <a:r>
              <a:rPr lang="de-CH" sz="1500" dirty="0"/>
              <a:t>4000</a:t>
            </a:r>
          </a:p>
          <a:p>
            <a:pPr lvl="0"/>
            <a:r>
              <a:rPr lang="de-CH" sz="1500" b="1" dirty="0" smtClean="0"/>
              <a:t>Arbeitsbereich</a:t>
            </a:r>
            <a:r>
              <a:rPr lang="de-CH" sz="1500" dirty="0" smtClean="0"/>
              <a:t>	Stanzbetrieb</a:t>
            </a:r>
            <a:r>
              <a:rPr lang="de-CH" sz="1500" dirty="0"/>
              <a:t>	</a:t>
            </a:r>
            <a:r>
              <a:rPr lang="de-CH" sz="1500" dirty="0" smtClean="0"/>
              <a:t>	3050 </a:t>
            </a:r>
            <a:r>
              <a:rPr lang="de-CH" sz="1500" dirty="0"/>
              <a:t>x </a:t>
            </a:r>
            <a:r>
              <a:rPr lang="de-CH" sz="1500" dirty="0" smtClean="0"/>
              <a:t>1550 mm</a:t>
            </a:r>
            <a:r>
              <a:rPr lang="de-CH" sz="1500" dirty="0"/>
              <a:t/>
            </a:r>
            <a:br>
              <a:rPr lang="de-CH" sz="1500" dirty="0"/>
            </a:br>
            <a:r>
              <a:rPr lang="de-CH" sz="1500" dirty="0"/>
              <a:t>		Laserbetrieb	</a:t>
            </a:r>
            <a:r>
              <a:rPr lang="de-CH" sz="1500" dirty="0" smtClean="0"/>
              <a:t>	3050 </a:t>
            </a:r>
            <a:r>
              <a:rPr lang="de-CH" sz="1500" dirty="0"/>
              <a:t>x </a:t>
            </a:r>
            <a:r>
              <a:rPr lang="de-CH" sz="1500" dirty="0" smtClean="0"/>
              <a:t>1550 mm</a:t>
            </a:r>
            <a:r>
              <a:rPr lang="de-CH" sz="1500" dirty="0"/>
              <a:t/>
            </a:r>
            <a:br>
              <a:rPr lang="de-CH" sz="1500" dirty="0"/>
            </a:br>
            <a:r>
              <a:rPr lang="de-CH" sz="1500" dirty="0"/>
              <a:t>		Kombibetrieb	</a:t>
            </a:r>
            <a:r>
              <a:rPr lang="de-CH" sz="1500" dirty="0" smtClean="0"/>
              <a:t>	2500 </a:t>
            </a:r>
            <a:r>
              <a:rPr lang="de-CH" sz="1500" dirty="0"/>
              <a:t>x 1550 </a:t>
            </a:r>
            <a:r>
              <a:rPr lang="de-CH" sz="1500" dirty="0" smtClean="0"/>
              <a:t>mm</a:t>
            </a:r>
            <a:r>
              <a:rPr lang="de-CH" sz="1500" dirty="0"/>
              <a:t/>
            </a:r>
            <a:br>
              <a:rPr lang="de-CH" sz="1500" dirty="0"/>
            </a:br>
            <a:r>
              <a:rPr lang="de-CH" sz="1500" dirty="0"/>
              <a:t>			</a:t>
            </a:r>
            <a:r>
              <a:rPr lang="de-CH" sz="1500" dirty="0" smtClean="0"/>
              <a:t>		(ohne </a:t>
            </a:r>
            <a:r>
              <a:rPr lang="de-CH" sz="1500" dirty="0"/>
              <a:t>nachsetzen)</a:t>
            </a:r>
          </a:p>
          <a:p>
            <a:pPr lvl="0"/>
            <a:r>
              <a:rPr lang="de-CH" sz="1500" b="1" dirty="0"/>
              <a:t>Werkstücke</a:t>
            </a:r>
            <a:r>
              <a:rPr lang="de-CH" sz="1500" dirty="0"/>
              <a:t>	</a:t>
            </a:r>
            <a:r>
              <a:rPr lang="de-CH" sz="1500" dirty="0" smtClean="0"/>
              <a:t>Max</a:t>
            </a:r>
            <a:r>
              <a:rPr lang="de-CH" sz="1500" dirty="0"/>
              <a:t>. </a:t>
            </a:r>
            <a:r>
              <a:rPr lang="de-CH" sz="1500" dirty="0" smtClean="0"/>
              <a:t>Werkstückgewicht	280 kg</a:t>
            </a:r>
            <a:r>
              <a:rPr lang="de-CH" sz="1500" dirty="0"/>
              <a:t/>
            </a:r>
            <a:br>
              <a:rPr lang="de-CH" sz="1500" dirty="0"/>
            </a:br>
            <a:r>
              <a:rPr lang="de-CH" sz="1500" dirty="0"/>
              <a:t>		Max. Materialdicke	</a:t>
            </a:r>
            <a:r>
              <a:rPr lang="de-CH" sz="1500" dirty="0" smtClean="0"/>
              <a:t>	8.0 mm</a:t>
            </a:r>
            <a:endParaRPr lang="de-CH" sz="1500" dirty="0"/>
          </a:p>
          <a:p>
            <a:pPr lvl="0"/>
            <a:r>
              <a:rPr lang="de-CH" sz="1500" b="1" dirty="0"/>
              <a:t>Stanz- und</a:t>
            </a:r>
            <a:br>
              <a:rPr lang="de-CH" sz="1500" b="1" dirty="0"/>
            </a:br>
            <a:r>
              <a:rPr lang="de-CH" sz="1500" b="1" dirty="0"/>
              <a:t>Niederhaltekraft</a:t>
            </a:r>
            <a:r>
              <a:rPr lang="de-CH" sz="1500" dirty="0"/>
              <a:t>	Max. Stanzkraft	</a:t>
            </a:r>
            <a:r>
              <a:rPr lang="de-CH" sz="1500" dirty="0" smtClean="0"/>
              <a:t>	220 kg</a:t>
            </a:r>
            <a:r>
              <a:rPr lang="de-CH" sz="1500" dirty="0"/>
              <a:t/>
            </a:r>
            <a:br>
              <a:rPr lang="de-CH" sz="1500" dirty="0"/>
            </a:br>
            <a:r>
              <a:rPr lang="de-CH" sz="1500" b="1" dirty="0"/>
              <a:t>Genauigkeit</a:t>
            </a:r>
            <a:r>
              <a:rPr lang="de-CH" sz="1500" dirty="0"/>
              <a:t>		</a:t>
            </a:r>
            <a:r>
              <a:rPr lang="de-CH" sz="1500" dirty="0" smtClean="0"/>
              <a:t>		+/- 0.001 mm </a:t>
            </a:r>
            <a:endParaRPr lang="de-CH" sz="1500" dirty="0"/>
          </a:p>
          <a:p>
            <a:endParaRPr lang="de-CH" dirty="0"/>
          </a:p>
        </p:txBody>
      </p:sp>
      <p:pic>
        <p:nvPicPr>
          <p:cNvPr id="5" name="Grafik 4" descr="W:\Fotos_Videos Firma\2 Runde\2 Runde Bilder Videos 004.JPG"/>
          <p:cNvPicPr/>
          <p:nvPr/>
        </p:nvPicPr>
        <p:blipFill>
          <a:blip r:embed="rId3" cstate="print"/>
          <a:srcRect/>
          <a:stretch>
            <a:fillRect/>
          </a:stretch>
        </p:blipFill>
        <p:spPr bwMode="auto">
          <a:xfrm>
            <a:off x="233991" y="3779423"/>
            <a:ext cx="4852567" cy="3053677"/>
          </a:xfrm>
          <a:prstGeom prst="rect">
            <a:avLst/>
          </a:prstGeom>
          <a:ln>
            <a:noFill/>
          </a:ln>
          <a:effectLst>
            <a:softEdge rad="112500"/>
          </a:effectLst>
        </p:spPr>
      </p:pic>
      <p:pic>
        <p:nvPicPr>
          <p:cNvPr id="6" name="Grafik 5" descr="W:\Fotos_Videos Firma\2 Runde\2 Runde Bilder Videos 010.JPG"/>
          <p:cNvPicPr/>
          <p:nvPr/>
        </p:nvPicPr>
        <p:blipFill>
          <a:blip r:embed="rId4" cstate="print"/>
          <a:srcRect/>
          <a:stretch>
            <a:fillRect/>
          </a:stretch>
        </p:blipFill>
        <p:spPr bwMode="auto">
          <a:xfrm>
            <a:off x="5766586" y="125023"/>
            <a:ext cx="3994463" cy="3210036"/>
          </a:xfrm>
          <a:prstGeom prst="rect">
            <a:avLst/>
          </a:prstGeom>
          <a:ln>
            <a:noFill/>
          </a:ln>
          <a:effectLst>
            <a:softEdge rad="112500"/>
          </a:effectLst>
        </p:spPr>
      </p:pic>
      <p:pic>
        <p:nvPicPr>
          <p:cNvPr id="7" name="2 Runde Bilder Videos 012.MOV">
            <a:hlinkClick r:id="" action="ppaction://media"/>
          </p:cNvPr>
          <p:cNvPicPr>
            <a:picLocks noRot="1" noChangeAspect="1"/>
          </p:cNvPicPr>
          <p:nvPr>
            <a:videoFile r:link="rId1"/>
          </p:nvPr>
        </p:nvPicPr>
        <p:blipFill>
          <a:blip r:embed="rId5" cstate="print"/>
          <a:stretch>
            <a:fillRect/>
          </a:stretch>
        </p:blipFill>
        <p:spPr>
          <a:xfrm>
            <a:off x="5087156" y="3354037"/>
            <a:ext cx="4673893" cy="3503963"/>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half" idx="2"/>
          </p:nvPr>
        </p:nvSpPr>
        <p:spPr>
          <a:xfrm>
            <a:off x="488504" y="1124744"/>
            <a:ext cx="4395954" cy="4650933"/>
          </a:xfrm>
        </p:spPr>
        <p:txBody>
          <a:bodyPr>
            <a:normAutofit/>
          </a:bodyPr>
          <a:lstStyle/>
          <a:p>
            <a:r>
              <a:rPr lang="de-CH" sz="2200" b="1" dirty="0" err="1" smtClean="0">
                <a:solidFill>
                  <a:schemeClr val="tx2"/>
                </a:solidFill>
              </a:rPr>
              <a:t>TruBend</a:t>
            </a:r>
            <a:r>
              <a:rPr lang="de-CH" sz="2200" b="1" dirty="0" smtClean="0">
                <a:solidFill>
                  <a:schemeClr val="tx2"/>
                </a:solidFill>
              </a:rPr>
              <a:t> 5130</a:t>
            </a:r>
            <a:endParaRPr lang="de-CH" sz="2200" dirty="0" smtClean="0">
              <a:solidFill>
                <a:schemeClr val="tx2"/>
              </a:solidFill>
            </a:endParaRPr>
          </a:p>
          <a:p>
            <a:endParaRPr lang="de-CH" b="1" dirty="0" smtClean="0"/>
          </a:p>
          <a:p>
            <a:r>
              <a:rPr lang="de-CH" sz="1600" b="1" dirty="0" smtClean="0">
                <a:solidFill>
                  <a:schemeClr val="accent1"/>
                </a:solidFill>
              </a:rPr>
              <a:t>Abkanten</a:t>
            </a:r>
          </a:p>
          <a:p>
            <a:endParaRPr lang="de-CH" sz="1600" dirty="0" smtClean="0"/>
          </a:p>
          <a:p>
            <a:pPr lvl="0"/>
            <a:r>
              <a:rPr lang="de-CH" sz="1400" dirty="0" smtClean="0"/>
              <a:t>Presskraft</a:t>
            </a:r>
            <a:r>
              <a:rPr lang="de-CH" sz="1400" dirty="0"/>
              <a:t>: 	</a:t>
            </a:r>
            <a:r>
              <a:rPr lang="de-CH" sz="1400" dirty="0" smtClean="0"/>
              <a:t>		1300 kg</a:t>
            </a:r>
            <a:endParaRPr lang="de-CH" sz="1400" dirty="0"/>
          </a:p>
          <a:p>
            <a:pPr lvl="0"/>
            <a:r>
              <a:rPr lang="de-CH" sz="1400" dirty="0"/>
              <a:t>Abkantlänge </a:t>
            </a:r>
            <a:r>
              <a:rPr lang="de-CH" sz="1400" dirty="0" smtClean="0"/>
              <a:t>		3230 mm</a:t>
            </a:r>
            <a:endParaRPr lang="de-CH" sz="1400" dirty="0"/>
          </a:p>
          <a:p>
            <a:pPr lvl="0"/>
            <a:r>
              <a:rPr lang="de-CH" sz="1400" dirty="0"/>
              <a:t>Freier </a:t>
            </a:r>
            <a:r>
              <a:rPr lang="de-CH" sz="1400" dirty="0" smtClean="0"/>
              <a:t/>
            </a:r>
            <a:br>
              <a:rPr lang="de-CH" sz="1400" dirty="0" smtClean="0"/>
            </a:br>
            <a:r>
              <a:rPr lang="de-CH" sz="1400" dirty="0" smtClean="0"/>
              <a:t>Ständerdurchgang </a:t>
            </a:r>
            <a:r>
              <a:rPr lang="de-CH" sz="1400" dirty="0"/>
              <a:t>	</a:t>
            </a:r>
            <a:r>
              <a:rPr lang="de-CH" sz="1400" dirty="0" smtClean="0"/>
              <a:t>	2690 mm</a:t>
            </a:r>
            <a:endParaRPr lang="de-CH" sz="1400" dirty="0"/>
          </a:p>
          <a:p>
            <a:pPr lvl="0"/>
            <a:r>
              <a:rPr lang="de-CH" sz="1400" dirty="0"/>
              <a:t>Arbeitshöhe mit </a:t>
            </a:r>
            <a:br>
              <a:rPr lang="de-CH" sz="1400" dirty="0"/>
            </a:br>
            <a:r>
              <a:rPr lang="de-CH" sz="1400" dirty="0"/>
              <a:t>Unterwerkzeug 100mm	</a:t>
            </a:r>
            <a:r>
              <a:rPr lang="de-CH" sz="1400" dirty="0" smtClean="0"/>
              <a:t>	1050 mm</a:t>
            </a:r>
            <a:endParaRPr lang="de-CH" sz="1400" dirty="0"/>
          </a:p>
          <a:p>
            <a:pPr lvl="0"/>
            <a:r>
              <a:rPr lang="de-CH" sz="1400" dirty="0"/>
              <a:t>Zulässige Oberwerkzeughöhe 	</a:t>
            </a:r>
            <a:r>
              <a:rPr lang="de-CH" sz="1400" dirty="0" smtClean="0"/>
              <a:t/>
            </a:r>
            <a:br>
              <a:rPr lang="de-CH" sz="1400" dirty="0" smtClean="0"/>
            </a:br>
            <a:r>
              <a:rPr lang="de-CH" sz="1400" dirty="0" smtClean="0"/>
              <a:t>(</a:t>
            </a:r>
            <a:r>
              <a:rPr lang="de-CH" sz="1400" dirty="0"/>
              <a:t>inkl. Adapter) für </a:t>
            </a:r>
            <a:r>
              <a:rPr lang="de-CH" sz="1400" dirty="0" err="1" smtClean="0"/>
              <a:t>BendGuard</a:t>
            </a:r>
            <a:r>
              <a:rPr lang="de-CH" sz="1400" dirty="0" smtClean="0"/>
              <a:t>	110-340 mm</a:t>
            </a:r>
            <a:endParaRPr lang="de-CH" sz="1400" dirty="0"/>
          </a:p>
          <a:p>
            <a:pPr lvl="0"/>
            <a:r>
              <a:rPr lang="de-CH" sz="1400" dirty="0" err="1"/>
              <a:t>Positioniergenauigkeit</a:t>
            </a:r>
            <a:endParaRPr lang="de-CH" sz="1400" dirty="0"/>
          </a:p>
          <a:p>
            <a:pPr lvl="0"/>
            <a:r>
              <a:rPr lang="de-CH" sz="1400" dirty="0"/>
              <a:t>Pressbalken		</a:t>
            </a:r>
            <a:r>
              <a:rPr lang="de-CH" sz="1400" dirty="0" smtClean="0"/>
              <a:t>0.005 mm</a:t>
            </a:r>
            <a:endParaRPr lang="de-CH" sz="1400" dirty="0"/>
          </a:p>
          <a:p>
            <a:pPr lvl="0"/>
            <a:r>
              <a:rPr lang="de-CH" sz="1400" dirty="0"/>
              <a:t>Max. Anschlagbereich X	</a:t>
            </a:r>
            <a:r>
              <a:rPr lang="de-CH" sz="1400" dirty="0" smtClean="0"/>
              <a:t>860 mm</a:t>
            </a:r>
            <a:endParaRPr lang="de-CH" sz="1400" dirty="0"/>
          </a:p>
          <a:p>
            <a:endParaRPr lang="de-CH" sz="1400" dirty="0"/>
          </a:p>
        </p:txBody>
      </p:sp>
      <p:pic>
        <p:nvPicPr>
          <p:cNvPr id="5" name="Grafik 4" descr="W:\Fotos_Videos Firma\2 Runde\2 Runde Bilder Videos 017.JPG"/>
          <p:cNvPicPr/>
          <p:nvPr/>
        </p:nvPicPr>
        <p:blipFill>
          <a:blip r:embed="rId3" cstate="print"/>
          <a:srcRect/>
          <a:stretch>
            <a:fillRect/>
          </a:stretch>
        </p:blipFill>
        <p:spPr bwMode="auto">
          <a:xfrm>
            <a:off x="4463291" y="225141"/>
            <a:ext cx="5164200" cy="3203859"/>
          </a:xfrm>
          <a:prstGeom prst="rect">
            <a:avLst/>
          </a:prstGeom>
          <a:ln>
            <a:noFill/>
          </a:ln>
          <a:effectLst>
            <a:softEdge rad="112500"/>
          </a:effectLst>
        </p:spPr>
      </p:pic>
      <p:pic>
        <p:nvPicPr>
          <p:cNvPr id="9" name="Fotos_Videos Firma 017.MOV">
            <a:hlinkClick r:id="" action="ppaction://media"/>
          </p:cNvPr>
          <p:cNvPicPr>
            <a:picLocks noRot="1" noChangeAspect="1"/>
          </p:cNvPicPr>
          <p:nvPr>
            <a:videoFile r:link="rId1"/>
          </p:nvPr>
        </p:nvPicPr>
        <p:blipFill>
          <a:blip r:embed="rId4" cstate="print"/>
          <a:stretch>
            <a:fillRect/>
          </a:stretch>
        </p:blipFill>
        <p:spPr>
          <a:xfrm>
            <a:off x="4463294" y="3429000"/>
            <a:ext cx="5185038" cy="320890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5" descr="W:\Fotos_Videos Firma\Blechteile\blechteile 019.JPG"/>
          <p:cNvPicPr>
            <a:picLocks noChangeAspect="1" noChangeArrowheads="1"/>
          </p:cNvPicPr>
          <p:nvPr/>
        </p:nvPicPr>
        <p:blipFill>
          <a:blip r:embed="rId2" cstate="print"/>
          <a:srcRect/>
          <a:stretch>
            <a:fillRect/>
          </a:stretch>
        </p:blipFill>
        <p:spPr bwMode="auto">
          <a:xfrm>
            <a:off x="818546" y="476679"/>
            <a:ext cx="3900000" cy="2700000"/>
          </a:xfrm>
          <a:prstGeom prst="rect">
            <a:avLst/>
          </a:prstGeom>
          <a:ln>
            <a:noFill/>
          </a:ln>
          <a:effectLst>
            <a:softEdge rad="112500"/>
          </a:effectLst>
        </p:spPr>
      </p:pic>
      <p:pic>
        <p:nvPicPr>
          <p:cNvPr id="25606" name="Picture 6" descr="W:\Fotos_Videos Firma\Blechteile\blechteile 020.JPG"/>
          <p:cNvPicPr>
            <a:picLocks noChangeAspect="1" noChangeArrowheads="1"/>
          </p:cNvPicPr>
          <p:nvPr/>
        </p:nvPicPr>
        <p:blipFill>
          <a:blip r:embed="rId3" cstate="print"/>
          <a:srcRect/>
          <a:stretch>
            <a:fillRect/>
          </a:stretch>
        </p:blipFill>
        <p:spPr bwMode="auto">
          <a:xfrm>
            <a:off x="5187030" y="4005074"/>
            <a:ext cx="3900000" cy="2411967"/>
          </a:xfrm>
          <a:prstGeom prst="rect">
            <a:avLst/>
          </a:prstGeom>
          <a:ln>
            <a:noFill/>
          </a:ln>
          <a:effectLst>
            <a:softEdge rad="112500"/>
          </a:effectLst>
        </p:spPr>
      </p:pic>
      <p:pic>
        <p:nvPicPr>
          <p:cNvPr id="25607" name="Picture 7" descr="W:\Fotos_Videos Firma\Blechteile\blechteile 021.JPG"/>
          <p:cNvPicPr>
            <a:picLocks noChangeAspect="1" noChangeArrowheads="1"/>
          </p:cNvPicPr>
          <p:nvPr/>
        </p:nvPicPr>
        <p:blipFill>
          <a:blip r:embed="rId4" cstate="print"/>
          <a:srcRect/>
          <a:stretch>
            <a:fillRect/>
          </a:stretch>
        </p:blipFill>
        <p:spPr bwMode="auto">
          <a:xfrm>
            <a:off x="5187030" y="908727"/>
            <a:ext cx="3900000" cy="2700000"/>
          </a:xfrm>
          <a:prstGeom prst="rect">
            <a:avLst/>
          </a:prstGeom>
          <a:ln>
            <a:noFill/>
          </a:ln>
          <a:effectLst>
            <a:softEdge rad="112500"/>
          </a:effectLst>
        </p:spPr>
      </p:pic>
      <p:pic>
        <p:nvPicPr>
          <p:cNvPr id="25608" name="Picture 8" descr="W:\Fotos_Videos Firma\Blechteile\blechteile 022.JPG"/>
          <p:cNvPicPr>
            <a:picLocks noChangeAspect="1" noChangeArrowheads="1"/>
          </p:cNvPicPr>
          <p:nvPr/>
        </p:nvPicPr>
        <p:blipFill>
          <a:blip r:embed="rId5" cstate="print"/>
          <a:srcRect/>
          <a:stretch>
            <a:fillRect/>
          </a:stretch>
        </p:blipFill>
        <p:spPr bwMode="auto">
          <a:xfrm>
            <a:off x="1130583" y="3357003"/>
            <a:ext cx="3042338" cy="1440160"/>
          </a:xfrm>
          <a:prstGeom prst="rect">
            <a:avLst/>
          </a:prstGeom>
          <a:ln>
            <a:noFill/>
          </a:ln>
          <a:effectLst>
            <a:softEdge rad="112500"/>
          </a:effectLst>
        </p:spPr>
      </p:pic>
      <p:pic>
        <p:nvPicPr>
          <p:cNvPr id="25609" name="Picture 9" descr="W:\Fotos_Videos Firma\Blechteile\blechteile 023.JPG"/>
          <p:cNvPicPr>
            <a:picLocks noChangeAspect="1" noChangeArrowheads="1"/>
          </p:cNvPicPr>
          <p:nvPr/>
        </p:nvPicPr>
        <p:blipFill>
          <a:blip r:embed="rId6" cstate="print"/>
          <a:srcRect/>
          <a:stretch>
            <a:fillRect/>
          </a:stretch>
        </p:blipFill>
        <p:spPr bwMode="auto">
          <a:xfrm>
            <a:off x="1130583" y="4941179"/>
            <a:ext cx="3042338" cy="1440160"/>
          </a:xfrm>
          <a:prstGeom prst="rect">
            <a:avLst/>
          </a:prstGeom>
          <a:ln>
            <a:noFill/>
          </a:ln>
          <a:effectLst>
            <a:softEdge rad="112500"/>
          </a:effectLst>
        </p:spPr>
      </p:pic>
      <p:sp>
        <p:nvSpPr>
          <p:cNvPr id="7" name="Textfeld 6"/>
          <p:cNvSpPr txBox="1"/>
          <p:nvPr/>
        </p:nvSpPr>
        <p:spPr>
          <a:xfrm>
            <a:off x="6045129" y="332665"/>
            <a:ext cx="2184242" cy="332421"/>
          </a:xfrm>
          <a:prstGeom prst="rect">
            <a:avLst/>
          </a:prstGeom>
          <a:noFill/>
        </p:spPr>
        <p:txBody>
          <a:bodyPr wrap="square" lIns="85366" tIns="42683" rIns="85366" bIns="42683" rtlCol="0">
            <a:spAutoFit/>
          </a:bodyPr>
          <a:lstStyle/>
          <a:p>
            <a:r>
              <a:rPr lang="de-CH" b="1" dirty="0" smtClean="0">
                <a:solidFill>
                  <a:schemeClr val="tx2"/>
                </a:solidFill>
              </a:rPr>
              <a:t>Abkanten </a:t>
            </a:r>
            <a:r>
              <a:rPr lang="de-CH" b="1" dirty="0" err="1" smtClean="0">
                <a:solidFill>
                  <a:schemeClr val="tx2"/>
                </a:solidFill>
              </a:rPr>
              <a:t>Amada</a:t>
            </a:r>
            <a:endParaRPr lang="de-CH" b="1" dirty="0">
              <a:solidFill>
                <a:schemeClr val="tx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598631" y="836721"/>
            <a:ext cx="2028225" cy="501698"/>
          </a:xfrm>
          <a:prstGeom prst="rect">
            <a:avLst/>
          </a:prstGeom>
          <a:noFill/>
        </p:spPr>
        <p:txBody>
          <a:bodyPr wrap="square" lIns="85366" tIns="42683" rIns="85366" bIns="42683" rtlCol="0">
            <a:spAutoFit/>
          </a:bodyPr>
          <a:lstStyle/>
          <a:p>
            <a:r>
              <a:rPr lang="de-CH" sz="2700" b="1" dirty="0" smtClean="0">
                <a:solidFill>
                  <a:schemeClr val="tx2"/>
                </a:solidFill>
              </a:rPr>
              <a:t>Bohren</a:t>
            </a:r>
            <a:endParaRPr lang="de-CH" sz="2700" b="1" dirty="0">
              <a:solidFill>
                <a:schemeClr val="tx2"/>
              </a:solidFill>
            </a:endParaRPr>
          </a:p>
        </p:txBody>
      </p:sp>
      <p:pic>
        <p:nvPicPr>
          <p:cNvPr id="1026" name="Picture 2" descr="W:\BlechPunkt Bilder\Maschinenpark\Bohren\team 008.JPG"/>
          <p:cNvPicPr>
            <a:picLocks noChangeAspect="1" noChangeArrowheads="1"/>
          </p:cNvPicPr>
          <p:nvPr/>
        </p:nvPicPr>
        <p:blipFill>
          <a:blip r:embed="rId2" cstate="print"/>
          <a:srcRect/>
          <a:stretch>
            <a:fillRect/>
          </a:stretch>
        </p:blipFill>
        <p:spPr bwMode="auto">
          <a:xfrm>
            <a:off x="974564" y="1916843"/>
            <a:ext cx="3568897" cy="4392488"/>
          </a:xfrm>
          <a:prstGeom prst="rect">
            <a:avLst/>
          </a:prstGeom>
          <a:ln>
            <a:noFill/>
          </a:ln>
          <a:effectLst>
            <a:softEdge rad="112500"/>
          </a:effectLst>
        </p:spPr>
      </p:pic>
      <p:pic>
        <p:nvPicPr>
          <p:cNvPr id="1027" name="Picture 3" descr="W:\BlechPunkt Bilder\Maschinenpark\Bohren\team 007.JPG"/>
          <p:cNvPicPr>
            <a:picLocks noChangeAspect="1" noChangeArrowheads="1"/>
          </p:cNvPicPr>
          <p:nvPr/>
        </p:nvPicPr>
        <p:blipFill>
          <a:blip r:embed="rId3" cstate="print"/>
          <a:srcRect/>
          <a:stretch>
            <a:fillRect/>
          </a:stretch>
        </p:blipFill>
        <p:spPr bwMode="auto">
          <a:xfrm>
            <a:off x="5187033" y="620696"/>
            <a:ext cx="3568897" cy="4392488"/>
          </a:xfrm>
          <a:prstGeom prst="rect">
            <a:avLst/>
          </a:prstGeom>
          <a:ln>
            <a:noFill/>
          </a:ln>
          <a:effectLst>
            <a:softEdge rad="112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W:\BlechPunkt Bilder\Maschinenpark\Einpressen\bilder 003.JPG"/>
          <p:cNvPicPr>
            <a:picLocks noChangeAspect="1" noChangeArrowheads="1"/>
          </p:cNvPicPr>
          <p:nvPr/>
        </p:nvPicPr>
        <p:blipFill>
          <a:blip r:embed="rId2" cstate="print"/>
          <a:srcRect/>
          <a:stretch>
            <a:fillRect/>
          </a:stretch>
        </p:blipFill>
        <p:spPr bwMode="auto">
          <a:xfrm>
            <a:off x="66892" y="4064639"/>
            <a:ext cx="3640403" cy="2520279"/>
          </a:xfrm>
          <a:prstGeom prst="rect">
            <a:avLst/>
          </a:prstGeom>
          <a:ln>
            <a:noFill/>
          </a:ln>
          <a:effectLst>
            <a:softEdge rad="112500"/>
          </a:effectLst>
        </p:spPr>
      </p:pic>
      <p:pic>
        <p:nvPicPr>
          <p:cNvPr id="64517" name="Picture 5" descr="W:\BlechPunkt Bilder\Maschinenpark\Einpressen\bilder 005.JPG"/>
          <p:cNvPicPr>
            <a:picLocks noChangeAspect="1" noChangeArrowheads="1"/>
          </p:cNvPicPr>
          <p:nvPr/>
        </p:nvPicPr>
        <p:blipFill>
          <a:blip r:embed="rId3" cstate="print"/>
          <a:srcRect/>
          <a:stretch>
            <a:fillRect/>
          </a:stretch>
        </p:blipFill>
        <p:spPr bwMode="auto">
          <a:xfrm>
            <a:off x="116472" y="332665"/>
            <a:ext cx="2652291" cy="3264361"/>
          </a:xfrm>
          <a:prstGeom prst="rect">
            <a:avLst/>
          </a:prstGeom>
          <a:ln>
            <a:noFill/>
          </a:ln>
          <a:effectLst>
            <a:softEdge rad="112500"/>
          </a:effectLst>
        </p:spPr>
      </p:pic>
      <p:sp>
        <p:nvSpPr>
          <p:cNvPr id="8" name="Textfeld 7"/>
          <p:cNvSpPr txBox="1"/>
          <p:nvPr/>
        </p:nvSpPr>
        <p:spPr>
          <a:xfrm>
            <a:off x="849014" y="59238"/>
            <a:ext cx="1093421" cy="332421"/>
          </a:xfrm>
          <a:prstGeom prst="rect">
            <a:avLst/>
          </a:prstGeom>
          <a:noFill/>
        </p:spPr>
        <p:txBody>
          <a:bodyPr wrap="none" lIns="85366" tIns="42683" rIns="85366" bIns="42683" rtlCol="0">
            <a:spAutoFit/>
          </a:bodyPr>
          <a:lstStyle/>
          <a:p>
            <a:r>
              <a:rPr lang="de-CH" b="1" dirty="0" smtClean="0">
                <a:solidFill>
                  <a:schemeClr val="accent1">
                    <a:lumMod val="75000"/>
                  </a:schemeClr>
                </a:solidFill>
              </a:rPr>
              <a:t>Einpressen</a:t>
            </a:r>
            <a:endParaRPr lang="de-CH" b="1" dirty="0">
              <a:solidFill>
                <a:schemeClr val="accent1">
                  <a:lumMod val="75000"/>
                </a:schemeClr>
              </a:solidFill>
            </a:endParaRPr>
          </a:p>
        </p:txBody>
      </p:sp>
      <p:sp>
        <p:nvSpPr>
          <p:cNvPr id="9" name="Textfeld 8"/>
          <p:cNvSpPr txBox="1"/>
          <p:nvPr/>
        </p:nvSpPr>
        <p:spPr>
          <a:xfrm>
            <a:off x="3569703" y="64503"/>
            <a:ext cx="1626900" cy="332421"/>
          </a:xfrm>
          <a:prstGeom prst="rect">
            <a:avLst/>
          </a:prstGeom>
          <a:noFill/>
        </p:spPr>
        <p:txBody>
          <a:bodyPr wrap="none" lIns="85366" tIns="42683" rIns="85366" bIns="42683" rtlCol="0">
            <a:spAutoFit/>
          </a:bodyPr>
          <a:lstStyle/>
          <a:p>
            <a:r>
              <a:rPr lang="de-CH" b="1" dirty="0" smtClean="0">
                <a:solidFill>
                  <a:schemeClr val="accent1">
                    <a:lumMod val="75000"/>
                  </a:schemeClr>
                </a:solidFill>
              </a:rPr>
              <a:t>Punktschweissen</a:t>
            </a:r>
            <a:endParaRPr lang="de-CH" b="1" dirty="0">
              <a:solidFill>
                <a:schemeClr val="accent1">
                  <a:lumMod val="75000"/>
                </a:schemeClr>
              </a:solidFill>
            </a:endParaRPr>
          </a:p>
        </p:txBody>
      </p:sp>
      <p:pic>
        <p:nvPicPr>
          <p:cNvPr id="1026" name="Picture 2" descr="W:\BlechPunkt Bilder\Punktschweisser\schweissen 030.JPG"/>
          <p:cNvPicPr>
            <a:picLocks noChangeAspect="1" noChangeArrowheads="1"/>
          </p:cNvPicPr>
          <p:nvPr/>
        </p:nvPicPr>
        <p:blipFill>
          <a:blip r:embed="rId4" cstate="print"/>
          <a:srcRect/>
          <a:stretch>
            <a:fillRect/>
          </a:stretch>
        </p:blipFill>
        <p:spPr bwMode="auto">
          <a:xfrm>
            <a:off x="3008784" y="332655"/>
            <a:ext cx="2632502" cy="3292287"/>
          </a:xfrm>
          <a:prstGeom prst="rect">
            <a:avLst/>
          </a:prstGeom>
          <a:ln>
            <a:noFill/>
          </a:ln>
          <a:effectLst>
            <a:softEdge rad="112500"/>
          </a:effectLst>
        </p:spPr>
      </p:pic>
      <p:pic>
        <p:nvPicPr>
          <p:cNvPr id="1027" name="Picture 3" descr="W:\BlechPunkt Bilder\Punktschweisser\schweissen 016.JPG"/>
          <p:cNvPicPr>
            <a:picLocks noChangeAspect="1" noChangeArrowheads="1"/>
          </p:cNvPicPr>
          <p:nvPr/>
        </p:nvPicPr>
        <p:blipFill>
          <a:blip r:embed="rId5" cstate="print"/>
          <a:srcRect/>
          <a:stretch>
            <a:fillRect/>
          </a:stretch>
        </p:blipFill>
        <p:spPr bwMode="auto">
          <a:xfrm>
            <a:off x="3782879" y="3618000"/>
            <a:ext cx="2632502" cy="3240000"/>
          </a:xfrm>
          <a:prstGeom prst="rect">
            <a:avLst/>
          </a:prstGeom>
          <a:ln>
            <a:noFill/>
          </a:ln>
          <a:effectLst>
            <a:softEdge rad="112500"/>
          </a:effectLst>
        </p:spPr>
      </p:pic>
      <p:pic>
        <p:nvPicPr>
          <p:cNvPr id="1028" name="Picture 4" descr="W:\BlechPunkt Bilder\Punktschweisser\schweissen 027.JPG"/>
          <p:cNvPicPr>
            <a:picLocks noChangeAspect="1" noChangeArrowheads="1"/>
          </p:cNvPicPr>
          <p:nvPr/>
        </p:nvPicPr>
        <p:blipFill>
          <a:blip r:embed="rId6" cstate="print"/>
          <a:srcRect/>
          <a:stretch>
            <a:fillRect/>
          </a:stretch>
        </p:blipFill>
        <p:spPr bwMode="auto">
          <a:xfrm>
            <a:off x="6306548" y="4213659"/>
            <a:ext cx="3432382" cy="2376267"/>
          </a:xfrm>
          <a:prstGeom prst="rect">
            <a:avLst/>
          </a:prstGeom>
          <a:ln>
            <a:noFill/>
          </a:ln>
          <a:effectLst>
            <a:softEdge rad="112500"/>
          </a:effectLst>
        </p:spPr>
      </p:pic>
      <p:sp>
        <p:nvSpPr>
          <p:cNvPr id="10" name="Textfeld 9"/>
          <p:cNvSpPr txBox="1"/>
          <p:nvPr/>
        </p:nvSpPr>
        <p:spPr>
          <a:xfrm>
            <a:off x="6981246" y="3717040"/>
            <a:ext cx="2095426" cy="332421"/>
          </a:xfrm>
          <a:prstGeom prst="rect">
            <a:avLst/>
          </a:prstGeom>
          <a:noFill/>
        </p:spPr>
        <p:txBody>
          <a:bodyPr wrap="none" lIns="85366" tIns="42683" rIns="85366" bIns="42683" rtlCol="0">
            <a:spAutoFit/>
          </a:bodyPr>
          <a:lstStyle/>
          <a:p>
            <a:r>
              <a:rPr lang="de-CH" b="1" dirty="0" smtClean="0">
                <a:solidFill>
                  <a:schemeClr val="accent1">
                    <a:lumMod val="75000"/>
                  </a:schemeClr>
                </a:solidFill>
              </a:rPr>
              <a:t>CNC </a:t>
            </a:r>
            <a:r>
              <a:rPr lang="de-CH" b="1" dirty="0" err="1" smtClean="0">
                <a:solidFill>
                  <a:schemeClr val="accent1">
                    <a:lumMod val="75000"/>
                  </a:schemeClr>
                </a:solidFill>
              </a:rPr>
              <a:t>Bolzenschweissen</a:t>
            </a:r>
            <a:endParaRPr lang="de-CH" b="1" dirty="0" smtClean="0">
              <a:solidFill>
                <a:schemeClr val="accent1">
                  <a:lumMod val="75000"/>
                </a:schemeClr>
              </a:solidFill>
            </a:endParaRPr>
          </a:p>
        </p:txBody>
      </p:sp>
      <p:pic>
        <p:nvPicPr>
          <p:cNvPr id="2" name="Picture 2" descr="W:\BlechPunkt Bilder\Schweissen\schweissroboter 001.JPG"/>
          <p:cNvPicPr>
            <a:picLocks noChangeAspect="1" noChangeArrowheads="1"/>
          </p:cNvPicPr>
          <p:nvPr/>
        </p:nvPicPr>
        <p:blipFill>
          <a:blip r:embed="rId7" cstate="print"/>
          <a:srcRect/>
          <a:stretch>
            <a:fillRect/>
          </a:stretch>
        </p:blipFill>
        <p:spPr bwMode="auto">
          <a:xfrm>
            <a:off x="5919394" y="711452"/>
            <a:ext cx="3755639" cy="2886650"/>
          </a:xfrm>
          <a:prstGeom prst="rect">
            <a:avLst/>
          </a:prstGeom>
          <a:ln>
            <a:noFill/>
          </a:ln>
          <a:effectLst>
            <a:softEdge rad="112500"/>
          </a:effectLst>
        </p:spPr>
      </p:pic>
      <p:sp>
        <p:nvSpPr>
          <p:cNvPr id="12" name="Textfeld 11"/>
          <p:cNvSpPr txBox="1"/>
          <p:nvPr/>
        </p:nvSpPr>
        <p:spPr>
          <a:xfrm>
            <a:off x="6812834" y="271331"/>
            <a:ext cx="1827167" cy="338554"/>
          </a:xfrm>
          <a:prstGeom prst="rect">
            <a:avLst/>
          </a:prstGeom>
          <a:noFill/>
        </p:spPr>
        <p:txBody>
          <a:bodyPr wrap="none" rtlCol="0">
            <a:spAutoFit/>
          </a:bodyPr>
          <a:lstStyle/>
          <a:p>
            <a:r>
              <a:rPr lang="de-CH" b="1" dirty="0" smtClean="0">
                <a:solidFill>
                  <a:schemeClr val="tx2"/>
                </a:solidFill>
              </a:rPr>
              <a:t>Roboterschweissen</a:t>
            </a:r>
            <a:endParaRPr lang="de-CH" b="1" dirty="0">
              <a:solidFill>
                <a:schemeClr val="tx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Fotos_Videos Firma\2 Runde\2 Runde Bilder Videos 039.JPG"/>
          <p:cNvPicPr>
            <a:picLocks noChangeAspect="1" noChangeArrowheads="1"/>
          </p:cNvPicPr>
          <p:nvPr/>
        </p:nvPicPr>
        <p:blipFill>
          <a:blip r:embed="rId2" cstate="print"/>
          <a:srcRect/>
          <a:stretch>
            <a:fillRect/>
          </a:stretch>
        </p:blipFill>
        <p:spPr bwMode="auto">
          <a:xfrm>
            <a:off x="272480" y="188640"/>
            <a:ext cx="4164455" cy="2883084"/>
          </a:xfrm>
          <a:prstGeom prst="rect">
            <a:avLst/>
          </a:prstGeom>
          <a:ln>
            <a:noFill/>
          </a:ln>
          <a:effectLst>
            <a:softEdge rad="112500"/>
          </a:effectLst>
        </p:spPr>
      </p:pic>
      <p:pic>
        <p:nvPicPr>
          <p:cNvPr id="6" name="Picture 4" descr="W:\Fotos_Videos Firma\2 Runde\2 Runde Bilder Videos 034.JPG"/>
          <p:cNvPicPr>
            <a:picLocks noChangeAspect="1" noChangeArrowheads="1"/>
          </p:cNvPicPr>
          <p:nvPr/>
        </p:nvPicPr>
        <p:blipFill>
          <a:blip r:embed="rId3" cstate="print"/>
          <a:srcRect/>
          <a:stretch>
            <a:fillRect/>
          </a:stretch>
        </p:blipFill>
        <p:spPr bwMode="auto">
          <a:xfrm>
            <a:off x="5343053" y="188640"/>
            <a:ext cx="4275519" cy="2883084"/>
          </a:xfrm>
          <a:prstGeom prst="rect">
            <a:avLst/>
          </a:prstGeom>
          <a:ln>
            <a:noFill/>
          </a:ln>
          <a:effectLst>
            <a:softEdge rad="112500"/>
          </a:effectLst>
        </p:spPr>
      </p:pic>
      <p:pic>
        <p:nvPicPr>
          <p:cNvPr id="7" name="Picture 5" descr="W:\Fotos_Videos Firma\Fotos_Videos Firma 020.JPG"/>
          <p:cNvPicPr>
            <a:picLocks noChangeAspect="1" noChangeArrowheads="1"/>
          </p:cNvPicPr>
          <p:nvPr/>
        </p:nvPicPr>
        <p:blipFill>
          <a:blip r:embed="rId4" cstate="print"/>
          <a:srcRect/>
          <a:stretch>
            <a:fillRect/>
          </a:stretch>
        </p:blipFill>
        <p:spPr bwMode="auto">
          <a:xfrm>
            <a:off x="5421050" y="3717031"/>
            <a:ext cx="4164455" cy="2883084"/>
          </a:xfrm>
          <a:prstGeom prst="rect">
            <a:avLst/>
          </a:prstGeom>
          <a:ln>
            <a:noFill/>
          </a:ln>
          <a:effectLst>
            <a:softEdge rad="112500"/>
          </a:effectLst>
        </p:spPr>
      </p:pic>
      <p:pic>
        <p:nvPicPr>
          <p:cNvPr id="9" name="Picture 2" descr="W:\Fotos_Videos Firma\Fotos_Videos Firma 028.JPG"/>
          <p:cNvPicPr>
            <a:picLocks noChangeAspect="1" noChangeArrowheads="1"/>
          </p:cNvPicPr>
          <p:nvPr/>
        </p:nvPicPr>
        <p:blipFill>
          <a:blip r:embed="rId5" cstate="print"/>
          <a:srcRect/>
          <a:stretch>
            <a:fillRect/>
          </a:stretch>
        </p:blipFill>
        <p:spPr bwMode="auto">
          <a:xfrm>
            <a:off x="350488" y="3717031"/>
            <a:ext cx="4164455" cy="2883084"/>
          </a:xfrm>
          <a:prstGeom prst="rect">
            <a:avLst/>
          </a:prstGeom>
          <a:ln>
            <a:noFill/>
          </a:ln>
          <a:effectLst>
            <a:softEdge rad="112500"/>
          </a:effectLst>
        </p:spPr>
      </p:pic>
      <p:sp>
        <p:nvSpPr>
          <p:cNvPr id="11" name="Textfeld 10"/>
          <p:cNvSpPr txBox="1"/>
          <p:nvPr/>
        </p:nvSpPr>
        <p:spPr>
          <a:xfrm>
            <a:off x="3728864" y="3212976"/>
            <a:ext cx="2808312" cy="424754"/>
          </a:xfrm>
          <a:prstGeom prst="rect">
            <a:avLst/>
          </a:prstGeom>
          <a:noFill/>
        </p:spPr>
        <p:txBody>
          <a:bodyPr wrap="square" lIns="85366" tIns="42683" rIns="85366" bIns="42683" rtlCol="0">
            <a:spAutoFit/>
          </a:bodyPr>
          <a:lstStyle/>
          <a:p>
            <a:r>
              <a:rPr lang="de-CH" sz="2200" b="1" dirty="0" smtClean="0">
                <a:solidFill>
                  <a:schemeClr val="tx2"/>
                </a:solidFill>
              </a:rPr>
              <a:t>Voller Einsatz für Sie!</a:t>
            </a:r>
            <a:endParaRPr lang="de-CH" sz="2200" b="1" dirty="0">
              <a:solidFill>
                <a:schemeClr val="tx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72489" y="332665"/>
            <a:ext cx="1004678" cy="332421"/>
          </a:xfrm>
          <a:prstGeom prst="rect">
            <a:avLst/>
          </a:prstGeom>
          <a:noFill/>
        </p:spPr>
        <p:txBody>
          <a:bodyPr wrap="none" lIns="85366" tIns="42683" rIns="85366" bIns="42683" rtlCol="0">
            <a:spAutoFit/>
          </a:bodyPr>
          <a:lstStyle/>
          <a:p>
            <a:r>
              <a:rPr lang="de-CH" b="1" dirty="0" smtClean="0">
                <a:solidFill>
                  <a:schemeClr val="tx2"/>
                </a:solidFill>
              </a:rPr>
              <a:t>Stanzteile</a:t>
            </a:r>
            <a:endParaRPr lang="de-CH" b="1" dirty="0">
              <a:solidFill>
                <a:schemeClr val="tx2"/>
              </a:solidFill>
            </a:endParaRPr>
          </a:p>
        </p:txBody>
      </p:sp>
      <p:pic>
        <p:nvPicPr>
          <p:cNvPr id="3074" name="Picture 2" descr="W:\Fotos_Videos Firma\Blechteile\blechteile 017.JPG"/>
          <p:cNvPicPr>
            <a:picLocks noChangeAspect="1" noChangeArrowheads="1"/>
          </p:cNvPicPr>
          <p:nvPr/>
        </p:nvPicPr>
        <p:blipFill>
          <a:blip r:embed="rId2" cstate="print"/>
          <a:srcRect/>
          <a:stretch>
            <a:fillRect/>
          </a:stretch>
        </p:blipFill>
        <p:spPr bwMode="auto">
          <a:xfrm>
            <a:off x="2534740" y="3284999"/>
            <a:ext cx="4914548" cy="3402380"/>
          </a:xfrm>
          <a:prstGeom prst="rect">
            <a:avLst/>
          </a:prstGeom>
          <a:ln>
            <a:noFill/>
          </a:ln>
          <a:effectLst>
            <a:softEdge rad="112500"/>
          </a:effectLst>
        </p:spPr>
      </p:pic>
      <p:pic>
        <p:nvPicPr>
          <p:cNvPr id="3075" name="Picture 3" descr="W:\Fotos_Videos Firma\Blechteile\blechteile 018.JPG"/>
          <p:cNvPicPr>
            <a:picLocks noChangeAspect="1" noChangeArrowheads="1"/>
          </p:cNvPicPr>
          <p:nvPr/>
        </p:nvPicPr>
        <p:blipFill>
          <a:blip r:embed="rId3" cstate="print"/>
          <a:srcRect/>
          <a:stretch>
            <a:fillRect/>
          </a:stretch>
        </p:blipFill>
        <p:spPr bwMode="auto">
          <a:xfrm>
            <a:off x="1676643" y="332667"/>
            <a:ext cx="3120347" cy="2806468"/>
          </a:xfrm>
          <a:prstGeom prst="rect">
            <a:avLst/>
          </a:prstGeom>
          <a:ln>
            <a:noFill/>
          </a:ln>
          <a:effectLst>
            <a:softEdge rad="112500"/>
          </a:effectLst>
        </p:spPr>
      </p:pic>
      <p:pic>
        <p:nvPicPr>
          <p:cNvPr id="3077" name="Picture 5" descr="W:\Fotos_Videos Firma\Blechteile\blechteile 025.JPG"/>
          <p:cNvPicPr>
            <a:picLocks noChangeAspect="1" noChangeArrowheads="1"/>
          </p:cNvPicPr>
          <p:nvPr/>
        </p:nvPicPr>
        <p:blipFill>
          <a:blip r:embed="rId4" cstate="print"/>
          <a:srcRect/>
          <a:stretch>
            <a:fillRect/>
          </a:stretch>
        </p:blipFill>
        <p:spPr bwMode="auto">
          <a:xfrm>
            <a:off x="5655084" y="404674"/>
            <a:ext cx="3157189" cy="2664297"/>
          </a:xfrm>
          <a:prstGeom prst="rect">
            <a:avLst/>
          </a:prstGeom>
          <a:ln>
            <a:noFill/>
          </a:ln>
          <a:effectLst>
            <a:softEdge rad="112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W:\Fotos_Videos Firma\Blechteile\blechteile 027.JPG"/>
          <p:cNvPicPr>
            <a:picLocks noChangeAspect="1" noChangeArrowheads="1"/>
          </p:cNvPicPr>
          <p:nvPr/>
        </p:nvPicPr>
        <p:blipFill>
          <a:blip r:embed="rId2" cstate="print"/>
          <a:srcRect/>
          <a:stretch>
            <a:fillRect/>
          </a:stretch>
        </p:blipFill>
        <p:spPr bwMode="auto">
          <a:xfrm>
            <a:off x="1130582" y="3357005"/>
            <a:ext cx="3363879" cy="3396079"/>
          </a:xfrm>
          <a:prstGeom prst="rect">
            <a:avLst/>
          </a:prstGeom>
          <a:ln>
            <a:noFill/>
          </a:ln>
          <a:effectLst>
            <a:softEdge rad="112500"/>
          </a:effectLst>
        </p:spPr>
      </p:pic>
      <p:pic>
        <p:nvPicPr>
          <p:cNvPr id="24579" name="Picture 3" descr="W:\Fotos_Videos Firma\Blechteile\blechteile 026.JPG"/>
          <p:cNvPicPr>
            <a:picLocks noChangeAspect="1" noChangeArrowheads="1"/>
          </p:cNvPicPr>
          <p:nvPr/>
        </p:nvPicPr>
        <p:blipFill>
          <a:blip r:embed="rId3" cstate="print"/>
          <a:srcRect/>
          <a:stretch>
            <a:fillRect/>
          </a:stretch>
        </p:blipFill>
        <p:spPr bwMode="auto">
          <a:xfrm>
            <a:off x="1130582" y="404672"/>
            <a:ext cx="3900000" cy="2700000"/>
          </a:xfrm>
          <a:prstGeom prst="rect">
            <a:avLst/>
          </a:prstGeom>
          <a:ln>
            <a:noFill/>
          </a:ln>
          <a:effectLst>
            <a:softEdge rad="112500"/>
          </a:effectLst>
        </p:spPr>
      </p:pic>
      <p:pic>
        <p:nvPicPr>
          <p:cNvPr id="24581" name="Picture 5" descr="W:\Fotos_Videos Firma\Blechteile\blechteile 028.JPG"/>
          <p:cNvPicPr>
            <a:picLocks noChangeAspect="1" noChangeArrowheads="1"/>
          </p:cNvPicPr>
          <p:nvPr/>
        </p:nvPicPr>
        <p:blipFill>
          <a:blip r:embed="rId4" cstate="print"/>
          <a:srcRect/>
          <a:stretch>
            <a:fillRect/>
          </a:stretch>
        </p:blipFill>
        <p:spPr bwMode="auto">
          <a:xfrm>
            <a:off x="5109024" y="4797163"/>
            <a:ext cx="3900000" cy="1728191"/>
          </a:xfrm>
          <a:prstGeom prst="rect">
            <a:avLst/>
          </a:prstGeom>
          <a:ln>
            <a:noFill/>
          </a:ln>
          <a:effectLst>
            <a:softEdge rad="112500"/>
          </a:effectLst>
        </p:spPr>
      </p:pic>
      <p:pic>
        <p:nvPicPr>
          <p:cNvPr id="8" name="Picture 2" descr="W:\Fotos_Videos Firma\Blechteile\blechteile 024.JPG"/>
          <p:cNvPicPr>
            <a:picLocks noChangeAspect="1" noChangeArrowheads="1"/>
          </p:cNvPicPr>
          <p:nvPr/>
        </p:nvPicPr>
        <p:blipFill>
          <a:blip r:embed="rId5" cstate="print"/>
          <a:srcRect/>
          <a:stretch>
            <a:fillRect/>
          </a:stretch>
        </p:blipFill>
        <p:spPr bwMode="auto">
          <a:xfrm>
            <a:off x="5811102" y="1124755"/>
            <a:ext cx="2786065" cy="3429005"/>
          </a:xfrm>
          <a:prstGeom prst="rect">
            <a:avLst/>
          </a:prstGeom>
          <a:ln>
            <a:noFill/>
          </a:ln>
          <a:effectLst>
            <a:softEdge rad="112500"/>
          </a:effectLst>
        </p:spPr>
      </p:pic>
      <p:sp>
        <p:nvSpPr>
          <p:cNvPr id="10" name="Textfeld 9"/>
          <p:cNvSpPr txBox="1"/>
          <p:nvPr/>
        </p:nvSpPr>
        <p:spPr>
          <a:xfrm>
            <a:off x="6513184" y="404675"/>
            <a:ext cx="1326148" cy="363199"/>
          </a:xfrm>
          <a:prstGeom prst="rect">
            <a:avLst/>
          </a:prstGeom>
          <a:noFill/>
        </p:spPr>
        <p:txBody>
          <a:bodyPr wrap="square" lIns="85366" tIns="42683" rIns="85366" bIns="42683" rtlCol="0">
            <a:spAutoFit/>
          </a:bodyPr>
          <a:lstStyle/>
          <a:p>
            <a:r>
              <a:rPr lang="de-CH" sz="1800" b="1" dirty="0" smtClean="0">
                <a:solidFill>
                  <a:schemeClr val="tx2"/>
                </a:solidFill>
              </a:rPr>
              <a:t>Laserteile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W:\Fotos_Videos Firma\Blechteile\blechteile 012.JPG"/>
          <p:cNvPicPr>
            <a:picLocks noChangeAspect="1" noChangeArrowheads="1"/>
          </p:cNvPicPr>
          <p:nvPr/>
        </p:nvPicPr>
        <p:blipFill>
          <a:blip r:embed="rId2" cstate="print"/>
          <a:srcRect/>
          <a:stretch>
            <a:fillRect/>
          </a:stretch>
        </p:blipFill>
        <p:spPr bwMode="auto">
          <a:xfrm>
            <a:off x="428505" y="764712"/>
            <a:ext cx="3900000" cy="2700000"/>
          </a:xfrm>
          <a:prstGeom prst="rect">
            <a:avLst/>
          </a:prstGeom>
          <a:ln>
            <a:noFill/>
          </a:ln>
          <a:effectLst>
            <a:softEdge rad="112500"/>
          </a:effectLst>
        </p:spPr>
      </p:pic>
      <p:pic>
        <p:nvPicPr>
          <p:cNvPr id="23555" name="Picture 3" descr="W:\Fotos_Videos Firma\Blechteile\blechteile 013.JPG"/>
          <p:cNvPicPr>
            <a:picLocks noChangeAspect="1" noChangeArrowheads="1"/>
          </p:cNvPicPr>
          <p:nvPr/>
        </p:nvPicPr>
        <p:blipFill>
          <a:blip r:embed="rId3" cstate="print"/>
          <a:srcRect/>
          <a:stretch>
            <a:fillRect/>
          </a:stretch>
        </p:blipFill>
        <p:spPr bwMode="auto">
          <a:xfrm>
            <a:off x="7137248" y="764710"/>
            <a:ext cx="2340264" cy="2627995"/>
          </a:xfrm>
          <a:prstGeom prst="rect">
            <a:avLst/>
          </a:prstGeom>
          <a:ln>
            <a:noFill/>
          </a:ln>
          <a:effectLst>
            <a:softEdge rad="112500"/>
          </a:effectLst>
        </p:spPr>
      </p:pic>
      <p:pic>
        <p:nvPicPr>
          <p:cNvPr id="23556" name="Picture 4" descr="W:\Fotos_Videos Firma\Blechteile\blechteile 015.JPG"/>
          <p:cNvPicPr>
            <a:picLocks noChangeAspect="1" noChangeArrowheads="1"/>
          </p:cNvPicPr>
          <p:nvPr/>
        </p:nvPicPr>
        <p:blipFill>
          <a:blip r:embed="rId4" cstate="print"/>
          <a:srcRect/>
          <a:stretch>
            <a:fillRect/>
          </a:stretch>
        </p:blipFill>
        <p:spPr bwMode="auto">
          <a:xfrm>
            <a:off x="740537" y="3861055"/>
            <a:ext cx="3900000" cy="2700000"/>
          </a:xfrm>
          <a:prstGeom prst="rect">
            <a:avLst/>
          </a:prstGeom>
          <a:ln>
            <a:noFill/>
          </a:ln>
          <a:effectLst>
            <a:softEdge rad="112500"/>
          </a:effectLst>
        </p:spPr>
      </p:pic>
      <p:pic>
        <p:nvPicPr>
          <p:cNvPr id="23557" name="Picture 5" descr="W:\Fotos_Videos Firma\Blechteile\blechteile 025.JPG"/>
          <p:cNvPicPr>
            <a:picLocks noChangeAspect="1" noChangeArrowheads="1"/>
          </p:cNvPicPr>
          <p:nvPr/>
        </p:nvPicPr>
        <p:blipFill>
          <a:blip r:embed="rId5" cstate="print"/>
          <a:srcRect/>
          <a:stretch>
            <a:fillRect/>
          </a:stretch>
        </p:blipFill>
        <p:spPr bwMode="auto">
          <a:xfrm>
            <a:off x="5265039" y="3861055"/>
            <a:ext cx="3900000" cy="2700000"/>
          </a:xfrm>
          <a:prstGeom prst="rect">
            <a:avLst/>
          </a:prstGeom>
          <a:ln>
            <a:noFill/>
          </a:ln>
          <a:effectLst>
            <a:softEdge rad="112500"/>
          </a:effectLst>
        </p:spPr>
      </p:pic>
      <p:pic>
        <p:nvPicPr>
          <p:cNvPr id="23558" name="Picture 6" descr="W:\Fotos_Videos Firma\Blechteile\blechteile 014.JPG"/>
          <p:cNvPicPr>
            <a:picLocks noChangeAspect="1" noChangeArrowheads="1"/>
          </p:cNvPicPr>
          <p:nvPr/>
        </p:nvPicPr>
        <p:blipFill>
          <a:blip r:embed="rId6" cstate="print"/>
          <a:srcRect/>
          <a:stretch>
            <a:fillRect/>
          </a:stretch>
        </p:blipFill>
        <p:spPr bwMode="auto">
          <a:xfrm rot="5400000">
            <a:off x="4400950" y="926733"/>
            <a:ext cx="2664297" cy="2340264"/>
          </a:xfrm>
          <a:prstGeom prst="rect">
            <a:avLst/>
          </a:prstGeom>
          <a:ln>
            <a:noFill/>
          </a:ln>
          <a:effectLst>
            <a:softEdge rad="112500"/>
          </a:effectLst>
        </p:spPr>
      </p:pic>
      <p:sp>
        <p:nvSpPr>
          <p:cNvPr id="7" name="Textfeld 6"/>
          <p:cNvSpPr txBox="1"/>
          <p:nvPr/>
        </p:nvSpPr>
        <p:spPr>
          <a:xfrm>
            <a:off x="506523" y="188647"/>
            <a:ext cx="1365931" cy="424754"/>
          </a:xfrm>
          <a:prstGeom prst="rect">
            <a:avLst/>
          </a:prstGeom>
          <a:noFill/>
        </p:spPr>
        <p:txBody>
          <a:bodyPr wrap="none" lIns="85366" tIns="42683" rIns="85366" bIns="42683" rtlCol="0">
            <a:spAutoFit/>
          </a:bodyPr>
          <a:lstStyle/>
          <a:p>
            <a:r>
              <a:rPr lang="de-CH" sz="2200" b="1" dirty="0" smtClean="0">
                <a:solidFill>
                  <a:schemeClr val="tx2"/>
                </a:solidFill>
              </a:rPr>
              <a:t>Einzelteile</a:t>
            </a:r>
            <a:endParaRPr lang="de-CH" sz="2200" b="1" dirty="0">
              <a:solidFill>
                <a:schemeClr val="tx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W:\Fotos_Videos Firma\Blechteile\blechteile 001.JPG"/>
          <p:cNvPicPr>
            <a:picLocks noChangeAspect="1" noChangeArrowheads="1"/>
          </p:cNvPicPr>
          <p:nvPr/>
        </p:nvPicPr>
        <p:blipFill>
          <a:blip r:embed="rId2" cstate="print"/>
          <a:srcRect/>
          <a:stretch>
            <a:fillRect/>
          </a:stretch>
        </p:blipFill>
        <p:spPr bwMode="auto">
          <a:xfrm>
            <a:off x="5441658" y="3629241"/>
            <a:ext cx="4266247" cy="3034595"/>
          </a:xfrm>
          <a:prstGeom prst="rect">
            <a:avLst/>
          </a:prstGeom>
          <a:ln>
            <a:noFill/>
          </a:ln>
          <a:effectLst>
            <a:softEdge rad="112500"/>
          </a:effectLst>
        </p:spPr>
      </p:pic>
      <p:pic>
        <p:nvPicPr>
          <p:cNvPr id="22531" name="Picture 3" descr="W:\Fotos_Videos Firma\Blechteile\blechteile 002.JPG"/>
          <p:cNvPicPr>
            <a:picLocks noChangeAspect="1" noChangeArrowheads="1"/>
          </p:cNvPicPr>
          <p:nvPr/>
        </p:nvPicPr>
        <p:blipFill>
          <a:blip r:embed="rId3" cstate="print"/>
          <a:srcRect/>
          <a:stretch>
            <a:fillRect/>
          </a:stretch>
        </p:blipFill>
        <p:spPr bwMode="auto">
          <a:xfrm>
            <a:off x="233990" y="3629242"/>
            <a:ext cx="2473588" cy="3044420"/>
          </a:xfrm>
          <a:prstGeom prst="rect">
            <a:avLst/>
          </a:prstGeom>
          <a:ln>
            <a:noFill/>
          </a:ln>
          <a:effectLst>
            <a:softEdge rad="112500"/>
          </a:effectLst>
        </p:spPr>
      </p:pic>
      <p:pic>
        <p:nvPicPr>
          <p:cNvPr id="22532" name="Picture 4" descr="W:\Fotos_Videos Firma\Blechteile\blechteile 003.JPG"/>
          <p:cNvPicPr>
            <a:picLocks noChangeAspect="1" noChangeArrowheads="1"/>
          </p:cNvPicPr>
          <p:nvPr/>
        </p:nvPicPr>
        <p:blipFill>
          <a:blip r:embed="rId4" cstate="print"/>
          <a:srcRect/>
          <a:stretch>
            <a:fillRect/>
          </a:stretch>
        </p:blipFill>
        <p:spPr bwMode="auto">
          <a:xfrm>
            <a:off x="2895687" y="3669088"/>
            <a:ext cx="2448544" cy="3013595"/>
          </a:xfrm>
          <a:prstGeom prst="rect">
            <a:avLst/>
          </a:prstGeom>
          <a:ln>
            <a:noFill/>
          </a:ln>
          <a:effectLst>
            <a:softEdge rad="112500"/>
          </a:effectLst>
        </p:spPr>
      </p:pic>
      <p:pic>
        <p:nvPicPr>
          <p:cNvPr id="7" name="Picture 2" descr="W:\Fotos_Videos Firma\2 Runde\2 Runde Bilder Videos 026.JPG"/>
          <p:cNvPicPr>
            <a:picLocks noChangeAspect="1" noChangeArrowheads="1"/>
          </p:cNvPicPr>
          <p:nvPr/>
        </p:nvPicPr>
        <p:blipFill>
          <a:blip r:embed="rId5" cstate="print"/>
          <a:srcRect/>
          <a:stretch>
            <a:fillRect/>
          </a:stretch>
        </p:blipFill>
        <p:spPr bwMode="auto">
          <a:xfrm>
            <a:off x="367547" y="489481"/>
            <a:ext cx="4540935" cy="3143723"/>
          </a:xfrm>
          <a:prstGeom prst="rect">
            <a:avLst/>
          </a:prstGeom>
          <a:ln>
            <a:noFill/>
          </a:ln>
          <a:effectLst>
            <a:softEdge rad="112500"/>
          </a:effectLst>
        </p:spPr>
      </p:pic>
      <p:sp>
        <p:nvSpPr>
          <p:cNvPr id="8" name="Textfeld 7"/>
          <p:cNvSpPr txBox="1"/>
          <p:nvPr/>
        </p:nvSpPr>
        <p:spPr>
          <a:xfrm>
            <a:off x="189472" y="125023"/>
            <a:ext cx="1739192" cy="424754"/>
          </a:xfrm>
          <a:prstGeom prst="rect">
            <a:avLst/>
          </a:prstGeom>
          <a:noFill/>
        </p:spPr>
        <p:txBody>
          <a:bodyPr wrap="square" lIns="85366" tIns="42683" rIns="85366" bIns="42683" rtlCol="0">
            <a:spAutoFit/>
          </a:bodyPr>
          <a:lstStyle/>
          <a:p>
            <a:r>
              <a:rPr lang="de-CH" sz="2200" b="1" dirty="0" err="1" smtClean="0">
                <a:solidFill>
                  <a:schemeClr val="tx2"/>
                </a:solidFill>
              </a:rPr>
              <a:t>Gehäusebau</a:t>
            </a:r>
            <a:endParaRPr lang="de-CH" sz="2200" b="1" dirty="0" smtClean="0">
              <a:solidFill>
                <a:schemeClr val="tx2"/>
              </a:solidFill>
            </a:endParaRPr>
          </a:p>
        </p:txBody>
      </p:sp>
      <p:pic>
        <p:nvPicPr>
          <p:cNvPr id="4098" name="Picture 2" descr="W:\BlechPunkt Bilder\Gehäusebau\CIMG0081.jpg"/>
          <p:cNvPicPr>
            <a:picLocks noChangeAspect="1" noChangeArrowheads="1"/>
          </p:cNvPicPr>
          <p:nvPr/>
        </p:nvPicPr>
        <p:blipFill>
          <a:blip r:embed="rId6" cstate="print"/>
          <a:srcRect/>
          <a:stretch>
            <a:fillRect/>
          </a:stretch>
        </p:blipFill>
        <p:spPr bwMode="auto">
          <a:xfrm>
            <a:off x="5576265" y="72093"/>
            <a:ext cx="3440968" cy="3643651"/>
          </a:xfrm>
          <a:prstGeom prst="rect">
            <a:avLst/>
          </a:prstGeom>
          <a:ln>
            <a:noFill/>
          </a:ln>
          <a:effectLst>
            <a:softEdge rad="112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404664"/>
            <a:ext cx="1443711" cy="476672"/>
          </a:xfrm>
        </p:spPr>
        <p:txBody>
          <a:bodyPr>
            <a:normAutofit/>
          </a:bodyPr>
          <a:lstStyle/>
          <a:p>
            <a:r>
              <a:rPr lang="de-CH" sz="2200" b="1" dirty="0" smtClean="0">
                <a:solidFill>
                  <a:schemeClr val="tx2"/>
                </a:solidFill>
              </a:rPr>
              <a:t>Über uns</a:t>
            </a:r>
            <a:endParaRPr lang="de-CH" sz="2200" b="1" dirty="0">
              <a:solidFill>
                <a:schemeClr val="tx2"/>
              </a:solidFill>
            </a:endParaRPr>
          </a:p>
        </p:txBody>
      </p:sp>
      <p:sp>
        <p:nvSpPr>
          <p:cNvPr id="1028" name="Rectangle 4"/>
          <p:cNvSpPr>
            <a:spLocks noChangeArrowheads="1"/>
          </p:cNvSpPr>
          <p:nvPr/>
        </p:nvSpPr>
        <p:spPr bwMode="auto">
          <a:xfrm>
            <a:off x="200472" y="3068960"/>
            <a:ext cx="6762745" cy="3594852"/>
          </a:xfrm>
          <a:prstGeom prst="rect">
            <a:avLst/>
          </a:prstGeom>
          <a:noFill/>
          <a:ln w="9525">
            <a:noFill/>
            <a:miter lim="800000"/>
            <a:headEnd/>
            <a:tailEnd/>
          </a:ln>
          <a:effectLst/>
        </p:spPr>
        <p:txBody>
          <a:bodyPr vert="horz" wrap="square" lIns="85366" tIns="42683" rIns="85366" bIns="42683" numCol="1" anchor="ctr" anchorCtr="0" compatLnSpc="1">
            <a:prstTxWarp prst="textNoShape">
              <a:avLst/>
            </a:prstTxWarp>
            <a:spAutoFit/>
          </a:bodyPr>
          <a:lstStyle/>
          <a:p>
            <a:pPr fontAlgn="base">
              <a:spcBef>
                <a:spcPct val="0"/>
              </a:spcBef>
              <a:spcAft>
                <a:spcPct val="0"/>
              </a:spcAft>
            </a:pPr>
            <a:r>
              <a:rPr lang="de-CH" sz="1200" dirty="0" smtClean="0">
                <a:solidFill>
                  <a:srgbClr val="3366FF"/>
                </a:solidFill>
                <a:ea typeface="Times New Roman" pitchFamily="18" charset="0"/>
                <a:cs typeface="Tahoma" pitchFamily="34" charset="0"/>
              </a:rPr>
              <a:t>Geschichte der Firma Blech Punkt AG ( Eiko Blech AG )</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November 	1994   	Die Firma Eiko Blech AG wird am </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		1. November 1994 gegründet.</a:t>
            </a:r>
          </a:p>
          <a:p>
            <a:pPr eaLnBrk="0" fontAlgn="base" hangingPunct="0">
              <a:spcBef>
                <a:spcPct val="0"/>
              </a:spcBef>
              <a:spcAft>
                <a:spcPct val="0"/>
              </a:spcAft>
            </a:pPr>
            <a:r>
              <a:rPr lang="de-CH" sz="1200" dirty="0" smtClean="0">
                <a:ea typeface="Times New Roman" pitchFamily="18" charset="0"/>
                <a:cs typeface="Tahoma" pitchFamily="34" charset="0"/>
              </a:rPr>
              <a:t>März	1997	Standortwechsel der Firma nach Moosseedorf</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April	1997	Kauf CNC Stanzmaschine Trumpf 240</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Juni	1997	Kauf CNC Abkantpresse AMADA 2 m</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Januar	1999	Kauf CNC Abkantpresse AMADA 1 m	</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März	2000	Standortwechsel der Firma in das Zentareal</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		In Bern ( Produktionsfläche neu 800 m2)</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November	2001	Kauf </a:t>
            </a:r>
            <a:r>
              <a:rPr lang="de-CH" sz="1200" dirty="0" err="1" smtClean="0">
                <a:ea typeface="Times New Roman" pitchFamily="18" charset="0"/>
                <a:cs typeface="Tahoma" pitchFamily="34" charset="0"/>
              </a:rPr>
              <a:t>Trumatic</a:t>
            </a:r>
            <a:r>
              <a:rPr lang="de-CH" sz="1200" dirty="0" smtClean="0">
                <a:ea typeface="Times New Roman" pitchFamily="18" charset="0"/>
                <a:cs typeface="Tahoma" pitchFamily="34" charset="0"/>
              </a:rPr>
              <a:t> 200 Rotation</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November     	2003	Namensänderung auf BlechPunkt AG</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November      2010	Kauf CNC Abkantmaschine Trumpf</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		Kauf CNC Bolzen Schweiss Maschine Bettermann</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November       2012	Neu </a:t>
            </a:r>
            <a:r>
              <a:rPr lang="de-CH" sz="1200" dirty="0" err="1" smtClean="0">
                <a:ea typeface="Times New Roman" pitchFamily="18" charset="0"/>
                <a:cs typeface="Tahoma" pitchFamily="34" charset="0"/>
              </a:rPr>
              <a:t>Trumatic</a:t>
            </a:r>
            <a:r>
              <a:rPr lang="de-CH" sz="1200" dirty="0" smtClean="0">
                <a:ea typeface="Times New Roman" pitchFamily="18" charset="0"/>
                <a:cs typeface="Tahoma" pitchFamily="34" charset="0"/>
              </a:rPr>
              <a:t> 7000 Laser Stanzmaschine</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Dezember       2012	Standortwechsel im Areal an den Zentweg 11</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		In eine neu gebaute Halle </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	</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		Zusammenarbeit mit der Firma Reitz Schweiz AG.</a:t>
            </a:r>
          </a:p>
          <a:p>
            <a:pPr eaLnBrk="0" fontAlgn="base" hangingPunct="0">
              <a:spcBef>
                <a:spcPct val="0"/>
              </a:spcBef>
              <a:spcAft>
                <a:spcPct val="0"/>
              </a:spcAft>
            </a:pPr>
            <a:r>
              <a:rPr lang="de-CH" sz="1200" dirty="0" smtClean="0">
                <a:ea typeface="Times New Roman" pitchFamily="18" charset="0"/>
                <a:cs typeface="Tahoma" pitchFamily="34" charset="0"/>
              </a:rPr>
              <a:t>		Neu haben wir auch Zugriff auf einen Schweissroboter.	</a:t>
            </a:r>
            <a:r>
              <a:rPr lang="de-CH" sz="1200" dirty="0" smtClean="0">
                <a:cs typeface="Arial" pitchFamily="34" charset="0"/>
              </a:rPr>
              <a:t> </a:t>
            </a:r>
          </a:p>
        </p:txBody>
      </p:sp>
      <p:pic>
        <p:nvPicPr>
          <p:cNvPr id="1029" name="Picture 5" descr="netz"/>
          <p:cNvPicPr>
            <a:picLocks noChangeAspect="1" noChangeArrowheads="1"/>
          </p:cNvPicPr>
          <p:nvPr/>
        </p:nvPicPr>
        <p:blipFill>
          <a:blip r:embed="rId2" cstate="print"/>
          <a:srcRect/>
          <a:stretch>
            <a:fillRect/>
          </a:stretch>
        </p:blipFill>
        <p:spPr bwMode="auto">
          <a:xfrm>
            <a:off x="4199591" y="260648"/>
            <a:ext cx="5706409" cy="3429000"/>
          </a:xfrm>
          <a:prstGeom prst="rect">
            <a:avLst/>
          </a:prstGeom>
          <a:noFill/>
          <a:ln w="9525">
            <a:noFill/>
            <a:miter lim="800000"/>
            <a:headEnd/>
            <a:tailEnd/>
          </a:ln>
        </p:spPr>
      </p:pic>
      <p:sp>
        <p:nvSpPr>
          <p:cNvPr id="1030" name="Rectangle 6"/>
          <p:cNvSpPr>
            <a:spLocks noChangeArrowheads="1"/>
          </p:cNvSpPr>
          <p:nvPr/>
        </p:nvSpPr>
        <p:spPr bwMode="auto">
          <a:xfrm>
            <a:off x="97971" y="1063621"/>
            <a:ext cx="3588394" cy="535542"/>
          </a:xfrm>
          <a:prstGeom prst="rect">
            <a:avLst/>
          </a:prstGeom>
          <a:noFill/>
          <a:ln w="9525">
            <a:noFill/>
            <a:miter lim="800000"/>
            <a:headEnd/>
            <a:tailEnd/>
          </a:ln>
          <a:effectLst/>
        </p:spPr>
        <p:txBody>
          <a:bodyPr vert="horz" wrap="square" lIns="85366" tIns="42683" rIns="85366" bIns="0" numCol="1" anchor="ctr" anchorCtr="0" compatLnSpc="1">
            <a:prstTxWarp prst="textNoShape">
              <a:avLst/>
            </a:prstTxWarp>
            <a:spAutoFit/>
          </a:bodyPr>
          <a:lstStyle/>
          <a:p>
            <a:pPr algn="ctr" fontAlgn="base">
              <a:spcBef>
                <a:spcPct val="0"/>
              </a:spcBef>
              <a:spcAft>
                <a:spcPct val="0"/>
              </a:spcAft>
            </a:pPr>
            <a:r>
              <a:rPr lang="de-CH" dirty="0" smtClean="0">
                <a:solidFill>
                  <a:srgbClr val="3366FF"/>
                </a:solidFill>
                <a:ea typeface="Times New Roman" pitchFamily="18" charset="0"/>
                <a:cs typeface="Tahoma" pitchFamily="34" charset="0"/>
              </a:rPr>
              <a:t>UNSERE FACHKOMPETENZ = IHR ERFOLG</a:t>
            </a:r>
          </a:p>
          <a:p>
            <a:pPr algn="ctr" eaLnBrk="0" fontAlgn="base" hangingPunct="0">
              <a:spcBef>
                <a:spcPct val="0"/>
              </a:spcBef>
              <a:spcAft>
                <a:spcPct val="0"/>
              </a:spcAft>
            </a:pPr>
            <a:endParaRPr lang="de-CH" dirty="0" smtClean="0">
              <a:cs typeface="Arial" pitchFamily="34" charset="0"/>
            </a:endParaRPr>
          </a:p>
        </p:txBody>
      </p:sp>
      <p:sp>
        <p:nvSpPr>
          <p:cNvPr id="1031" name="Rectangle 7"/>
          <p:cNvSpPr>
            <a:spLocks noChangeArrowheads="1"/>
          </p:cNvSpPr>
          <p:nvPr/>
        </p:nvSpPr>
        <p:spPr bwMode="auto">
          <a:xfrm>
            <a:off x="0" y="1484784"/>
            <a:ext cx="4542498" cy="517087"/>
          </a:xfrm>
          <a:prstGeom prst="rect">
            <a:avLst/>
          </a:prstGeom>
          <a:noFill/>
          <a:ln w="9525">
            <a:noFill/>
            <a:miter lim="800000"/>
            <a:headEnd/>
            <a:tailEnd/>
          </a:ln>
          <a:effectLst/>
        </p:spPr>
        <p:txBody>
          <a:bodyPr vert="horz" wrap="square" lIns="85366" tIns="42683" rIns="85366" bIns="42683" numCol="1" anchor="ctr" anchorCtr="0" compatLnSpc="1">
            <a:prstTxWarp prst="textNoShape">
              <a:avLst/>
            </a:prstTxWarp>
            <a:spAutoFit/>
          </a:bodyPr>
          <a:lstStyle/>
          <a:p>
            <a:pPr algn="ctr" fontAlgn="base">
              <a:spcBef>
                <a:spcPct val="0"/>
              </a:spcBef>
              <a:spcAft>
                <a:spcPct val="0"/>
              </a:spcAft>
            </a:pPr>
            <a:r>
              <a:rPr lang="de-DE" sz="1400" dirty="0" smtClean="0">
                <a:solidFill>
                  <a:srgbClr val="105870"/>
                </a:solidFill>
                <a:ea typeface="Times New Roman" pitchFamily="18" charset="0"/>
                <a:cs typeface="Arial" pitchFamily="34" charset="0"/>
              </a:rPr>
              <a:t>Blech Punkt AG verfügt über ein sehr gut funktionierendes Netzwerk.</a:t>
            </a:r>
            <a:endParaRPr lang="de-DE" sz="1400" dirty="0" smtClean="0">
              <a:cs typeface="Arial" pitchFamily="34" charset="0"/>
            </a:endParaRPr>
          </a:p>
        </p:txBody>
      </p:sp>
      <p:sp>
        <p:nvSpPr>
          <p:cNvPr id="1032" name="Rectangle 8"/>
          <p:cNvSpPr>
            <a:spLocks noChangeArrowheads="1"/>
          </p:cNvSpPr>
          <p:nvPr/>
        </p:nvSpPr>
        <p:spPr bwMode="auto">
          <a:xfrm>
            <a:off x="6105128" y="4509120"/>
            <a:ext cx="2664296" cy="1335761"/>
          </a:xfrm>
          <a:prstGeom prst="rect">
            <a:avLst/>
          </a:prstGeom>
          <a:noFill/>
          <a:ln w="9525">
            <a:noFill/>
            <a:miter lim="800000"/>
            <a:headEnd/>
            <a:tailEnd/>
          </a:ln>
          <a:effectLst/>
        </p:spPr>
        <p:txBody>
          <a:bodyPr vert="horz" wrap="square" lIns="85366" tIns="42683" rIns="85366" bIns="0" numCol="1" anchor="ctr" anchorCtr="0" compatLnSpc="1">
            <a:prstTxWarp prst="textNoShape">
              <a:avLst/>
            </a:prstTxWarp>
            <a:spAutoFit/>
          </a:bodyPr>
          <a:lstStyle/>
          <a:p>
            <a:pPr algn="ctr" fontAlgn="base">
              <a:spcBef>
                <a:spcPct val="0"/>
              </a:spcBef>
              <a:spcAft>
                <a:spcPct val="0"/>
              </a:spcAft>
            </a:pPr>
            <a:r>
              <a:rPr lang="de-CH" sz="1400" dirty="0" smtClean="0">
                <a:cs typeface="Tahoma" pitchFamily="34" charset="0"/>
              </a:rPr>
              <a:t>ZENTWEG 11</a:t>
            </a:r>
            <a:endParaRPr lang="de-CH" sz="1400" dirty="0" smtClean="0">
              <a:cs typeface="Arial" pitchFamily="34" charset="0"/>
            </a:endParaRPr>
          </a:p>
          <a:p>
            <a:pPr algn="ctr" eaLnBrk="0" fontAlgn="base" hangingPunct="0">
              <a:spcBef>
                <a:spcPct val="0"/>
              </a:spcBef>
              <a:spcAft>
                <a:spcPct val="0"/>
              </a:spcAft>
            </a:pPr>
            <a:r>
              <a:rPr lang="de-CH" sz="1400" dirty="0" smtClean="0">
                <a:ea typeface="Times New Roman" pitchFamily="18" charset="0"/>
                <a:cs typeface="Tahoma" pitchFamily="34" charset="0"/>
              </a:rPr>
              <a:t>3006 BERN</a:t>
            </a:r>
            <a:endParaRPr lang="de-CH" sz="1400" dirty="0" smtClean="0">
              <a:cs typeface="Arial" pitchFamily="34" charset="0"/>
            </a:endParaRPr>
          </a:p>
          <a:p>
            <a:pPr algn="ctr" eaLnBrk="0" fontAlgn="base" hangingPunct="0">
              <a:spcBef>
                <a:spcPct val="0"/>
              </a:spcBef>
              <a:spcAft>
                <a:spcPct val="0"/>
              </a:spcAft>
            </a:pPr>
            <a:r>
              <a:rPr lang="de-CH" sz="1400" dirty="0" smtClean="0">
                <a:ea typeface="Times New Roman" pitchFamily="18" charset="0"/>
                <a:cs typeface="Tahoma" pitchFamily="34" charset="0"/>
              </a:rPr>
              <a:t>TEL. 031 934 36 70</a:t>
            </a:r>
            <a:endParaRPr lang="de-CH" sz="1400" dirty="0" smtClean="0">
              <a:cs typeface="Arial" pitchFamily="34" charset="0"/>
            </a:endParaRPr>
          </a:p>
          <a:p>
            <a:pPr algn="ctr" eaLnBrk="0" fontAlgn="base" hangingPunct="0">
              <a:spcBef>
                <a:spcPct val="0"/>
              </a:spcBef>
              <a:spcAft>
                <a:spcPct val="0"/>
              </a:spcAft>
            </a:pPr>
            <a:r>
              <a:rPr lang="de-CH" sz="1400" dirty="0" smtClean="0">
                <a:ea typeface="Times New Roman" pitchFamily="18" charset="0"/>
                <a:cs typeface="Tahoma" pitchFamily="34" charset="0"/>
              </a:rPr>
              <a:t>FAX. 031 934 36 71</a:t>
            </a:r>
            <a:endParaRPr lang="de-CH" sz="1400" dirty="0" smtClean="0">
              <a:cs typeface="Arial" pitchFamily="34" charset="0"/>
            </a:endParaRPr>
          </a:p>
          <a:p>
            <a:pPr algn="ctr" eaLnBrk="0" fontAlgn="base" hangingPunct="0">
              <a:spcBef>
                <a:spcPct val="0"/>
              </a:spcBef>
              <a:spcAft>
                <a:spcPct val="0"/>
              </a:spcAft>
            </a:pPr>
            <a:r>
              <a:rPr lang="de-DE" sz="1400" dirty="0" smtClean="0">
                <a:ea typeface="Times New Roman" pitchFamily="18" charset="0"/>
                <a:cs typeface="Tahoma" pitchFamily="34" charset="0"/>
              </a:rPr>
              <a:t>E-MAIL: </a:t>
            </a:r>
            <a:r>
              <a:rPr lang="de-DE" sz="1400" dirty="0" smtClean="0">
                <a:ea typeface="Times New Roman" pitchFamily="18" charset="0"/>
                <a:cs typeface="Tahoma" pitchFamily="34" charset="0"/>
                <a:hlinkClick r:id="rId3"/>
              </a:rPr>
              <a:t>info@blechpunkt.ch</a:t>
            </a:r>
            <a:endParaRPr lang="de-CH" sz="1400" dirty="0" smtClean="0">
              <a:cs typeface="Arial" pitchFamily="34" charset="0"/>
            </a:endParaRPr>
          </a:p>
          <a:p>
            <a:pPr eaLnBrk="0" fontAlgn="base" hangingPunct="0">
              <a:spcBef>
                <a:spcPct val="0"/>
              </a:spcBef>
              <a:spcAft>
                <a:spcPct val="0"/>
              </a:spcAft>
            </a:pPr>
            <a:endParaRPr lang="de-CH" sz="1400" dirty="0" smtClean="0">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72480" y="0"/>
            <a:ext cx="1374652" cy="424754"/>
          </a:xfrm>
          <a:prstGeom prst="rect">
            <a:avLst/>
          </a:prstGeom>
          <a:noFill/>
        </p:spPr>
        <p:txBody>
          <a:bodyPr wrap="none" lIns="85366" tIns="42683" rIns="85366" bIns="42683" rtlCol="0">
            <a:spAutoFit/>
          </a:bodyPr>
          <a:lstStyle/>
          <a:p>
            <a:r>
              <a:rPr lang="de-CH" sz="2200" b="1" dirty="0" smtClean="0">
                <a:solidFill>
                  <a:schemeClr val="tx2"/>
                </a:solidFill>
              </a:rPr>
              <a:t>Möbelbau</a:t>
            </a:r>
            <a:endParaRPr lang="de-CH" sz="2200" b="1" dirty="0">
              <a:solidFill>
                <a:schemeClr val="tx2"/>
              </a:solidFill>
            </a:endParaRPr>
          </a:p>
        </p:txBody>
      </p:sp>
      <p:pic>
        <p:nvPicPr>
          <p:cNvPr id="5122" name="Picture 2" descr="W:\BlechPunkt Bilder\Möbelbau\IMGP1343.JPG"/>
          <p:cNvPicPr>
            <a:picLocks noChangeAspect="1" noChangeArrowheads="1"/>
          </p:cNvPicPr>
          <p:nvPr/>
        </p:nvPicPr>
        <p:blipFill>
          <a:blip r:embed="rId2" cstate="print"/>
          <a:srcRect/>
          <a:stretch>
            <a:fillRect/>
          </a:stretch>
        </p:blipFill>
        <p:spPr bwMode="auto">
          <a:xfrm>
            <a:off x="41718" y="442924"/>
            <a:ext cx="3819171" cy="2644043"/>
          </a:xfrm>
          <a:prstGeom prst="rect">
            <a:avLst/>
          </a:prstGeom>
          <a:ln>
            <a:noFill/>
          </a:ln>
          <a:effectLst>
            <a:softEdge rad="112500"/>
          </a:effectLst>
        </p:spPr>
      </p:pic>
      <p:pic>
        <p:nvPicPr>
          <p:cNvPr id="5123" name="Picture 3" descr="W:\BlechPunkt Bilder\Möbelbau\Schrank2.jpg"/>
          <p:cNvPicPr>
            <a:picLocks noChangeAspect="1" noChangeArrowheads="1"/>
          </p:cNvPicPr>
          <p:nvPr/>
        </p:nvPicPr>
        <p:blipFill>
          <a:blip r:embed="rId3" cstate="print"/>
          <a:srcRect/>
          <a:stretch>
            <a:fillRect/>
          </a:stretch>
        </p:blipFill>
        <p:spPr bwMode="auto">
          <a:xfrm>
            <a:off x="4250928" y="3257609"/>
            <a:ext cx="2925328" cy="3600403"/>
          </a:xfrm>
          <a:prstGeom prst="rect">
            <a:avLst/>
          </a:prstGeom>
          <a:ln>
            <a:noFill/>
          </a:ln>
          <a:effectLst>
            <a:softEdge rad="112500"/>
          </a:effectLst>
        </p:spPr>
      </p:pic>
      <p:pic>
        <p:nvPicPr>
          <p:cNvPr id="5124" name="Picture 4" descr="W:\BlechPunkt Bilder\Möbelbau\Bild 017.jpg"/>
          <p:cNvPicPr>
            <a:picLocks noChangeAspect="1" noChangeArrowheads="1"/>
          </p:cNvPicPr>
          <p:nvPr/>
        </p:nvPicPr>
        <p:blipFill>
          <a:blip r:embed="rId4" cstate="print"/>
          <a:srcRect l="9232" t="4924" r="9527" b="3987"/>
          <a:stretch>
            <a:fillRect/>
          </a:stretch>
        </p:blipFill>
        <p:spPr bwMode="auto">
          <a:xfrm>
            <a:off x="285492" y="3534025"/>
            <a:ext cx="3731413" cy="2896412"/>
          </a:xfrm>
          <a:prstGeom prst="rect">
            <a:avLst/>
          </a:prstGeom>
          <a:ln>
            <a:noFill/>
          </a:ln>
          <a:effectLst>
            <a:softEdge rad="112500"/>
          </a:effectLst>
        </p:spPr>
      </p:pic>
      <p:pic>
        <p:nvPicPr>
          <p:cNvPr id="5125" name="Picture 5" descr="W:\BlechPunkt Bilder\Möbelbau\Blechpunkt5.jpg"/>
          <p:cNvPicPr>
            <a:picLocks noChangeAspect="1" noChangeArrowheads="1"/>
          </p:cNvPicPr>
          <p:nvPr/>
        </p:nvPicPr>
        <p:blipFill>
          <a:blip r:embed="rId5" cstate="print"/>
          <a:srcRect/>
          <a:stretch>
            <a:fillRect/>
          </a:stretch>
        </p:blipFill>
        <p:spPr bwMode="auto">
          <a:xfrm>
            <a:off x="3865225" y="443675"/>
            <a:ext cx="3792090" cy="2625296"/>
          </a:xfrm>
          <a:prstGeom prst="rect">
            <a:avLst/>
          </a:prstGeom>
          <a:ln>
            <a:noFill/>
          </a:ln>
          <a:effectLst>
            <a:softEdge rad="112500"/>
          </a:effectLst>
        </p:spPr>
      </p:pic>
      <p:pic>
        <p:nvPicPr>
          <p:cNvPr id="5126" name="Picture 6" descr="W:\BlechPunkt Bilder\Möbelbau\IMGP1341.JPG"/>
          <p:cNvPicPr>
            <a:picLocks noChangeAspect="1" noChangeArrowheads="1"/>
          </p:cNvPicPr>
          <p:nvPr/>
        </p:nvPicPr>
        <p:blipFill>
          <a:blip r:embed="rId6" cstate="print"/>
          <a:srcRect/>
          <a:stretch>
            <a:fillRect/>
          </a:stretch>
        </p:blipFill>
        <p:spPr bwMode="auto">
          <a:xfrm>
            <a:off x="7676116" y="443819"/>
            <a:ext cx="2130188" cy="2621773"/>
          </a:xfrm>
          <a:prstGeom prst="rect">
            <a:avLst/>
          </a:prstGeom>
          <a:ln>
            <a:noFill/>
          </a:ln>
          <a:effectLst>
            <a:softEdge rad="112500"/>
          </a:effectLst>
        </p:spPr>
      </p:pic>
      <p:pic>
        <p:nvPicPr>
          <p:cNvPr id="5127" name="Picture 7" descr="W:\BlechPunkt Bilder\Möbelbau\IMGP1338.JPG"/>
          <p:cNvPicPr>
            <a:picLocks noChangeAspect="1" noChangeArrowheads="1"/>
          </p:cNvPicPr>
          <p:nvPr/>
        </p:nvPicPr>
        <p:blipFill>
          <a:blip r:embed="rId7" cstate="print"/>
          <a:srcRect/>
          <a:stretch>
            <a:fillRect/>
          </a:stretch>
        </p:blipFill>
        <p:spPr bwMode="auto">
          <a:xfrm>
            <a:off x="7137254" y="3853779"/>
            <a:ext cx="2626291" cy="1879491"/>
          </a:xfrm>
          <a:prstGeom prst="rect">
            <a:avLst/>
          </a:prstGeom>
          <a:ln>
            <a:noFill/>
          </a:ln>
          <a:effectLst>
            <a:softEdge rad="112500"/>
          </a:effectLst>
        </p:spPr>
      </p:pic>
      <p:sp>
        <p:nvSpPr>
          <p:cNvPr id="9" name="Textfeld 8"/>
          <p:cNvSpPr txBox="1"/>
          <p:nvPr/>
        </p:nvSpPr>
        <p:spPr>
          <a:xfrm>
            <a:off x="194485" y="3068978"/>
            <a:ext cx="2808313" cy="270866"/>
          </a:xfrm>
          <a:prstGeom prst="rect">
            <a:avLst/>
          </a:prstGeom>
          <a:noFill/>
        </p:spPr>
        <p:txBody>
          <a:bodyPr wrap="square" lIns="85366" tIns="42683" rIns="85366" bIns="42683" rtlCol="0">
            <a:spAutoFit/>
          </a:bodyPr>
          <a:lstStyle/>
          <a:p>
            <a:r>
              <a:rPr lang="de-CH" sz="1200" dirty="0" smtClean="0"/>
              <a:t>TV Möbel</a:t>
            </a:r>
            <a:endParaRPr lang="de-CH" sz="1200" dirty="0"/>
          </a:p>
        </p:txBody>
      </p:sp>
      <p:sp>
        <p:nvSpPr>
          <p:cNvPr id="10" name="Textfeld 9"/>
          <p:cNvSpPr txBox="1"/>
          <p:nvPr/>
        </p:nvSpPr>
        <p:spPr>
          <a:xfrm>
            <a:off x="3938895" y="2996966"/>
            <a:ext cx="1681659" cy="270866"/>
          </a:xfrm>
          <a:prstGeom prst="rect">
            <a:avLst/>
          </a:prstGeom>
          <a:noFill/>
        </p:spPr>
        <p:txBody>
          <a:bodyPr wrap="none" lIns="85366" tIns="42683" rIns="85366" bIns="42683" rtlCol="0">
            <a:spAutoFit/>
          </a:bodyPr>
          <a:lstStyle/>
          <a:p>
            <a:r>
              <a:rPr lang="de-CH" sz="1200" dirty="0" smtClean="0"/>
              <a:t>Kaffeemaschinen Möbel</a:t>
            </a:r>
            <a:endParaRPr lang="de-CH" sz="1200" dirty="0"/>
          </a:p>
        </p:txBody>
      </p:sp>
      <p:sp>
        <p:nvSpPr>
          <p:cNvPr id="11" name="Textfeld 10"/>
          <p:cNvSpPr txBox="1"/>
          <p:nvPr/>
        </p:nvSpPr>
        <p:spPr>
          <a:xfrm>
            <a:off x="7683314" y="3068974"/>
            <a:ext cx="1153950" cy="270866"/>
          </a:xfrm>
          <a:prstGeom prst="rect">
            <a:avLst/>
          </a:prstGeom>
          <a:noFill/>
        </p:spPr>
        <p:txBody>
          <a:bodyPr wrap="none" lIns="85366" tIns="42683" rIns="85366" bIns="42683" rtlCol="0">
            <a:spAutoFit/>
          </a:bodyPr>
          <a:lstStyle/>
          <a:p>
            <a:r>
              <a:rPr lang="de-CH" sz="1200" dirty="0" smtClean="0"/>
              <a:t>Blechgarderobe</a:t>
            </a:r>
            <a:endParaRPr lang="de-CH" sz="1200" dirty="0"/>
          </a:p>
        </p:txBody>
      </p:sp>
      <p:sp>
        <p:nvSpPr>
          <p:cNvPr id="12" name="Textfeld 11"/>
          <p:cNvSpPr txBox="1"/>
          <p:nvPr/>
        </p:nvSpPr>
        <p:spPr>
          <a:xfrm>
            <a:off x="272494" y="6381345"/>
            <a:ext cx="1395876" cy="270866"/>
          </a:xfrm>
          <a:prstGeom prst="rect">
            <a:avLst/>
          </a:prstGeom>
          <a:noFill/>
        </p:spPr>
        <p:txBody>
          <a:bodyPr wrap="none" lIns="85366" tIns="42683" rIns="85366" bIns="42683" rtlCol="0">
            <a:spAutoFit/>
          </a:bodyPr>
          <a:lstStyle/>
          <a:p>
            <a:r>
              <a:rPr lang="de-CH" sz="1200" dirty="0" smtClean="0"/>
              <a:t>Mikrowellen Möbel</a:t>
            </a:r>
            <a:endParaRPr lang="de-CH" sz="1200" dirty="0"/>
          </a:p>
        </p:txBody>
      </p:sp>
      <p:sp>
        <p:nvSpPr>
          <p:cNvPr id="13" name="Textfeld 12"/>
          <p:cNvSpPr txBox="1"/>
          <p:nvPr/>
        </p:nvSpPr>
        <p:spPr>
          <a:xfrm>
            <a:off x="7137254" y="6453350"/>
            <a:ext cx="1252888" cy="270866"/>
          </a:xfrm>
          <a:prstGeom prst="rect">
            <a:avLst/>
          </a:prstGeom>
          <a:noFill/>
        </p:spPr>
        <p:txBody>
          <a:bodyPr wrap="none" lIns="85366" tIns="42683" rIns="85366" bIns="42683" rtlCol="0">
            <a:spAutoFit/>
          </a:bodyPr>
          <a:lstStyle/>
          <a:p>
            <a:r>
              <a:rPr lang="de-CH" sz="1200" dirty="0" smtClean="0"/>
              <a:t>Materialschränke</a:t>
            </a:r>
            <a:endParaRPr lang="de-CH" sz="1200" dirty="0"/>
          </a:p>
        </p:txBody>
      </p:sp>
      <p:sp>
        <p:nvSpPr>
          <p:cNvPr id="14" name="Textfeld 13"/>
          <p:cNvSpPr txBox="1"/>
          <p:nvPr/>
        </p:nvSpPr>
        <p:spPr>
          <a:xfrm>
            <a:off x="8619413" y="5661265"/>
            <a:ext cx="1170128" cy="270866"/>
          </a:xfrm>
          <a:prstGeom prst="rect">
            <a:avLst/>
          </a:prstGeom>
          <a:noFill/>
        </p:spPr>
        <p:txBody>
          <a:bodyPr wrap="square" lIns="85366" tIns="42683" rIns="85366" bIns="42683" rtlCol="0">
            <a:spAutoFit/>
          </a:bodyPr>
          <a:lstStyle/>
          <a:p>
            <a:r>
              <a:rPr lang="de-CH" sz="1200" dirty="0" smtClean="0"/>
              <a:t>Blech Tablare</a:t>
            </a:r>
            <a:endParaRPr lang="de-CH" sz="1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72480" y="116632"/>
            <a:ext cx="2340264" cy="532476"/>
          </a:xfrm>
          <a:prstGeom prst="rect">
            <a:avLst/>
          </a:prstGeom>
          <a:noFill/>
        </p:spPr>
        <p:txBody>
          <a:bodyPr wrap="square" lIns="85366" tIns="42683" rIns="85366" bIns="42683" rtlCol="0">
            <a:spAutoFit/>
          </a:bodyPr>
          <a:lstStyle/>
          <a:p>
            <a:r>
              <a:rPr lang="de-CH" sz="2900" b="1" dirty="0" smtClean="0">
                <a:solidFill>
                  <a:schemeClr val="tx2"/>
                </a:solidFill>
              </a:rPr>
              <a:t>Geländer</a:t>
            </a:r>
            <a:endParaRPr lang="de-CH" sz="2900" b="1" dirty="0">
              <a:solidFill>
                <a:schemeClr val="tx2"/>
              </a:solidFill>
            </a:endParaRPr>
          </a:p>
        </p:txBody>
      </p:sp>
      <p:pic>
        <p:nvPicPr>
          <p:cNvPr id="6146" name="Picture 2" descr="W:\BlechPunkt Bilder\Metallbau\Geländer\diverse inkl kreta 001.JPG"/>
          <p:cNvPicPr>
            <a:picLocks noChangeAspect="1" noChangeArrowheads="1"/>
          </p:cNvPicPr>
          <p:nvPr/>
        </p:nvPicPr>
        <p:blipFill>
          <a:blip r:embed="rId2" cstate="print"/>
          <a:srcRect/>
          <a:stretch>
            <a:fillRect/>
          </a:stretch>
        </p:blipFill>
        <p:spPr bwMode="auto">
          <a:xfrm>
            <a:off x="322717" y="559565"/>
            <a:ext cx="4680519" cy="3240359"/>
          </a:xfrm>
          <a:prstGeom prst="rect">
            <a:avLst/>
          </a:prstGeom>
          <a:ln>
            <a:noFill/>
          </a:ln>
          <a:effectLst>
            <a:softEdge rad="112500"/>
          </a:effectLst>
        </p:spPr>
      </p:pic>
      <p:sp>
        <p:nvSpPr>
          <p:cNvPr id="5" name="Textfeld 4"/>
          <p:cNvSpPr txBox="1"/>
          <p:nvPr/>
        </p:nvSpPr>
        <p:spPr>
          <a:xfrm>
            <a:off x="343407" y="3831772"/>
            <a:ext cx="3666404" cy="270866"/>
          </a:xfrm>
          <a:prstGeom prst="rect">
            <a:avLst/>
          </a:prstGeom>
          <a:noFill/>
        </p:spPr>
        <p:txBody>
          <a:bodyPr wrap="square" lIns="85366" tIns="42683" rIns="85366" bIns="42683" rtlCol="0">
            <a:spAutoFit/>
          </a:bodyPr>
          <a:lstStyle/>
          <a:p>
            <a:r>
              <a:rPr lang="de-CH" sz="1200" dirty="0" smtClean="0"/>
              <a:t>Terrassen Trennwände</a:t>
            </a:r>
            <a:endParaRPr lang="de-CH" sz="1200" dirty="0"/>
          </a:p>
        </p:txBody>
      </p:sp>
      <p:pic>
        <p:nvPicPr>
          <p:cNvPr id="1026" name="Picture 2" descr="W:\BlechPunkt Bilder\Metallbau\Treppen\003.JPG"/>
          <p:cNvPicPr>
            <a:picLocks noChangeAspect="1" noChangeArrowheads="1"/>
          </p:cNvPicPr>
          <p:nvPr/>
        </p:nvPicPr>
        <p:blipFill>
          <a:blip r:embed="rId3" cstate="print"/>
          <a:srcRect/>
          <a:stretch>
            <a:fillRect/>
          </a:stretch>
        </p:blipFill>
        <p:spPr bwMode="auto">
          <a:xfrm>
            <a:off x="5025008" y="548680"/>
            <a:ext cx="4499992" cy="3264835"/>
          </a:xfrm>
          <a:prstGeom prst="rect">
            <a:avLst/>
          </a:prstGeom>
          <a:ln>
            <a:noFill/>
          </a:ln>
          <a:effectLst>
            <a:softEdge rad="112500"/>
          </a:effectLst>
        </p:spPr>
      </p:pic>
      <p:pic>
        <p:nvPicPr>
          <p:cNvPr id="9" name="Picture 3" descr="W:\BlechPunkt Bilder\Metallbau\Treppen\005.JPG"/>
          <p:cNvPicPr>
            <a:picLocks noChangeAspect="1" noChangeArrowheads="1"/>
          </p:cNvPicPr>
          <p:nvPr/>
        </p:nvPicPr>
        <p:blipFill>
          <a:blip r:embed="rId4" cstate="print"/>
          <a:srcRect t="4337" b="7848"/>
          <a:stretch>
            <a:fillRect/>
          </a:stretch>
        </p:blipFill>
        <p:spPr bwMode="auto">
          <a:xfrm>
            <a:off x="2687351" y="3830385"/>
            <a:ext cx="4427984" cy="2916324"/>
          </a:xfrm>
          <a:prstGeom prst="rect">
            <a:avLst/>
          </a:prstGeom>
          <a:ln>
            <a:noFill/>
          </a:ln>
          <a:effectLst>
            <a:softEdge rad="11250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28506" y="260652"/>
            <a:ext cx="871309" cy="332421"/>
          </a:xfrm>
          <a:prstGeom prst="rect">
            <a:avLst/>
          </a:prstGeom>
          <a:noFill/>
        </p:spPr>
        <p:txBody>
          <a:bodyPr wrap="none" lIns="85366" tIns="42683" rIns="85366" bIns="42683" rtlCol="0">
            <a:spAutoFit/>
          </a:bodyPr>
          <a:lstStyle/>
          <a:p>
            <a:r>
              <a:rPr lang="de-CH" b="1" dirty="0" smtClean="0">
                <a:solidFill>
                  <a:schemeClr val="tx2"/>
                </a:solidFill>
              </a:rPr>
              <a:t>Treppen</a:t>
            </a:r>
            <a:endParaRPr lang="de-CH" b="1" dirty="0">
              <a:solidFill>
                <a:schemeClr val="tx2"/>
              </a:solidFill>
            </a:endParaRPr>
          </a:p>
        </p:txBody>
      </p:sp>
      <p:pic>
        <p:nvPicPr>
          <p:cNvPr id="7171" name="Picture 3" descr="W:\BlechPunkt Bilder\Metallbau\Treppen\Blech Baum und Bude 033.JPG"/>
          <p:cNvPicPr>
            <a:picLocks noChangeAspect="1" noChangeArrowheads="1"/>
          </p:cNvPicPr>
          <p:nvPr/>
        </p:nvPicPr>
        <p:blipFill>
          <a:blip r:embed="rId2" cstate="print"/>
          <a:srcRect/>
          <a:stretch>
            <a:fillRect/>
          </a:stretch>
        </p:blipFill>
        <p:spPr bwMode="auto">
          <a:xfrm>
            <a:off x="5343055" y="260660"/>
            <a:ext cx="3510389" cy="3501819"/>
          </a:xfrm>
          <a:prstGeom prst="rect">
            <a:avLst/>
          </a:prstGeom>
          <a:ln>
            <a:noFill/>
          </a:ln>
          <a:effectLst>
            <a:softEdge rad="112500"/>
          </a:effectLst>
        </p:spPr>
      </p:pic>
      <p:pic>
        <p:nvPicPr>
          <p:cNvPr id="7172" name="Picture 4" descr="W:\BlechPunkt Bilder\Metallbau\Treppen\Blech Baum und Bude 034.JPG"/>
          <p:cNvPicPr>
            <a:picLocks noChangeAspect="1" noChangeArrowheads="1"/>
          </p:cNvPicPr>
          <p:nvPr/>
        </p:nvPicPr>
        <p:blipFill>
          <a:blip r:embed="rId3" cstate="print"/>
          <a:srcRect/>
          <a:stretch>
            <a:fillRect/>
          </a:stretch>
        </p:blipFill>
        <p:spPr bwMode="auto">
          <a:xfrm>
            <a:off x="584524" y="1052740"/>
            <a:ext cx="4008258" cy="4464496"/>
          </a:xfrm>
          <a:prstGeom prst="rect">
            <a:avLst/>
          </a:prstGeom>
          <a:ln>
            <a:noFill/>
          </a:ln>
          <a:effectLst>
            <a:softEdge rad="112500"/>
          </a:effectLst>
        </p:spPr>
      </p:pic>
      <p:pic>
        <p:nvPicPr>
          <p:cNvPr id="7173" name="Picture 5" descr="W:\BlechPunkt Bilder\Metallbau\Treppen\IMGP1346.JPG"/>
          <p:cNvPicPr>
            <a:picLocks noChangeAspect="1" noChangeArrowheads="1"/>
          </p:cNvPicPr>
          <p:nvPr/>
        </p:nvPicPr>
        <p:blipFill>
          <a:blip r:embed="rId4" cstate="print"/>
          <a:srcRect/>
          <a:stretch>
            <a:fillRect/>
          </a:stretch>
        </p:blipFill>
        <p:spPr bwMode="auto">
          <a:xfrm>
            <a:off x="5187039" y="3861060"/>
            <a:ext cx="3978442" cy="2636913"/>
          </a:xfrm>
          <a:prstGeom prst="rect">
            <a:avLst/>
          </a:prstGeom>
          <a:ln>
            <a:noFill/>
          </a:ln>
          <a:effectLst>
            <a:softEdge rad="1125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045135" y="1484787"/>
            <a:ext cx="2378260" cy="501698"/>
          </a:xfrm>
          <a:prstGeom prst="rect">
            <a:avLst/>
          </a:prstGeom>
          <a:noFill/>
        </p:spPr>
        <p:txBody>
          <a:bodyPr wrap="none" lIns="85366" tIns="42683" rIns="85366" bIns="42683" rtlCol="0">
            <a:spAutoFit/>
          </a:bodyPr>
          <a:lstStyle/>
          <a:p>
            <a:r>
              <a:rPr lang="de-CH" sz="2700" b="1" dirty="0" smtClean="0">
                <a:solidFill>
                  <a:schemeClr val="tx2"/>
                </a:solidFill>
              </a:rPr>
              <a:t>Velounterstand</a:t>
            </a:r>
            <a:endParaRPr lang="de-CH" sz="2700" b="1" dirty="0">
              <a:solidFill>
                <a:schemeClr val="tx2"/>
              </a:solidFill>
            </a:endParaRPr>
          </a:p>
        </p:txBody>
      </p:sp>
      <p:pic>
        <p:nvPicPr>
          <p:cNvPr id="8194" name="Picture 2" descr="W:\BlechPunkt Bilder\Metallbau\Fahrradunterstände\bilder 007.JPG"/>
          <p:cNvPicPr>
            <a:picLocks noChangeAspect="1" noChangeArrowheads="1"/>
          </p:cNvPicPr>
          <p:nvPr/>
        </p:nvPicPr>
        <p:blipFill>
          <a:blip r:embed="rId2" cstate="print"/>
          <a:srcRect/>
          <a:stretch>
            <a:fillRect/>
          </a:stretch>
        </p:blipFill>
        <p:spPr bwMode="auto">
          <a:xfrm>
            <a:off x="5031015" y="3357010"/>
            <a:ext cx="4328931" cy="2996951"/>
          </a:xfrm>
          <a:prstGeom prst="rect">
            <a:avLst/>
          </a:prstGeom>
          <a:ln>
            <a:noFill/>
          </a:ln>
          <a:effectLst>
            <a:softEdge rad="112500"/>
          </a:effectLst>
        </p:spPr>
      </p:pic>
      <p:pic>
        <p:nvPicPr>
          <p:cNvPr id="8195" name="Picture 3" descr="W:\BlechPunkt Bilder\Metallbau\Fahrradunterstände\bilder 006.JPG"/>
          <p:cNvPicPr>
            <a:picLocks noChangeAspect="1" noChangeArrowheads="1"/>
          </p:cNvPicPr>
          <p:nvPr/>
        </p:nvPicPr>
        <p:blipFill>
          <a:blip r:embed="rId3" cstate="print"/>
          <a:srcRect/>
          <a:stretch>
            <a:fillRect/>
          </a:stretch>
        </p:blipFill>
        <p:spPr bwMode="auto">
          <a:xfrm>
            <a:off x="488504" y="404664"/>
            <a:ext cx="4524502" cy="3132347"/>
          </a:xfrm>
          <a:prstGeom prst="rect">
            <a:avLst/>
          </a:prstGeom>
          <a:ln>
            <a:noFill/>
          </a:ln>
          <a:effectLst>
            <a:softEdge rad="112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9589" y="43548"/>
            <a:ext cx="1749498" cy="332421"/>
          </a:xfrm>
          <a:prstGeom prst="rect">
            <a:avLst/>
          </a:prstGeom>
          <a:noFill/>
        </p:spPr>
        <p:txBody>
          <a:bodyPr wrap="none" lIns="85366" tIns="42683" rIns="85366" bIns="42683" rtlCol="0">
            <a:spAutoFit/>
          </a:bodyPr>
          <a:lstStyle/>
          <a:p>
            <a:r>
              <a:rPr lang="de-CH" b="1" dirty="0" smtClean="0">
                <a:solidFill>
                  <a:schemeClr val="tx2"/>
                </a:solidFill>
              </a:rPr>
              <a:t>Spezialanfertigung</a:t>
            </a:r>
            <a:endParaRPr lang="de-CH" b="1" dirty="0">
              <a:solidFill>
                <a:schemeClr val="tx2"/>
              </a:solidFill>
            </a:endParaRPr>
          </a:p>
        </p:txBody>
      </p:sp>
      <p:pic>
        <p:nvPicPr>
          <p:cNvPr id="2050" name="Picture 2" descr="W:\BlechPunkt Bilder\Metallbau\Bärenchäfig\062.JPG"/>
          <p:cNvPicPr>
            <a:picLocks noChangeAspect="1" noChangeArrowheads="1"/>
          </p:cNvPicPr>
          <p:nvPr/>
        </p:nvPicPr>
        <p:blipFill>
          <a:blip r:embed="rId2" cstate="print"/>
          <a:srcRect/>
          <a:stretch>
            <a:fillRect/>
          </a:stretch>
        </p:blipFill>
        <p:spPr bwMode="auto">
          <a:xfrm>
            <a:off x="350489" y="404665"/>
            <a:ext cx="4680000" cy="3240000"/>
          </a:xfrm>
          <a:prstGeom prst="rect">
            <a:avLst/>
          </a:prstGeom>
          <a:ln>
            <a:noFill/>
          </a:ln>
          <a:effectLst>
            <a:softEdge rad="112500"/>
          </a:effectLst>
        </p:spPr>
      </p:pic>
      <p:pic>
        <p:nvPicPr>
          <p:cNvPr id="2051" name="Picture 3" descr="W:\BlechPunkt Bilder\Metallbau\Bärenchäfig\063.JPG"/>
          <p:cNvPicPr>
            <a:picLocks noChangeAspect="1" noChangeArrowheads="1"/>
          </p:cNvPicPr>
          <p:nvPr/>
        </p:nvPicPr>
        <p:blipFill>
          <a:blip r:embed="rId3" cstate="print"/>
          <a:srcRect/>
          <a:stretch>
            <a:fillRect/>
          </a:stretch>
        </p:blipFill>
        <p:spPr bwMode="auto">
          <a:xfrm>
            <a:off x="6321152" y="260648"/>
            <a:ext cx="2632502" cy="3240000"/>
          </a:xfrm>
          <a:prstGeom prst="rect">
            <a:avLst/>
          </a:prstGeom>
          <a:ln>
            <a:noFill/>
          </a:ln>
          <a:effectLst>
            <a:softEdge rad="112500"/>
          </a:effectLst>
        </p:spPr>
      </p:pic>
      <p:pic>
        <p:nvPicPr>
          <p:cNvPr id="2052" name="Picture 4" descr="W:\BlechPunkt Bilder\Metallbau\Bärenchäfig\017.JPG"/>
          <p:cNvPicPr>
            <a:picLocks noChangeAspect="1" noChangeArrowheads="1"/>
          </p:cNvPicPr>
          <p:nvPr/>
        </p:nvPicPr>
        <p:blipFill>
          <a:blip r:embed="rId4" cstate="print"/>
          <a:srcRect/>
          <a:stretch>
            <a:fillRect/>
          </a:stretch>
        </p:blipFill>
        <p:spPr bwMode="auto">
          <a:xfrm>
            <a:off x="5031010" y="3501007"/>
            <a:ext cx="4680000" cy="3240000"/>
          </a:xfrm>
          <a:prstGeom prst="rect">
            <a:avLst/>
          </a:prstGeom>
          <a:ln>
            <a:noFill/>
          </a:ln>
          <a:effectLst>
            <a:softEdge rad="112500"/>
          </a:effectLst>
        </p:spPr>
      </p:pic>
      <p:pic>
        <p:nvPicPr>
          <p:cNvPr id="2053" name="Picture 5" descr="W:\BlechPunkt Bilder\Kunstwerke\Blech Baum und Bude 001.JPG"/>
          <p:cNvPicPr>
            <a:picLocks noChangeAspect="1" noChangeArrowheads="1"/>
          </p:cNvPicPr>
          <p:nvPr/>
        </p:nvPicPr>
        <p:blipFill>
          <a:blip r:embed="rId5" cstate="print"/>
          <a:srcRect/>
          <a:stretch>
            <a:fillRect/>
          </a:stretch>
        </p:blipFill>
        <p:spPr bwMode="auto">
          <a:xfrm>
            <a:off x="1208592" y="3721235"/>
            <a:ext cx="2632502" cy="3051360"/>
          </a:xfrm>
          <a:prstGeom prst="rect">
            <a:avLst/>
          </a:prstGeom>
          <a:ln>
            <a:noFill/>
          </a:ln>
          <a:effectLst>
            <a:softEdge rad="1125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W:\Fotos_Videos Firma\Transport\27.4.09 001.JPG"/>
          <p:cNvPicPr>
            <a:picLocks noChangeAspect="1" noChangeArrowheads="1"/>
          </p:cNvPicPr>
          <p:nvPr/>
        </p:nvPicPr>
        <p:blipFill>
          <a:blip r:embed="rId2" cstate="print"/>
          <a:srcRect l="12613" b="2941"/>
          <a:stretch>
            <a:fillRect/>
          </a:stretch>
        </p:blipFill>
        <p:spPr bwMode="auto">
          <a:xfrm>
            <a:off x="5655095" y="1340776"/>
            <a:ext cx="3783421" cy="4752528"/>
          </a:xfrm>
          <a:prstGeom prst="rect">
            <a:avLst/>
          </a:prstGeom>
          <a:ln>
            <a:noFill/>
          </a:ln>
          <a:effectLst>
            <a:softEdge rad="112500"/>
          </a:effectLst>
        </p:spPr>
      </p:pic>
      <p:pic>
        <p:nvPicPr>
          <p:cNvPr id="3" name="Grafik 2" descr="27.4.09 002.JPG"/>
          <p:cNvPicPr>
            <a:picLocks noChangeAspect="1"/>
          </p:cNvPicPr>
          <p:nvPr/>
        </p:nvPicPr>
        <p:blipFill>
          <a:blip r:embed="rId3" cstate="print"/>
          <a:srcRect b="10561"/>
          <a:stretch>
            <a:fillRect/>
          </a:stretch>
        </p:blipFill>
        <p:spPr>
          <a:xfrm>
            <a:off x="584524" y="2924957"/>
            <a:ext cx="4536955" cy="2809284"/>
          </a:xfrm>
          <a:prstGeom prst="rect">
            <a:avLst/>
          </a:prstGeom>
          <a:ln>
            <a:noFill/>
          </a:ln>
          <a:effectLst>
            <a:softEdge rad="112500"/>
          </a:effectLst>
        </p:spPr>
      </p:pic>
      <p:sp>
        <p:nvSpPr>
          <p:cNvPr id="5" name="Textfeld 4"/>
          <p:cNvSpPr txBox="1"/>
          <p:nvPr/>
        </p:nvSpPr>
        <p:spPr>
          <a:xfrm>
            <a:off x="506516" y="1556803"/>
            <a:ext cx="6630737" cy="763308"/>
          </a:xfrm>
          <a:prstGeom prst="rect">
            <a:avLst/>
          </a:prstGeom>
          <a:noFill/>
        </p:spPr>
        <p:txBody>
          <a:bodyPr wrap="square" lIns="85366" tIns="42683" rIns="85366" bIns="42683" rtlCol="0">
            <a:spAutoFit/>
          </a:bodyPr>
          <a:lstStyle/>
          <a:p>
            <a:r>
              <a:rPr lang="de-CH" sz="2200" dirty="0" smtClean="0">
                <a:solidFill>
                  <a:schemeClr val="tx2"/>
                </a:solidFill>
              </a:rPr>
              <a:t>Gerne liefern wir Ihnen, Ihre Teile auch ins Haus zu den allgemein, üblichen Bedingungen. </a:t>
            </a:r>
          </a:p>
        </p:txBody>
      </p:sp>
      <p:sp>
        <p:nvSpPr>
          <p:cNvPr id="6" name="Textfeld 5"/>
          <p:cNvSpPr txBox="1"/>
          <p:nvPr/>
        </p:nvSpPr>
        <p:spPr>
          <a:xfrm>
            <a:off x="584522" y="692707"/>
            <a:ext cx="2028225" cy="501698"/>
          </a:xfrm>
          <a:prstGeom prst="rect">
            <a:avLst/>
          </a:prstGeom>
          <a:noFill/>
        </p:spPr>
        <p:txBody>
          <a:bodyPr wrap="square" lIns="85366" tIns="42683" rIns="85366" bIns="42683" rtlCol="0">
            <a:spAutoFit/>
          </a:bodyPr>
          <a:lstStyle/>
          <a:p>
            <a:r>
              <a:rPr lang="de-CH" sz="2700" b="1" dirty="0" smtClean="0">
                <a:solidFill>
                  <a:schemeClr val="tx2"/>
                </a:solidFill>
              </a:rPr>
              <a:t>Transport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W:\Fotos_Videos Firma\Blechteile\blechteile 032.JPG"/>
          <p:cNvPicPr>
            <a:picLocks noChangeAspect="1" noChangeArrowheads="1"/>
          </p:cNvPicPr>
          <p:nvPr/>
        </p:nvPicPr>
        <p:blipFill>
          <a:blip r:embed="rId2" cstate="print"/>
          <a:srcRect/>
          <a:stretch>
            <a:fillRect/>
          </a:stretch>
        </p:blipFill>
        <p:spPr bwMode="auto">
          <a:xfrm>
            <a:off x="435766" y="2532247"/>
            <a:ext cx="4367817" cy="3023873"/>
          </a:xfrm>
          <a:prstGeom prst="rect">
            <a:avLst/>
          </a:prstGeom>
          <a:ln>
            <a:noFill/>
          </a:ln>
          <a:effectLst>
            <a:softEdge rad="112500"/>
          </a:effectLst>
        </p:spPr>
      </p:pic>
      <p:pic>
        <p:nvPicPr>
          <p:cNvPr id="4" name="Picture 4" descr="W:\Fotos_Videos Firma\Fotos_Videos Firma 070.JPG"/>
          <p:cNvPicPr>
            <a:picLocks noChangeAspect="1" noChangeArrowheads="1"/>
          </p:cNvPicPr>
          <p:nvPr/>
        </p:nvPicPr>
        <p:blipFill>
          <a:blip r:embed="rId3" cstate="print"/>
          <a:srcRect/>
          <a:stretch>
            <a:fillRect/>
          </a:stretch>
        </p:blipFill>
        <p:spPr bwMode="auto">
          <a:xfrm>
            <a:off x="5110740" y="2478631"/>
            <a:ext cx="4647863" cy="4239643"/>
          </a:xfrm>
          <a:prstGeom prst="rect">
            <a:avLst/>
          </a:prstGeom>
          <a:ln>
            <a:noFill/>
          </a:ln>
          <a:effectLst>
            <a:softEdge rad="112500"/>
          </a:effectLst>
        </p:spPr>
      </p:pic>
      <p:sp>
        <p:nvSpPr>
          <p:cNvPr id="26628" name="Rectangle 4"/>
          <p:cNvSpPr>
            <a:spLocks noChangeArrowheads="1"/>
          </p:cNvSpPr>
          <p:nvPr/>
        </p:nvSpPr>
        <p:spPr bwMode="auto">
          <a:xfrm>
            <a:off x="632520" y="476672"/>
            <a:ext cx="4536504" cy="947974"/>
          </a:xfrm>
          <a:prstGeom prst="rect">
            <a:avLst/>
          </a:prstGeom>
          <a:noFill/>
          <a:ln w="9525">
            <a:noFill/>
            <a:miter lim="800000"/>
            <a:headEnd/>
            <a:tailEnd/>
          </a:ln>
          <a:effectLst/>
        </p:spPr>
        <p:txBody>
          <a:bodyPr vert="horz" wrap="square" lIns="85366" tIns="42683" rIns="85366" bIns="42683" numCol="1" anchor="ctr" anchorCtr="0" compatLnSpc="1">
            <a:prstTxWarp prst="textNoShape">
              <a:avLst/>
            </a:prstTxWarp>
            <a:spAutoFit/>
          </a:bodyPr>
          <a:lstStyle/>
          <a:p>
            <a:pPr algn="ctr" fontAlgn="base">
              <a:spcBef>
                <a:spcPct val="0"/>
              </a:spcBef>
              <a:spcAft>
                <a:spcPct val="0"/>
              </a:spcAft>
              <a:tabLst>
                <a:tab pos="1280473" algn="l"/>
                <a:tab pos="1707299" algn="l"/>
                <a:tab pos="1920712" algn="l"/>
              </a:tabLst>
            </a:pPr>
            <a:r>
              <a:rPr lang="de-CH" sz="1400" b="1" dirty="0" smtClean="0">
                <a:solidFill>
                  <a:schemeClr val="tx2"/>
                </a:solidFill>
                <a:ea typeface="Times New Roman" pitchFamily="18" charset="0"/>
                <a:cs typeface="Tahoma" pitchFamily="34" charset="0"/>
              </a:rPr>
              <a:t>Dies ist ein kurzer Überblick über unser Angebot. Zögern Sie nicht und verlangen Sie eine unverbindliche Offerte, oder kontaktieren Sie Herr Roger Mischler und vereinbaren einen Termin zur Besprechung ihres Wunsches.</a:t>
            </a:r>
            <a:endParaRPr lang="de-CH" sz="1400" b="1" dirty="0" smtClean="0">
              <a:solidFill>
                <a:schemeClr val="tx2"/>
              </a:solidFill>
              <a:cs typeface="Arial" pitchFamily="34" charset="0"/>
            </a:endParaRPr>
          </a:p>
        </p:txBody>
      </p:sp>
      <p:sp>
        <p:nvSpPr>
          <p:cNvPr id="6" name="Rechteck 5"/>
          <p:cNvSpPr/>
          <p:nvPr/>
        </p:nvSpPr>
        <p:spPr>
          <a:xfrm>
            <a:off x="416496" y="5733256"/>
            <a:ext cx="4446494" cy="701753"/>
          </a:xfrm>
          <a:prstGeom prst="rect">
            <a:avLst/>
          </a:prstGeom>
        </p:spPr>
        <p:txBody>
          <a:bodyPr wrap="square" lIns="85366" tIns="42683" rIns="85366" bIns="42683">
            <a:spAutoFit/>
          </a:bodyPr>
          <a:lstStyle/>
          <a:p>
            <a:pPr algn="ctr" eaLnBrk="0" fontAlgn="base" hangingPunct="0">
              <a:spcBef>
                <a:spcPct val="0"/>
              </a:spcBef>
              <a:spcAft>
                <a:spcPct val="0"/>
              </a:spcAft>
              <a:tabLst>
                <a:tab pos="1280473" algn="l"/>
                <a:tab pos="1707299" algn="l"/>
                <a:tab pos="1920712" algn="l"/>
              </a:tabLst>
            </a:pPr>
            <a:r>
              <a:rPr lang="de-CH" sz="2000" b="1" dirty="0" smtClean="0">
                <a:solidFill>
                  <a:schemeClr val="tx2"/>
                </a:solidFill>
                <a:ea typeface="Times New Roman" pitchFamily="18" charset="0"/>
                <a:cs typeface="Tahoma" pitchFamily="34" charset="0"/>
              </a:rPr>
              <a:t>Wir freuen uns, Sie weiterhin oder neu zu unseren Kunden zählen zu dürfen.</a:t>
            </a:r>
            <a:endParaRPr lang="de-CH" sz="2000" b="1" dirty="0" smtClean="0">
              <a:solidFill>
                <a:schemeClr val="tx2"/>
              </a:solidFill>
              <a:cs typeface="Arial" pitchFamily="34" charset="0"/>
            </a:endParaRPr>
          </a:p>
        </p:txBody>
      </p:sp>
      <p:sp>
        <p:nvSpPr>
          <p:cNvPr id="7" name="Ovale Legende 6"/>
          <p:cNvSpPr/>
          <p:nvPr/>
        </p:nvSpPr>
        <p:spPr>
          <a:xfrm flipH="1">
            <a:off x="7689304" y="2708920"/>
            <a:ext cx="2028225" cy="864099"/>
          </a:xfrm>
          <a:prstGeom prst="wedgeEllipseCallout">
            <a:avLst>
              <a:gd name="adj1" fmla="val -36961"/>
              <a:gd name="adj2" fmla="val 94558"/>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5366" tIns="42683" rIns="85366" bIns="42683" rtlCol="0" anchor="ctr"/>
          <a:lstStyle/>
          <a:p>
            <a:pPr algn="ctr"/>
            <a:r>
              <a:rPr lang="de-CH" b="1" dirty="0" smtClean="0">
                <a:ln w="900" cmpd="sng">
                  <a:solidFill>
                    <a:schemeClr val="accent5">
                      <a:lumMod val="7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A</a:t>
            </a:r>
            <a:r>
              <a:rPr lang="de-CH" sz="1200" b="1" dirty="0" smtClean="0">
                <a:ln w="900" cmpd="sng">
                  <a:solidFill>
                    <a:schemeClr val="accent5">
                      <a:lumMod val="7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UF</a:t>
            </a:r>
            <a:r>
              <a:rPr lang="de-CH" sz="900" b="1" dirty="0" smtClean="0">
                <a:ln w="900" cmpd="sng">
                  <a:solidFill>
                    <a:schemeClr val="accent5">
                      <a:lumMod val="7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r>
              <a:rPr lang="de-CH" sz="1200" b="1" dirty="0" smtClean="0">
                <a:ln w="900" cmpd="sng">
                  <a:solidFill>
                    <a:schemeClr val="accent5">
                      <a:lumMod val="7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EIN</a:t>
            </a:r>
            <a:r>
              <a:rPr lang="de-CH" sz="900" b="1" dirty="0" smtClean="0">
                <a:ln w="900" cmpd="sng">
                  <a:solidFill>
                    <a:schemeClr val="accent5">
                      <a:lumMod val="7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r>
              <a:rPr lang="de-CH" sz="1200" b="1" dirty="0" smtClean="0">
                <a:ln w="900" cmpd="sng">
                  <a:solidFill>
                    <a:schemeClr val="accent5">
                      <a:lumMod val="7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BALDIGES</a:t>
            </a:r>
            <a:r>
              <a:rPr lang="de-CH" sz="900" b="1" dirty="0" smtClean="0">
                <a:ln w="900" cmpd="sng">
                  <a:solidFill>
                    <a:schemeClr val="accent5">
                      <a:lumMod val="7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r>
              <a:rPr lang="de-CH" b="1" dirty="0" smtClean="0">
                <a:ln w="900" cmpd="sng">
                  <a:solidFill>
                    <a:schemeClr val="accent5">
                      <a:lumMod val="7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W</a:t>
            </a:r>
            <a:r>
              <a:rPr lang="de-CH" sz="1200" b="1" dirty="0" smtClean="0">
                <a:ln w="900" cmpd="sng">
                  <a:solidFill>
                    <a:schemeClr val="accent5">
                      <a:lumMod val="75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IEDERSEHEN</a:t>
            </a:r>
            <a:endParaRPr lang="de-CH" sz="1200" dirty="0">
              <a:ln w="900" cmpd="sng">
                <a:solidFill>
                  <a:schemeClr val="accent5">
                    <a:lumMod val="75000"/>
                    <a:alpha val="55000"/>
                  </a:schemeClr>
                </a:solidFill>
                <a:prstDash val="solid"/>
              </a:ln>
              <a:solidFill>
                <a:schemeClr val="accent1"/>
              </a:solidFill>
            </a:endParaRPr>
          </a:p>
        </p:txBody>
      </p:sp>
      <p:pic>
        <p:nvPicPr>
          <p:cNvPr id="8" name="Grafik 7" descr="CIMG1589.JPG"/>
          <p:cNvPicPr>
            <a:picLocks noChangeAspect="1"/>
          </p:cNvPicPr>
          <p:nvPr/>
        </p:nvPicPr>
        <p:blipFill>
          <a:blip r:embed="rId4" cstate="print"/>
          <a:stretch>
            <a:fillRect/>
          </a:stretch>
        </p:blipFill>
        <p:spPr>
          <a:xfrm>
            <a:off x="5968887" y="183502"/>
            <a:ext cx="3063327" cy="2297495"/>
          </a:xfrm>
          <a:prstGeom prst="rect">
            <a:avLst/>
          </a:prstGeom>
          <a:ln>
            <a:noFill/>
          </a:ln>
          <a:effectLst>
            <a:softEdge rad="112500"/>
          </a:effectLst>
        </p:spPr>
      </p:pic>
      <p:sp>
        <p:nvSpPr>
          <p:cNvPr id="9" name="Textfeld 8"/>
          <p:cNvSpPr txBox="1"/>
          <p:nvPr/>
        </p:nvSpPr>
        <p:spPr>
          <a:xfrm>
            <a:off x="4592960" y="1916832"/>
            <a:ext cx="1394677" cy="523220"/>
          </a:xfrm>
          <a:prstGeom prst="rect">
            <a:avLst/>
          </a:prstGeom>
          <a:noFill/>
        </p:spPr>
        <p:txBody>
          <a:bodyPr wrap="none" rtlCol="0">
            <a:spAutoFit/>
          </a:bodyPr>
          <a:lstStyle/>
          <a:p>
            <a:r>
              <a:rPr lang="de-CH" sz="1400" dirty="0" smtClean="0">
                <a:solidFill>
                  <a:schemeClr val="tx2"/>
                </a:solidFill>
              </a:rPr>
              <a:t>Roger Mischler</a:t>
            </a:r>
            <a:br>
              <a:rPr lang="de-CH" sz="1400" dirty="0" smtClean="0">
                <a:solidFill>
                  <a:schemeClr val="tx2"/>
                </a:solidFill>
              </a:rPr>
            </a:br>
            <a:r>
              <a:rPr lang="de-CH" sz="1400" dirty="0" smtClean="0">
                <a:solidFill>
                  <a:schemeClr val="tx2"/>
                </a:solidFill>
              </a:rPr>
              <a:t>Geschäftsführer </a:t>
            </a:r>
            <a:endParaRPr lang="de-CH" sz="1400" dirty="0">
              <a:solidFill>
                <a:schemeClr val="tx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flipH="1">
            <a:off x="416496" y="260648"/>
            <a:ext cx="7751339" cy="424754"/>
          </a:xfrm>
          <a:prstGeom prst="rect">
            <a:avLst/>
          </a:prstGeom>
          <a:noFill/>
        </p:spPr>
        <p:txBody>
          <a:bodyPr wrap="square" lIns="85366" tIns="42683" rIns="85366" bIns="42683" rtlCol="0">
            <a:spAutoFit/>
          </a:bodyPr>
          <a:lstStyle/>
          <a:p>
            <a:r>
              <a:rPr lang="de-CH" sz="2200" b="1" dirty="0" smtClean="0">
                <a:solidFill>
                  <a:schemeClr val="tx2"/>
                </a:solidFill>
              </a:rPr>
              <a:t>Dienstleistungen / Produkte </a:t>
            </a:r>
            <a:endParaRPr lang="de-CH" sz="2200" b="1" dirty="0">
              <a:solidFill>
                <a:schemeClr val="tx2"/>
              </a:solidFill>
            </a:endParaRPr>
          </a:p>
        </p:txBody>
      </p:sp>
      <p:sp>
        <p:nvSpPr>
          <p:cNvPr id="29697" name="Rectangle 1"/>
          <p:cNvSpPr>
            <a:spLocks noChangeArrowheads="1"/>
          </p:cNvSpPr>
          <p:nvPr/>
        </p:nvSpPr>
        <p:spPr bwMode="auto">
          <a:xfrm>
            <a:off x="416496" y="908720"/>
            <a:ext cx="7137244" cy="1194195"/>
          </a:xfrm>
          <a:prstGeom prst="rect">
            <a:avLst/>
          </a:prstGeom>
          <a:noFill/>
          <a:ln w="9525">
            <a:noFill/>
            <a:miter lim="800000"/>
            <a:headEnd/>
            <a:tailEnd/>
          </a:ln>
          <a:effectLst/>
        </p:spPr>
        <p:txBody>
          <a:bodyPr vert="horz" wrap="square" lIns="85366" tIns="42683" rIns="85366" bIns="42683" numCol="1" anchor="ctr" anchorCtr="0" compatLnSpc="1">
            <a:prstTxWarp prst="textNoShape">
              <a:avLst/>
            </a:prstTxWarp>
            <a:spAutoFit/>
          </a:bodyPr>
          <a:lstStyle/>
          <a:p>
            <a:pPr fontAlgn="base">
              <a:spcBef>
                <a:spcPct val="0"/>
              </a:spcBef>
              <a:spcAft>
                <a:spcPct val="0"/>
              </a:spcAft>
            </a:pPr>
            <a:r>
              <a:rPr lang="de-CH" sz="1200" dirty="0" smtClean="0">
                <a:ea typeface="Times New Roman" pitchFamily="18" charset="0"/>
                <a:cs typeface="Tahoma" pitchFamily="34" charset="0"/>
              </a:rPr>
              <a:t>Wir sind bestrebt, unseren Kunden Gesamtlösungen zu bieten.</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Ob ein komplexes Blechgehäuse oder spezielle Balkon Blech Füllungen.</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Alles aus Blech und Metall ist für uns eine Herausforderung. </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Das Wort „geht nicht“ kennen wir nicht. Wir bieten Ihnen Vorschläge und Lösungen für die von Ihnen gestellten Ideen und Forderungen. Aufgrund unserer Flexibilität und unseres </a:t>
            </a:r>
            <a:r>
              <a:rPr lang="de-CH" sz="1200" dirty="0" err="1" smtClean="0">
                <a:ea typeface="Times New Roman" pitchFamily="18" charset="0"/>
                <a:cs typeface="Tahoma" pitchFamily="34" charset="0"/>
              </a:rPr>
              <a:t>Know</a:t>
            </a:r>
            <a:r>
              <a:rPr lang="de-CH" sz="1200" dirty="0" smtClean="0">
                <a:ea typeface="Times New Roman" pitchFamily="18" charset="0"/>
                <a:cs typeface="Tahoma" pitchFamily="34" charset="0"/>
              </a:rPr>
              <a:t> – </a:t>
            </a:r>
            <a:r>
              <a:rPr lang="de-CH" sz="1200" dirty="0" err="1" smtClean="0">
                <a:ea typeface="Times New Roman" pitchFamily="18" charset="0"/>
                <a:cs typeface="Tahoma" pitchFamily="34" charset="0"/>
              </a:rPr>
              <a:t>Hows</a:t>
            </a:r>
            <a:r>
              <a:rPr lang="de-CH" sz="1200" dirty="0" smtClean="0">
                <a:ea typeface="Times New Roman" pitchFamily="18" charset="0"/>
                <a:cs typeface="Tahoma" pitchFamily="34" charset="0"/>
              </a:rPr>
              <a:t> haben wir uns ein breites Kundenspektrum erarbeitet, welche folgende Branchen einschliesst:</a:t>
            </a:r>
            <a:endParaRPr lang="de-CH" sz="1200" dirty="0" smtClean="0">
              <a:cs typeface="Arial" pitchFamily="34" charset="0"/>
            </a:endParaRPr>
          </a:p>
        </p:txBody>
      </p:sp>
      <p:sp>
        <p:nvSpPr>
          <p:cNvPr id="29698" name="Rectangle 2"/>
          <p:cNvSpPr>
            <a:spLocks noChangeArrowheads="1"/>
          </p:cNvSpPr>
          <p:nvPr/>
        </p:nvSpPr>
        <p:spPr bwMode="auto">
          <a:xfrm>
            <a:off x="416496" y="2441213"/>
            <a:ext cx="6162684" cy="4148850"/>
          </a:xfrm>
          <a:prstGeom prst="rect">
            <a:avLst/>
          </a:prstGeom>
          <a:noFill/>
          <a:ln w="9525">
            <a:noFill/>
            <a:miter lim="800000"/>
            <a:headEnd/>
            <a:tailEnd/>
          </a:ln>
          <a:effectLst/>
        </p:spPr>
        <p:txBody>
          <a:bodyPr vert="horz" wrap="square" lIns="85366" tIns="42683" rIns="85366" bIns="42683" numCol="1" anchor="ctr" anchorCtr="0" compatLnSpc="1">
            <a:prstTxWarp prst="textNoShape">
              <a:avLst/>
            </a:prstTxWarp>
            <a:spAutoFit/>
          </a:bodyPr>
          <a:lstStyle/>
          <a:p>
            <a:pPr fontAlgn="base">
              <a:spcBef>
                <a:spcPct val="0"/>
              </a:spcBef>
              <a:spcAft>
                <a:spcPct val="0"/>
              </a:spcAft>
            </a:pPr>
            <a:r>
              <a:rPr lang="de-CH" sz="1200" dirty="0" smtClean="0">
                <a:solidFill>
                  <a:srgbClr val="FF0000"/>
                </a:solidFill>
                <a:ea typeface="Times New Roman" pitchFamily="18" charset="0"/>
                <a:cs typeface="Tahoma" pitchFamily="34" charset="0"/>
              </a:rPr>
              <a:t>Maschinenbau </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Maschinenverkleidungen , Abdeckungen, Maschinenrahmen</a:t>
            </a:r>
            <a:endParaRPr lang="de-CH" sz="1200" dirty="0" smtClean="0">
              <a:cs typeface="Arial" pitchFamily="34" charset="0"/>
            </a:endParaRPr>
          </a:p>
          <a:p>
            <a:pPr eaLnBrk="0" fontAlgn="base" hangingPunct="0">
              <a:spcBef>
                <a:spcPct val="0"/>
              </a:spcBef>
              <a:spcAft>
                <a:spcPct val="0"/>
              </a:spcAft>
            </a:pPr>
            <a:r>
              <a:rPr lang="de-CH" sz="1200" dirty="0" smtClean="0">
                <a:solidFill>
                  <a:srgbClr val="FF0000"/>
                </a:solidFill>
                <a:ea typeface="Times New Roman" pitchFamily="18" charset="0"/>
                <a:cs typeface="Tahoma" pitchFamily="34" charset="0"/>
              </a:rPr>
              <a:t>Signalgehäuse</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Faseroptische Autobahn Signal- Gehäuse</a:t>
            </a:r>
            <a:endParaRPr lang="de-CH" sz="1200" dirty="0" smtClean="0">
              <a:cs typeface="Arial" pitchFamily="34" charset="0"/>
            </a:endParaRPr>
          </a:p>
          <a:p>
            <a:pPr eaLnBrk="0" fontAlgn="base" hangingPunct="0">
              <a:spcBef>
                <a:spcPct val="0"/>
              </a:spcBef>
              <a:spcAft>
                <a:spcPct val="0"/>
              </a:spcAft>
            </a:pPr>
            <a:r>
              <a:rPr lang="de-CH" sz="1200" dirty="0" smtClean="0">
                <a:solidFill>
                  <a:srgbClr val="FF0000"/>
                </a:solidFill>
                <a:ea typeface="Times New Roman" pitchFamily="18" charset="0"/>
                <a:cs typeface="Tahoma" pitchFamily="34" charset="0"/>
              </a:rPr>
              <a:t>Telekommunikation</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Einzelteile und Kombinationen für die </a:t>
            </a:r>
            <a:r>
              <a:rPr lang="de-CH" sz="1200" dirty="0" err="1" smtClean="0">
                <a:ea typeface="Times New Roman" pitchFamily="18" charset="0"/>
                <a:cs typeface="Tahoma" pitchFamily="34" charset="0"/>
              </a:rPr>
              <a:t>Telekommunikations</a:t>
            </a:r>
            <a:r>
              <a:rPr lang="de-CH" sz="1200" dirty="0" smtClean="0">
                <a:ea typeface="Times New Roman" pitchFamily="18" charset="0"/>
                <a:cs typeface="Tahoma" pitchFamily="34" charset="0"/>
              </a:rPr>
              <a:t> - Industrie</a:t>
            </a:r>
            <a:endParaRPr lang="de-CH" sz="1200" dirty="0" smtClean="0">
              <a:cs typeface="Arial" pitchFamily="34" charset="0"/>
            </a:endParaRPr>
          </a:p>
          <a:p>
            <a:pPr eaLnBrk="0" fontAlgn="base" hangingPunct="0">
              <a:spcBef>
                <a:spcPct val="0"/>
              </a:spcBef>
              <a:spcAft>
                <a:spcPct val="0"/>
              </a:spcAft>
            </a:pPr>
            <a:r>
              <a:rPr lang="de-CH" sz="1200" dirty="0" smtClean="0">
                <a:solidFill>
                  <a:srgbClr val="FF0000"/>
                </a:solidFill>
                <a:ea typeface="Times New Roman" pitchFamily="18" charset="0"/>
                <a:cs typeface="Tahoma" pitchFamily="34" charset="0"/>
              </a:rPr>
              <a:t>Fassaden- / Deckenbau</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Fassadenunterkonstruktionen, Fassadenbleche ( Arbeitsbereich-abhängig). </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Aufhängungen und Unterkonstruktionen für den Deckenbau. </a:t>
            </a:r>
            <a:endParaRPr lang="de-CH" sz="1200" dirty="0" smtClean="0">
              <a:cs typeface="Arial" pitchFamily="34" charset="0"/>
            </a:endParaRPr>
          </a:p>
          <a:p>
            <a:pPr eaLnBrk="0" fontAlgn="base" hangingPunct="0">
              <a:spcBef>
                <a:spcPct val="0"/>
              </a:spcBef>
              <a:spcAft>
                <a:spcPct val="0"/>
              </a:spcAft>
            </a:pPr>
            <a:r>
              <a:rPr lang="de-CH" sz="1200" dirty="0" smtClean="0">
                <a:solidFill>
                  <a:srgbClr val="FF0000"/>
                </a:solidFill>
                <a:ea typeface="Times New Roman" pitchFamily="18" charset="0"/>
                <a:cs typeface="Tahoma" pitchFamily="34" charset="0"/>
              </a:rPr>
              <a:t>Verpflegungsindustrie</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Gehäuse, Montagerahmen, Abdeckungen Beleuchtungsaufsätze, </a:t>
            </a:r>
            <a:br>
              <a:rPr lang="de-CH" sz="1200" dirty="0" smtClean="0">
                <a:ea typeface="Times New Roman" pitchFamily="18" charset="0"/>
                <a:cs typeface="Tahoma" pitchFamily="34" charset="0"/>
              </a:rPr>
            </a:br>
            <a:r>
              <a:rPr lang="de-CH" sz="1200" dirty="0" smtClean="0">
                <a:ea typeface="Times New Roman" pitchFamily="18" charset="0"/>
                <a:cs typeface="Tahoma" pitchFamily="34" charset="0"/>
              </a:rPr>
              <a:t>Kaffeemaschinen Blechteile.</a:t>
            </a:r>
            <a:endParaRPr lang="de-CH" sz="1200" dirty="0" smtClean="0">
              <a:cs typeface="Arial" pitchFamily="34" charset="0"/>
            </a:endParaRPr>
          </a:p>
          <a:p>
            <a:pPr eaLnBrk="0" fontAlgn="base" hangingPunct="0">
              <a:spcBef>
                <a:spcPct val="0"/>
              </a:spcBef>
              <a:spcAft>
                <a:spcPct val="0"/>
              </a:spcAft>
            </a:pPr>
            <a:r>
              <a:rPr lang="de-CH" sz="1200" dirty="0" smtClean="0">
                <a:solidFill>
                  <a:srgbClr val="FF0000"/>
                </a:solidFill>
                <a:ea typeface="Times New Roman" pitchFamily="18" charset="0"/>
                <a:cs typeface="Tahoma" pitchFamily="34" charset="0"/>
              </a:rPr>
              <a:t>Beleuchtungskörper</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Leuchtbalken, Fassungsträger, Sonderlampen, Grundplatten,</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Unterkonstruktionen für Spezial-Anfertigungen. </a:t>
            </a:r>
            <a:endParaRPr lang="de-CH" sz="1200" dirty="0" smtClean="0">
              <a:cs typeface="Arial" pitchFamily="34" charset="0"/>
            </a:endParaRPr>
          </a:p>
          <a:p>
            <a:pPr eaLnBrk="0" fontAlgn="base" hangingPunct="0">
              <a:spcBef>
                <a:spcPct val="0"/>
              </a:spcBef>
              <a:spcAft>
                <a:spcPct val="0"/>
              </a:spcAft>
            </a:pPr>
            <a:r>
              <a:rPr lang="de-CH" sz="1200" dirty="0" smtClean="0">
                <a:solidFill>
                  <a:srgbClr val="FF0000"/>
                </a:solidFill>
                <a:ea typeface="Times New Roman" pitchFamily="18" charset="0"/>
                <a:cs typeface="Tahoma" pitchFamily="34" charset="0"/>
              </a:rPr>
              <a:t>Balkon Blech Füllungen</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Lochbleche nach Kundenwunsch, diverse Lochungen, usw.</a:t>
            </a:r>
            <a:endParaRPr lang="de-CH" sz="1200" dirty="0" smtClean="0">
              <a:cs typeface="Arial" pitchFamily="34" charset="0"/>
            </a:endParaRPr>
          </a:p>
          <a:p>
            <a:pPr eaLnBrk="0" fontAlgn="base" hangingPunct="0">
              <a:spcBef>
                <a:spcPct val="0"/>
              </a:spcBef>
              <a:spcAft>
                <a:spcPct val="0"/>
              </a:spcAft>
            </a:pPr>
            <a:r>
              <a:rPr lang="de-CH" sz="1200" dirty="0" smtClean="0">
                <a:solidFill>
                  <a:srgbClr val="FF0000"/>
                </a:solidFill>
                <a:ea typeface="Times New Roman" pitchFamily="18" charset="0"/>
                <a:cs typeface="Tahoma" pitchFamily="34" charset="0"/>
              </a:rPr>
              <a:t>Designer Möbel / Lampen</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 </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Dia – Sichtgehäuse, Mikrowellentische , Sonderlampen aus Hochglanzblech</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Blech – Schränke </a:t>
            </a:r>
            <a:endParaRPr lang="de-CH" sz="1200" dirty="0" smtClean="0">
              <a:cs typeface="Arial" pitchFamily="34" charset="0"/>
            </a:endParaRPr>
          </a:p>
          <a:p>
            <a:pPr eaLnBrk="0" fontAlgn="base" hangingPunct="0">
              <a:spcBef>
                <a:spcPct val="0"/>
              </a:spcBef>
              <a:spcAft>
                <a:spcPct val="0"/>
              </a:spcAft>
            </a:pPr>
            <a:r>
              <a:rPr lang="de-CH" sz="1200" dirty="0" smtClean="0">
                <a:ea typeface="Times New Roman" pitchFamily="18" charset="0"/>
                <a:cs typeface="Tahoma" pitchFamily="34" charset="0"/>
              </a:rPr>
              <a:t>Messingblechabdeckungen für den </a:t>
            </a:r>
            <a:r>
              <a:rPr lang="de-CH" sz="1200" dirty="0" err="1" smtClean="0">
                <a:ea typeface="Times New Roman" pitchFamily="18" charset="0"/>
                <a:cs typeface="Tahoma" pitchFamily="34" charset="0"/>
              </a:rPr>
              <a:t>Ladenbau</a:t>
            </a:r>
            <a:endParaRPr lang="de-CH" sz="1200" dirty="0" smtClean="0">
              <a:cs typeface="Arial" pitchFamily="34" charset="0"/>
            </a:endParaRPr>
          </a:p>
        </p:txBody>
      </p:sp>
      <p:sp>
        <p:nvSpPr>
          <p:cNvPr id="29699" name="Rectangle 3"/>
          <p:cNvSpPr>
            <a:spLocks noChangeArrowheads="1"/>
          </p:cNvSpPr>
          <p:nvPr/>
        </p:nvSpPr>
        <p:spPr bwMode="auto">
          <a:xfrm>
            <a:off x="5817096" y="2420888"/>
            <a:ext cx="3860878" cy="3964184"/>
          </a:xfrm>
          <a:prstGeom prst="rect">
            <a:avLst/>
          </a:prstGeom>
          <a:noFill/>
          <a:ln w="9525">
            <a:noFill/>
            <a:miter lim="800000"/>
            <a:headEnd/>
            <a:tailEnd/>
          </a:ln>
          <a:effectLst/>
        </p:spPr>
        <p:txBody>
          <a:bodyPr vert="horz" wrap="square" lIns="85366" tIns="42683" rIns="85366" bIns="42683" numCol="1" anchor="ctr" anchorCtr="0" compatLnSpc="1">
            <a:prstTxWarp prst="textNoShape">
              <a:avLst/>
            </a:prstTxWarp>
            <a:spAutoFit/>
          </a:bodyPr>
          <a:lstStyle/>
          <a:p>
            <a:pPr fontAlgn="base">
              <a:spcBef>
                <a:spcPct val="0"/>
              </a:spcBef>
              <a:spcAft>
                <a:spcPct val="0"/>
              </a:spcAft>
              <a:tabLst>
                <a:tab pos="1280473" algn="l"/>
                <a:tab pos="1707299" algn="l"/>
                <a:tab pos="1920712" algn="l"/>
              </a:tabLst>
            </a:pPr>
            <a:r>
              <a:rPr lang="de-CH" sz="1200" dirty="0" smtClean="0">
                <a:solidFill>
                  <a:srgbClr val="3366FF"/>
                </a:solidFill>
                <a:ea typeface="Times New Roman" pitchFamily="18" charset="0"/>
                <a:cs typeface="Tahoma" pitchFamily="34" charset="0"/>
              </a:rPr>
              <a:t>Technologien	</a:t>
            </a:r>
            <a:endParaRPr lang="de-CH" sz="12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200" dirty="0" smtClean="0">
                <a:ea typeface="Times New Roman" pitchFamily="18" charset="0"/>
                <a:cs typeface="Tahoma" pitchFamily="34" charset="0"/>
              </a:rPr>
              <a:t>  	Zuschneiden</a:t>
            </a:r>
            <a:endParaRPr lang="de-CH" sz="12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200" dirty="0" smtClean="0">
                <a:ea typeface="Times New Roman" pitchFamily="18" charset="0"/>
                <a:cs typeface="Tahoma" pitchFamily="34" charset="0"/>
              </a:rPr>
              <a:t>	CNC – Stanzen / Lasern</a:t>
            </a:r>
            <a:endParaRPr lang="de-CH" sz="12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200" dirty="0" smtClean="0">
                <a:ea typeface="Times New Roman" pitchFamily="18" charset="0"/>
                <a:cs typeface="Tahoma" pitchFamily="34" charset="0"/>
              </a:rPr>
              <a:t>	Abkanten</a:t>
            </a:r>
            <a:endParaRPr lang="de-CH" sz="12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200" dirty="0" smtClean="0">
                <a:ea typeface="Times New Roman" pitchFamily="18" charset="0"/>
                <a:cs typeface="Tahoma" pitchFamily="34" charset="0"/>
              </a:rPr>
              <a:t>	Verbindungstechnik</a:t>
            </a:r>
            <a:endParaRPr lang="de-CH" sz="12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200" dirty="0" smtClean="0">
                <a:ea typeface="Times New Roman" pitchFamily="18" charset="0"/>
                <a:cs typeface="Tahoma" pitchFamily="34" charset="0"/>
              </a:rPr>
              <a:t>	Schweissen</a:t>
            </a:r>
            <a:endParaRPr lang="de-CH" sz="12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200" dirty="0" smtClean="0">
                <a:solidFill>
                  <a:srgbClr val="3366FF"/>
                </a:solidFill>
                <a:ea typeface="Times New Roman" pitchFamily="18" charset="0"/>
                <a:cs typeface="Tahoma" pitchFamily="34" charset="0"/>
              </a:rPr>
              <a:t>Partnerfirmen</a:t>
            </a:r>
            <a:endParaRPr lang="de-CH" sz="12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200" dirty="0" smtClean="0">
                <a:ea typeface="Times New Roman" pitchFamily="18" charset="0"/>
                <a:cs typeface="Tahoma" pitchFamily="34" charset="0"/>
              </a:rPr>
              <a:t>	Lackieren / Pulverbeschichten</a:t>
            </a:r>
            <a:endParaRPr lang="de-CH" sz="12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200" dirty="0" smtClean="0">
                <a:ea typeface="Times New Roman" pitchFamily="18" charset="0"/>
                <a:cs typeface="Tahoma" pitchFamily="34" charset="0"/>
              </a:rPr>
              <a:t>	Siebdruck</a:t>
            </a:r>
            <a:endParaRPr lang="de-CH" sz="12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200" dirty="0" smtClean="0">
                <a:ea typeface="Times New Roman" pitchFamily="18" charset="0"/>
                <a:cs typeface="Tahoma" pitchFamily="34" charset="0"/>
              </a:rPr>
              <a:t>	Lasergravieren / Laserschweissen </a:t>
            </a:r>
            <a:br>
              <a:rPr lang="de-CH" sz="1200" dirty="0" smtClean="0">
                <a:ea typeface="Times New Roman" pitchFamily="18" charset="0"/>
                <a:cs typeface="Tahoma" pitchFamily="34" charset="0"/>
              </a:rPr>
            </a:br>
            <a:r>
              <a:rPr lang="de-CH" sz="1200" dirty="0" smtClean="0">
                <a:ea typeface="Times New Roman" pitchFamily="18" charset="0"/>
                <a:cs typeface="Tahoma" pitchFamily="34" charset="0"/>
              </a:rPr>
              <a:t>	( Kleinteile bis 150 mm )</a:t>
            </a:r>
            <a:endParaRPr lang="de-CH" sz="12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200" dirty="0" smtClean="0">
                <a:ea typeface="Times New Roman" pitchFamily="18" charset="0"/>
                <a:cs typeface="Tahoma" pitchFamily="34" charset="0"/>
              </a:rPr>
              <a:t>	Verzinken</a:t>
            </a:r>
            <a:endParaRPr lang="de-CH" sz="12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200" dirty="0" smtClean="0">
                <a:ea typeface="Times New Roman" pitchFamily="18" charset="0"/>
                <a:cs typeface="Tahoma" pitchFamily="34" charset="0"/>
              </a:rPr>
              <a:t>	Eloxieren, usw.</a:t>
            </a:r>
          </a:p>
          <a:p>
            <a:pPr eaLnBrk="0" fontAlgn="base" hangingPunct="0">
              <a:spcBef>
                <a:spcPct val="0"/>
              </a:spcBef>
              <a:spcAft>
                <a:spcPct val="0"/>
              </a:spcAft>
              <a:tabLst>
                <a:tab pos="1280473" algn="l"/>
                <a:tab pos="1707299" algn="l"/>
                <a:tab pos="1920712" algn="l"/>
              </a:tabLst>
            </a:pPr>
            <a:endParaRPr lang="de-CH" sz="1200" dirty="0" smtClean="0">
              <a:ea typeface="Times New Roman" pitchFamily="18" charset="0"/>
              <a:cs typeface="Tahoma" pitchFamily="34" charset="0"/>
            </a:endParaRPr>
          </a:p>
          <a:p>
            <a:pPr eaLnBrk="0" fontAlgn="base" hangingPunct="0">
              <a:spcBef>
                <a:spcPct val="0"/>
              </a:spcBef>
              <a:spcAft>
                <a:spcPct val="0"/>
              </a:spcAft>
              <a:tabLst>
                <a:tab pos="1280473" algn="l"/>
                <a:tab pos="1707299" algn="l"/>
                <a:tab pos="1920712" algn="l"/>
              </a:tabLst>
            </a:pPr>
            <a:endParaRPr lang="de-CH" sz="12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200" dirty="0" smtClean="0">
                <a:solidFill>
                  <a:srgbClr val="FF0000"/>
                </a:solidFill>
                <a:ea typeface="Times New Roman" pitchFamily="18" charset="0"/>
                <a:cs typeface="Tahoma" pitchFamily="34" charset="0"/>
              </a:rPr>
              <a:t>Wir verarbeiten folgende Materialien</a:t>
            </a:r>
            <a:endParaRPr lang="de-CH" sz="12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200" dirty="0" smtClean="0">
                <a:ea typeface="Times New Roman" pitchFamily="18" charset="0"/>
                <a:cs typeface="Tahoma" pitchFamily="34" charset="0"/>
              </a:rPr>
              <a:t>Stahl	bis 	8.0 mm</a:t>
            </a:r>
            <a:endParaRPr lang="de-CH" sz="12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200" dirty="0" smtClean="0">
                <a:ea typeface="Times New Roman" pitchFamily="18" charset="0"/>
                <a:cs typeface="Tahoma" pitchFamily="34" charset="0"/>
              </a:rPr>
              <a:t>Stahl Rostfrei	bis	8.0 mm</a:t>
            </a:r>
            <a:endParaRPr lang="de-CH" sz="12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200" dirty="0" smtClean="0">
                <a:ea typeface="Times New Roman" pitchFamily="18" charset="0"/>
                <a:cs typeface="Tahoma" pitchFamily="34" charset="0"/>
              </a:rPr>
              <a:t>Alu- / Legierungen	bis	8.0 mm</a:t>
            </a:r>
            <a:endParaRPr lang="de-CH" sz="12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200" dirty="0" smtClean="0">
                <a:ea typeface="Times New Roman" pitchFamily="18" charset="0"/>
                <a:cs typeface="Tahoma" pitchFamily="34" charset="0"/>
              </a:rPr>
              <a:t>Messingblech	bis	3.0 mm</a:t>
            </a:r>
            <a:endParaRPr lang="de-CH" sz="1200" dirty="0" smtClean="0">
              <a:cs typeface="Arial" pitchFamily="34" charset="0"/>
            </a:endParaRPr>
          </a:p>
          <a:p>
            <a:pPr eaLnBrk="0" fontAlgn="base" hangingPunct="0">
              <a:spcBef>
                <a:spcPct val="0"/>
              </a:spcBef>
              <a:spcAft>
                <a:spcPct val="0"/>
              </a:spcAft>
              <a:tabLst>
                <a:tab pos="1280473" algn="l"/>
                <a:tab pos="1707299" algn="l"/>
                <a:tab pos="1920712" algn="l"/>
              </a:tabLst>
            </a:pPr>
            <a:endParaRPr lang="de-CH" sz="1200" dirty="0" smtClean="0">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416496" y="332656"/>
            <a:ext cx="3600400" cy="461665"/>
          </a:xfrm>
          <a:prstGeom prst="rect">
            <a:avLst/>
          </a:prstGeom>
          <a:noFill/>
        </p:spPr>
        <p:txBody>
          <a:bodyPr wrap="square" rtlCol="0">
            <a:spAutoFit/>
          </a:bodyPr>
          <a:lstStyle/>
          <a:p>
            <a:r>
              <a:rPr lang="de-CH" sz="2400" b="1" dirty="0" smtClean="0">
                <a:solidFill>
                  <a:schemeClr val="tx2"/>
                </a:solidFill>
              </a:rPr>
              <a:t>Personal</a:t>
            </a:r>
            <a:endParaRPr lang="de-CH" sz="2400" b="1" dirty="0">
              <a:solidFill>
                <a:schemeClr val="tx2"/>
              </a:solidFill>
            </a:endParaRPr>
          </a:p>
        </p:txBody>
      </p:sp>
      <p:pic>
        <p:nvPicPr>
          <p:cNvPr id="1026" name="Picture 2" descr="C:\Users\Roger\Desktop\P8178293.jpg"/>
          <p:cNvPicPr>
            <a:picLocks noChangeAspect="1" noChangeArrowheads="1"/>
          </p:cNvPicPr>
          <p:nvPr/>
        </p:nvPicPr>
        <p:blipFill>
          <a:blip r:embed="rId2" cstate="print"/>
          <a:srcRect/>
          <a:stretch>
            <a:fillRect/>
          </a:stretch>
        </p:blipFill>
        <p:spPr bwMode="auto">
          <a:xfrm>
            <a:off x="1064568" y="1268760"/>
            <a:ext cx="3096344" cy="41284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27" name="Rectangle 3"/>
          <p:cNvSpPr>
            <a:spLocks noChangeArrowheads="1"/>
          </p:cNvSpPr>
          <p:nvPr/>
        </p:nvSpPr>
        <p:spPr bwMode="auto">
          <a:xfrm>
            <a:off x="4232920" y="1772816"/>
            <a:ext cx="54006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CH" sz="1200" b="1" i="0" u="none" strike="noStrike" cap="none" normalizeH="0" baseline="0" dirty="0" smtClean="0">
                <a:ln>
                  <a:noFill/>
                </a:ln>
                <a:solidFill>
                  <a:srgbClr val="365F91"/>
                </a:solidFill>
                <a:effectLst/>
                <a:latin typeface="Arial" pitchFamily="34" charset="0"/>
                <a:ea typeface="Gill Sans MT"/>
                <a:cs typeface="Arial" pitchFamily="34" charset="0"/>
              </a:rPr>
              <a:t>Roger Mischler</a:t>
            </a:r>
            <a:endParaRPr kumimoji="0" lang="de-CH"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smtClean="0">
                <a:ln>
                  <a:noFill/>
                </a:ln>
                <a:solidFill>
                  <a:srgbClr val="365F91"/>
                </a:solidFill>
                <a:effectLst/>
                <a:latin typeface="Arial" pitchFamily="34" charset="0"/>
                <a:ea typeface="Gill Sans MT"/>
                <a:cs typeface="Arial" pitchFamily="34" charset="0"/>
              </a:rPr>
              <a:t>Geschäftsführer / Teilhaber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smtClean="0">
                <a:ln>
                  <a:noFill/>
                </a:ln>
                <a:solidFill>
                  <a:srgbClr val="365F91"/>
                </a:solidFill>
                <a:effectLst/>
                <a:latin typeface="Arial" pitchFamily="34" charset="0"/>
                <a:ea typeface="Gill Sans MT"/>
                <a:cs typeface="Arial" pitchFamily="34" charset="0"/>
              </a:rPr>
              <a:t>Beruf:                         Konstruktionsschlosser</a:t>
            </a:r>
            <a:endParaRPr kumimoji="0" lang="de-CH"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smtClean="0">
                <a:ln>
                  <a:noFill/>
                </a:ln>
                <a:solidFill>
                  <a:srgbClr val="365F91"/>
                </a:solidFill>
                <a:effectLst/>
                <a:latin typeface="Arial" pitchFamily="34" charset="0"/>
                <a:ea typeface="Gill Sans MT"/>
                <a:cs typeface="Arial" pitchFamily="34" charset="0"/>
              </a:rPr>
              <a:t>Weiterbildungen:        Werkmeister IBZ</a:t>
            </a:r>
            <a:endParaRPr kumimoji="0" lang="de-CH"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smtClean="0">
                <a:ln>
                  <a:noFill/>
                </a:ln>
                <a:solidFill>
                  <a:srgbClr val="365F91"/>
                </a:solidFill>
                <a:effectLst/>
                <a:latin typeface="Arial" pitchFamily="34" charset="0"/>
                <a:ea typeface="Gill Sans MT"/>
                <a:cs typeface="Arial" pitchFamily="34" charset="0"/>
              </a:rPr>
              <a:t>                                   Eid. Dipl. Industriemeister im Anlage und Apparatebau</a:t>
            </a:r>
            <a:endParaRPr kumimoji="0" lang="de-CH" sz="12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ChangeArrowheads="1"/>
          </p:cNvSpPr>
          <p:nvPr/>
        </p:nvSpPr>
        <p:spPr bwMode="auto">
          <a:xfrm>
            <a:off x="4016896" y="764704"/>
            <a:ext cx="302433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de-CH" sz="1200" b="1" dirty="0" smtClean="0">
                <a:solidFill>
                  <a:srgbClr val="1F497D"/>
                </a:solidFill>
                <a:latin typeface="Arial" pitchFamily="34" charset="0"/>
                <a:cs typeface="Arial" pitchFamily="34" charset="0"/>
              </a:rPr>
              <a:t>Barbara </a:t>
            </a:r>
            <a:r>
              <a:rPr lang="de-CH" sz="1200" b="1" dirty="0" err="1" smtClean="0">
                <a:solidFill>
                  <a:srgbClr val="1F497D"/>
                </a:solidFill>
                <a:latin typeface="Arial" pitchFamily="34" charset="0"/>
                <a:cs typeface="Arial" pitchFamily="34" charset="0"/>
              </a:rPr>
              <a:t>Aeschlimann</a:t>
            </a:r>
            <a:endParaRPr kumimoji="0" lang="de-CH"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smtClean="0">
                <a:ln>
                  <a:noFill/>
                </a:ln>
                <a:solidFill>
                  <a:srgbClr val="1F497D"/>
                </a:solidFill>
                <a:effectLst/>
                <a:latin typeface="Arial" pitchFamily="34" charset="0"/>
                <a:ea typeface="Gill Sans MT"/>
                <a:cs typeface="Arial" pitchFamily="34" charset="0"/>
              </a:rPr>
              <a:t>Sekretärin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smtClean="0">
                <a:ln>
                  <a:noFill/>
                </a:ln>
                <a:solidFill>
                  <a:srgbClr val="1F497D"/>
                </a:solidFill>
                <a:effectLst/>
                <a:latin typeface="Arial" pitchFamily="34" charset="0"/>
                <a:ea typeface="Gill Sans MT"/>
                <a:cs typeface="Arial" pitchFamily="34" charset="0"/>
              </a:rPr>
              <a:t>Beruf: 	Kaufmännische Angestellte </a:t>
            </a:r>
            <a:endParaRPr kumimoji="0" lang="de-CH" sz="1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0964" name="Picture 4" descr="C:\Users\Roger\Desktop\CIMG1614.JPG"/>
          <p:cNvPicPr>
            <a:picLocks noChangeAspect="1" noChangeArrowheads="1"/>
          </p:cNvPicPr>
          <p:nvPr/>
        </p:nvPicPr>
        <p:blipFill>
          <a:blip r:embed="rId2" cstate="print"/>
          <a:srcRect l="6485" r="6485"/>
          <a:stretch>
            <a:fillRect/>
          </a:stretch>
        </p:blipFill>
        <p:spPr bwMode="auto">
          <a:xfrm rot="741515">
            <a:off x="5914927" y="2361772"/>
            <a:ext cx="3240360" cy="39565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0965" name="Rectangle 5"/>
          <p:cNvSpPr>
            <a:spLocks noChangeArrowheads="1"/>
          </p:cNvSpPr>
          <p:nvPr/>
        </p:nvSpPr>
        <p:spPr bwMode="auto">
          <a:xfrm>
            <a:off x="2288704" y="5157192"/>
            <a:ext cx="322480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CH" sz="1200" b="1" i="0" u="none" strike="noStrike" cap="none" normalizeH="0" baseline="0" dirty="0" smtClean="0">
                <a:ln>
                  <a:noFill/>
                </a:ln>
                <a:solidFill>
                  <a:srgbClr val="1F497D"/>
                </a:solidFill>
                <a:effectLst/>
                <a:latin typeface="Arial" pitchFamily="34" charset="0"/>
                <a:ea typeface="Gill Sans MT" charset="0"/>
                <a:cs typeface="Arial" pitchFamily="34" charset="0"/>
              </a:rPr>
              <a:t>Adelina </a:t>
            </a:r>
            <a:r>
              <a:rPr kumimoji="0" lang="de-CH" sz="1200" b="1" i="0" u="none" strike="noStrike" cap="none" normalizeH="0" baseline="0" dirty="0" err="1" smtClean="0">
                <a:ln>
                  <a:noFill/>
                </a:ln>
                <a:solidFill>
                  <a:srgbClr val="1F497D"/>
                </a:solidFill>
                <a:effectLst/>
                <a:latin typeface="Arial" pitchFamily="34" charset="0"/>
                <a:ea typeface="Gill Sans MT" charset="0"/>
                <a:cs typeface="Arial" pitchFamily="34" charset="0"/>
              </a:rPr>
              <a:t>Misimi</a:t>
            </a:r>
            <a:endParaRPr kumimoji="0" lang="de-CH"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smtClean="0">
                <a:ln>
                  <a:noFill/>
                </a:ln>
                <a:solidFill>
                  <a:srgbClr val="1F497D"/>
                </a:solidFill>
                <a:effectLst/>
                <a:latin typeface="Arial" pitchFamily="34" charset="0"/>
                <a:ea typeface="Gill Sans MT" charset="0"/>
                <a:cs typeface="Arial" pitchFamily="34" charset="0"/>
              </a:rPr>
              <a:t>Praktikantin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CH"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CH" sz="1200" b="0" i="0" u="none" strike="noStrike" cap="none" normalizeH="0" baseline="0" dirty="0" smtClean="0">
                <a:ln>
                  <a:noFill/>
                </a:ln>
                <a:solidFill>
                  <a:srgbClr val="1F497D"/>
                </a:solidFill>
                <a:effectLst/>
                <a:latin typeface="Arial" pitchFamily="34" charset="0"/>
                <a:ea typeface="Gill Sans MT" charset="0"/>
                <a:cs typeface="Arial" pitchFamily="34" charset="0"/>
              </a:rPr>
              <a:t>Beruf:              Kaufmännische Angestellte</a:t>
            </a:r>
            <a:r>
              <a:rPr kumimoji="0" lang="de-CH" sz="1200" b="0" i="0" u="none" strike="noStrike" cap="none" normalizeH="0" baseline="0" dirty="0" smtClean="0">
                <a:ln>
                  <a:noFill/>
                </a:ln>
                <a:solidFill>
                  <a:schemeClr val="tx1"/>
                </a:solidFill>
                <a:effectLst/>
                <a:latin typeface="Arial" pitchFamily="34" charset="0"/>
                <a:cs typeface="Arial" pitchFamily="34" charset="0"/>
              </a:rPr>
              <a:t> </a:t>
            </a:r>
          </a:p>
        </p:txBody>
      </p:sp>
      <p:pic>
        <p:nvPicPr>
          <p:cNvPr id="6" name="Picture 1"/>
          <p:cNvPicPr/>
          <p:nvPr/>
        </p:nvPicPr>
        <p:blipFill>
          <a:blip r:embed="rId3" cstate="print"/>
          <a:srcRect/>
          <a:stretch>
            <a:fillRect/>
          </a:stretch>
        </p:blipFill>
        <p:spPr bwMode="auto">
          <a:xfrm rot="21172647">
            <a:off x="641955" y="511402"/>
            <a:ext cx="3121611" cy="38309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72480" y="188640"/>
            <a:ext cx="1794198" cy="424754"/>
          </a:xfrm>
          <a:prstGeom prst="rect">
            <a:avLst/>
          </a:prstGeom>
          <a:noFill/>
        </p:spPr>
        <p:txBody>
          <a:bodyPr wrap="square" lIns="85366" tIns="42683" rIns="85366" bIns="42683" rtlCol="0">
            <a:spAutoFit/>
          </a:bodyPr>
          <a:lstStyle/>
          <a:p>
            <a:r>
              <a:rPr lang="de-CH" sz="2200" b="1" dirty="0" smtClean="0">
                <a:solidFill>
                  <a:schemeClr val="tx2"/>
                </a:solidFill>
              </a:rPr>
              <a:t>Team</a:t>
            </a:r>
          </a:p>
        </p:txBody>
      </p:sp>
      <p:pic>
        <p:nvPicPr>
          <p:cNvPr id="7" name="Grafik 6" descr="team 002.JPG"/>
          <p:cNvPicPr>
            <a:picLocks noChangeAspect="1"/>
          </p:cNvPicPr>
          <p:nvPr/>
        </p:nvPicPr>
        <p:blipFill>
          <a:blip r:embed="rId2" cstate="print"/>
          <a:stretch>
            <a:fillRect/>
          </a:stretch>
        </p:blipFill>
        <p:spPr>
          <a:xfrm rot="734480">
            <a:off x="6192424" y="2417934"/>
            <a:ext cx="3104373" cy="38732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feld 7"/>
          <p:cNvSpPr txBox="1"/>
          <p:nvPr/>
        </p:nvSpPr>
        <p:spPr>
          <a:xfrm>
            <a:off x="2072680" y="5373216"/>
            <a:ext cx="3619497" cy="640197"/>
          </a:xfrm>
          <a:prstGeom prst="rect">
            <a:avLst/>
          </a:prstGeom>
          <a:noFill/>
        </p:spPr>
        <p:txBody>
          <a:bodyPr wrap="none" lIns="85366" tIns="42683" rIns="85366" bIns="42683" rtlCol="0">
            <a:spAutoFit/>
          </a:bodyPr>
          <a:lstStyle/>
          <a:p>
            <a:r>
              <a:rPr lang="de-CH" sz="1200" dirty="0" smtClean="0">
                <a:solidFill>
                  <a:schemeClr val="accent1"/>
                </a:solidFill>
              </a:rPr>
              <a:t>Name	                  Beruf	     Hobby</a:t>
            </a:r>
            <a:r>
              <a:rPr lang="de-CH" sz="1200" dirty="0" smtClean="0">
                <a:solidFill>
                  <a:schemeClr val="tx2"/>
                </a:solidFill>
              </a:rPr>
              <a:t>	</a:t>
            </a:r>
          </a:p>
          <a:p>
            <a:endParaRPr lang="de-CH" sz="1200" dirty="0" smtClean="0"/>
          </a:p>
          <a:p>
            <a:r>
              <a:rPr lang="de-CH" sz="1200" dirty="0" smtClean="0"/>
              <a:t>Markus Mischler             Hilfsschlosser 	     Velo fahren</a:t>
            </a:r>
            <a:endParaRPr lang="de-CH" sz="1200" dirty="0"/>
          </a:p>
        </p:txBody>
      </p:sp>
      <p:pic>
        <p:nvPicPr>
          <p:cNvPr id="10" name="Picture 2" descr="http://sr.photos1.fotosearch.com/bthumb/CSP/CSP839/k8395571.jpg"/>
          <p:cNvPicPr>
            <a:picLocks noChangeAspect="1" noChangeArrowheads="1"/>
          </p:cNvPicPr>
          <p:nvPr/>
        </p:nvPicPr>
        <p:blipFill>
          <a:blip r:embed="rId3" cstate="print"/>
          <a:srcRect l="17647" t="5882" r="11765" b="11764"/>
          <a:stretch>
            <a:fillRect/>
          </a:stretch>
        </p:blipFill>
        <p:spPr bwMode="auto">
          <a:xfrm rot="18263432">
            <a:off x="7581000" y="1986660"/>
            <a:ext cx="362021" cy="457555"/>
          </a:xfrm>
          <a:prstGeom prst="rect">
            <a:avLst/>
          </a:prstGeom>
          <a:noFill/>
        </p:spPr>
      </p:pic>
      <p:pic>
        <p:nvPicPr>
          <p:cNvPr id="12" name="Grafik 11" descr="team 004.JPG"/>
          <p:cNvPicPr>
            <a:picLocks noChangeAspect="1"/>
          </p:cNvPicPr>
          <p:nvPr/>
        </p:nvPicPr>
        <p:blipFill>
          <a:blip r:embed="rId4" cstate="print"/>
          <a:stretch>
            <a:fillRect/>
          </a:stretch>
        </p:blipFill>
        <p:spPr>
          <a:xfrm>
            <a:off x="632520" y="692696"/>
            <a:ext cx="3101900" cy="38884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Textfeld 12"/>
          <p:cNvSpPr txBox="1"/>
          <p:nvPr/>
        </p:nvSpPr>
        <p:spPr>
          <a:xfrm>
            <a:off x="3860891" y="764712"/>
            <a:ext cx="5292218" cy="646331"/>
          </a:xfrm>
          <a:prstGeom prst="rect">
            <a:avLst/>
          </a:prstGeom>
          <a:noFill/>
        </p:spPr>
        <p:txBody>
          <a:bodyPr wrap="none" rtlCol="0">
            <a:spAutoFit/>
          </a:bodyPr>
          <a:lstStyle/>
          <a:p>
            <a:r>
              <a:rPr lang="de-CH" sz="1200" dirty="0" smtClean="0">
                <a:solidFill>
                  <a:schemeClr val="accent1"/>
                </a:solidFill>
              </a:rPr>
              <a:t>Name	         Beruf		     	 Hobby	</a:t>
            </a:r>
          </a:p>
          <a:p>
            <a:endParaRPr lang="de-CH" sz="1200" dirty="0" smtClean="0"/>
          </a:p>
          <a:p>
            <a:r>
              <a:rPr lang="de-CH" sz="1200" dirty="0" smtClean="0"/>
              <a:t>Thomas Kläy	         Maschinenmechaniker	 Amerikanische Fahrzeuge </a:t>
            </a:r>
            <a:endParaRPr lang="de-CH" sz="1200" dirty="0"/>
          </a:p>
        </p:txBody>
      </p:sp>
      <p:pic>
        <p:nvPicPr>
          <p:cNvPr id="47106" name="Picture 2" descr="http://sr.photos1.fotosearch.com/bthumb/CSP/CSP839/k8395571.jpg"/>
          <p:cNvPicPr>
            <a:picLocks noChangeAspect="1" noChangeArrowheads="1"/>
          </p:cNvPicPr>
          <p:nvPr/>
        </p:nvPicPr>
        <p:blipFill>
          <a:blip r:embed="rId3" cstate="print"/>
          <a:srcRect l="17647" t="5882" r="11765" b="11764"/>
          <a:stretch>
            <a:fillRect/>
          </a:stretch>
        </p:blipFill>
        <p:spPr bwMode="auto">
          <a:xfrm rot="21163647">
            <a:off x="1791607" y="320846"/>
            <a:ext cx="378153" cy="40724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team 005.JPG"/>
          <p:cNvPicPr>
            <a:picLocks noChangeAspect="1"/>
          </p:cNvPicPr>
          <p:nvPr/>
        </p:nvPicPr>
        <p:blipFill>
          <a:blip r:embed="rId2" cstate="print"/>
          <a:stretch>
            <a:fillRect/>
          </a:stretch>
        </p:blipFill>
        <p:spPr>
          <a:xfrm rot="786047">
            <a:off x="5790796" y="2301046"/>
            <a:ext cx="3208189" cy="39485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feld 6"/>
          <p:cNvSpPr txBox="1"/>
          <p:nvPr/>
        </p:nvSpPr>
        <p:spPr>
          <a:xfrm>
            <a:off x="704528" y="5229200"/>
            <a:ext cx="4716207" cy="640197"/>
          </a:xfrm>
          <a:prstGeom prst="rect">
            <a:avLst/>
          </a:prstGeom>
          <a:noFill/>
        </p:spPr>
        <p:txBody>
          <a:bodyPr wrap="none" lIns="85366" tIns="42683" rIns="85366" bIns="42683" rtlCol="0">
            <a:spAutoFit/>
          </a:bodyPr>
          <a:lstStyle/>
          <a:p>
            <a:r>
              <a:rPr lang="de-CH" sz="1200" dirty="0" smtClean="0">
                <a:solidFill>
                  <a:schemeClr val="accent1"/>
                </a:solidFill>
              </a:rPr>
              <a:t>Name	          Beruf		Hobby</a:t>
            </a:r>
            <a:r>
              <a:rPr lang="de-CH" sz="1200" dirty="0" smtClean="0">
                <a:solidFill>
                  <a:schemeClr val="tx2"/>
                </a:solidFill>
              </a:rPr>
              <a:t>	</a:t>
            </a:r>
          </a:p>
          <a:p>
            <a:endParaRPr lang="de-CH" sz="1200" dirty="0" smtClean="0"/>
          </a:p>
          <a:p>
            <a:r>
              <a:rPr lang="de-CH" sz="1200" dirty="0" err="1" smtClean="0"/>
              <a:t>Maiko</a:t>
            </a:r>
            <a:r>
              <a:rPr lang="de-CH" sz="1200" dirty="0" smtClean="0"/>
              <a:t> Geissel          Metallbauer	Freizeit geniessen, lesen, Sport </a:t>
            </a:r>
            <a:endParaRPr lang="de-CH" sz="1200" dirty="0"/>
          </a:p>
        </p:txBody>
      </p:sp>
      <p:pic>
        <p:nvPicPr>
          <p:cNvPr id="11" name="Picture 2" descr="http://sr.photos1.fotosearch.com/bthumb/CSP/CSP839/k8395571.jpg"/>
          <p:cNvPicPr>
            <a:picLocks noChangeAspect="1" noChangeArrowheads="1"/>
          </p:cNvPicPr>
          <p:nvPr/>
        </p:nvPicPr>
        <p:blipFill>
          <a:blip r:embed="rId3" cstate="print"/>
          <a:srcRect l="17647" t="5882" r="11765" b="11764"/>
          <a:stretch>
            <a:fillRect/>
          </a:stretch>
        </p:blipFill>
        <p:spPr bwMode="auto">
          <a:xfrm rot="17964674">
            <a:off x="7263856" y="1881022"/>
            <a:ext cx="349061" cy="441175"/>
          </a:xfrm>
          <a:prstGeom prst="rect">
            <a:avLst/>
          </a:prstGeom>
          <a:noFill/>
        </p:spPr>
      </p:pic>
      <p:pic>
        <p:nvPicPr>
          <p:cNvPr id="12" name="Grafik 11" descr="team 001.JPG"/>
          <p:cNvPicPr>
            <a:picLocks noChangeAspect="1"/>
          </p:cNvPicPr>
          <p:nvPr/>
        </p:nvPicPr>
        <p:blipFill>
          <a:blip r:embed="rId4" cstate="print"/>
          <a:stretch>
            <a:fillRect/>
          </a:stretch>
        </p:blipFill>
        <p:spPr>
          <a:xfrm>
            <a:off x="643014" y="476673"/>
            <a:ext cx="3157857" cy="38865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Textfeld 12"/>
          <p:cNvSpPr txBox="1"/>
          <p:nvPr/>
        </p:nvSpPr>
        <p:spPr>
          <a:xfrm>
            <a:off x="3782876" y="692713"/>
            <a:ext cx="4536242" cy="646331"/>
          </a:xfrm>
          <a:prstGeom prst="rect">
            <a:avLst/>
          </a:prstGeom>
          <a:noFill/>
        </p:spPr>
        <p:txBody>
          <a:bodyPr wrap="none" rtlCol="0">
            <a:spAutoFit/>
          </a:bodyPr>
          <a:lstStyle/>
          <a:p>
            <a:r>
              <a:rPr lang="de-CH" sz="1200" dirty="0" smtClean="0">
                <a:solidFill>
                  <a:schemeClr val="accent1"/>
                </a:solidFill>
              </a:rPr>
              <a:t>Name	     Beruf		    Hobby</a:t>
            </a:r>
            <a:r>
              <a:rPr lang="de-CH" sz="1200" dirty="0" smtClean="0">
                <a:solidFill>
                  <a:schemeClr val="tx2"/>
                </a:solidFill>
              </a:rPr>
              <a:t>	</a:t>
            </a:r>
          </a:p>
          <a:p>
            <a:endParaRPr lang="de-CH" sz="1200" dirty="0" smtClean="0"/>
          </a:p>
          <a:p>
            <a:r>
              <a:rPr lang="de-CH" sz="1200" dirty="0" smtClean="0"/>
              <a:t>Pascal  Kläy	     Maschinenmechaniker	    Amerikanische Fahrzeuge </a:t>
            </a:r>
            <a:endParaRPr lang="de-CH" sz="1200" dirty="0"/>
          </a:p>
        </p:txBody>
      </p:sp>
      <p:pic>
        <p:nvPicPr>
          <p:cNvPr id="9" name="Picture 2" descr="http://sr.photos1.fotosearch.com/bthumb/CSP/CSP839/k8395571.jpg"/>
          <p:cNvPicPr>
            <a:picLocks noChangeAspect="1" noChangeArrowheads="1"/>
          </p:cNvPicPr>
          <p:nvPr/>
        </p:nvPicPr>
        <p:blipFill>
          <a:blip r:embed="rId3" cstate="print"/>
          <a:srcRect l="17647" t="5882" r="11765" b="11764"/>
          <a:stretch>
            <a:fillRect/>
          </a:stretch>
        </p:blipFill>
        <p:spPr bwMode="auto">
          <a:xfrm rot="21163647">
            <a:off x="1769552" y="120266"/>
            <a:ext cx="378153" cy="40724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ChangeArrowheads="1"/>
          </p:cNvSpPr>
          <p:nvPr/>
        </p:nvSpPr>
        <p:spPr bwMode="auto">
          <a:xfrm>
            <a:off x="776536" y="0"/>
            <a:ext cx="8121352" cy="4087295"/>
          </a:xfrm>
          <a:prstGeom prst="rect">
            <a:avLst/>
          </a:prstGeom>
          <a:noFill/>
          <a:ln w="9525">
            <a:noFill/>
            <a:miter lim="800000"/>
            <a:headEnd/>
            <a:tailEnd/>
          </a:ln>
          <a:effectLst/>
        </p:spPr>
        <p:txBody>
          <a:bodyPr vert="horz" wrap="square" lIns="85366" tIns="42683" rIns="85366" bIns="42683" numCol="1" anchor="ctr" anchorCtr="0" compatLnSpc="1">
            <a:prstTxWarp prst="textNoShape">
              <a:avLst/>
            </a:prstTxWarp>
            <a:spAutoFit/>
          </a:bodyPr>
          <a:lstStyle/>
          <a:p>
            <a:pPr fontAlgn="base">
              <a:spcBef>
                <a:spcPct val="0"/>
              </a:spcBef>
              <a:spcAft>
                <a:spcPct val="0"/>
              </a:spcAft>
              <a:tabLst>
                <a:tab pos="1280473" algn="l"/>
                <a:tab pos="1707299" algn="l"/>
                <a:tab pos="1920712" algn="l"/>
              </a:tabLst>
            </a:pPr>
            <a:r>
              <a:rPr lang="de-CH" sz="1000" b="1" dirty="0" smtClean="0">
                <a:solidFill>
                  <a:schemeClr val="tx2"/>
                </a:solidFill>
                <a:ea typeface="Times New Roman" pitchFamily="18" charset="0"/>
                <a:cs typeface="Tahoma" pitchFamily="34" charset="0"/>
              </a:rPr>
              <a:t>Auf unserem Maschinenpark</a:t>
            </a:r>
            <a:endParaRPr lang="de-CH" sz="1000" b="1" dirty="0" smtClean="0">
              <a:solidFill>
                <a:schemeClr val="tx2"/>
              </a:solidFill>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Dicke	Länge</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Zuschneiden	</a:t>
            </a:r>
            <a:r>
              <a:rPr lang="de-CH" sz="1000" dirty="0" smtClean="0">
                <a:solidFill>
                  <a:srgbClr val="3366FF"/>
                </a:solidFill>
                <a:ea typeface="Times New Roman" pitchFamily="18" charset="0"/>
                <a:cs typeface="Tahoma" pitchFamily="34" charset="0"/>
              </a:rPr>
              <a:t>Schlagschere</a:t>
            </a:r>
            <a:r>
              <a:rPr lang="de-CH" sz="1000" dirty="0" smtClean="0">
                <a:ea typeface="Times New Roman" pitchFamily="18" charset="0"/>
                <a:cs typeface="Tahoma" pitchFamily="34" charset="0"/>
              </a:rPr>
              <a:t>		Stahl		10.0	3000 mm							Alu		10.0	3000 mm</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Stahl Rostfrei		5.0	2000 mm</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a:t>
            </a:r>
            <a:r>
              <a:rPr lang="de-CH" sz="1000" dirty="0" smtClean="0">
                <a:solidFill>
                  <a:srgbClr val="3366FF"/>
                </a:solidFill>
                <a:ea typeface="Times New Roman" pitchFamily="18" charset="0"/>
                <a:cs typeface="Tahoma" pitchFamily="34" charset="0"/>
              </a:rPr>
              <a:t>Genauigkeit	+/- 1.0 mm</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Dicke	Länge</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CNC Stanzen	</a:t>
            </a:r>
            <a:r>
              <a:rPr lang="en-GB" sz="1000" dirty="0" err="1" smtClean="0">
                <a:solidFill>
                  <a:srgbClr val="3366FF"/>
                </a:solidFill>
                <a:ea typeface="Times New Roman" pitchFamily="18" charset="0"/>
                <a:cs typeface="Tahoma" pitchFamily="34" charset="0"/>
              </a:rPr>
              <a:t>Trumatic</a:t>
            </a:r>
            <a:r>
              <a:rPr lang="en-GB" sz="1000" dirty="0" smtClean="0">
                <a:solidFill>
                  <a:srgbClr val="3366FF"/>
                </a:solidFill>
                <a:ea typeface="Times New Roman" pitchFamily="18" charset="0"/>
                <a:cs typeface="Tahoma" pitchFamily="34" charset="0"/>
              </a:rPr>
              <a:t> 200 R</a:t>
            </a:r>
            <a:r>
              <a:rPr lang="en-GB" sz="1000" dirty="0" smtClean="0">
                <a:ea typeface="Times New Roman" pitchFamily="18" charset="0"/>
                <a:cs typeface="Tahoma" pitchFamily="34" charset="0"/>
              </a:rPr>
              <a:t>		Stahl		6.0	1250 x 2500 mm</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en-GB" sz="1000" dirty="0" smtClean="0">
                <a:ea typeface="Times New Roman" pitchFamily="18" charset="0"/>
                <a:cs typeface="Tahoma" pitchFamily="34" charset="0"/>
              </a:rPr>
              <a:t>					</a:t>
            </a:r>
            <a:r>
              <a:rPr lang="de-CH" sz="1000" dirty="0" smtClean="0">
                <a:ea typeface="Times New Roman" pitchFamily="18" charset="0"/>
                <a:cs typeface="Tahoma" pitchFamily="34" charset="0"/>
              </a:rPr>
              <a:t>Alu		6.0	1250 x 2500 mm</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Stahl Rostfrei		3.0	1250 x 2500 mm</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a:t>
            </a:r>
            <a:r>
              <a:rPr lang="de-CH" sz="1000" dirty="0" smtClean="0">
                <a:solidFill>
                  <a:srgbClr val="3366FF"/>
                </a:solidFill>
                <a:ea typeface="Times New Roman" pitchFamily="18" charset="0"/>
                <a:cs typeface="Tahoma" pitchFamily="34" charset="0"/>
              </a:rPr>
              <a:t>Genauigkeit	+/- 0.15 mm</a:t>
            </a:r>
          </a:p>
          <a:p>
            <a:pPr eaLnBrk="0" fontAlgn="base" hangingPunct="0">
              <a:spcBef>
                <a:spcPct val="0"/>
              </a:spcBef>
              <a:spcAft>
                <a:spcPct val="0"/>
              </a:spcAft>
              <a:tabLst>
                <a:tab pos="1280473" algn="l"/>
                <a:tab pos="1707299" algn="l"/>
                <a:tab pos="1920712" algn="l"/>
              </a:tabLst>
            </a:pP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a:t>
            </a:r>
            <a:r>
              <a:rPr lang="de-CH" sz="1000" dirty="0" err="1" smtClean="0">
                <a:solidFill>
                  <a:srgbClr val="3366FF"/>
                </a:solidFill>
                <a:ea typeface="Times New Roman" pitchFamily="18" charset="0"/>
                <a:cs typeface="Tahoma" pitchFamily="34" charset="0"/>
              </a:rPr>
              <a:t>Micromat</a:t>
            </a:r>
            <a:r>
              <a:rPr lang="de-CH" sz="1000" dirty="0" smtClean="0">
                <a:solidFill>
                  <a:srgbClr val="3366FF"/>
                </a:solidFill>
                <a:ea typeface="Times New Roman" pitchFamily="18" charset="0"/>
                <a:cs typeface="Tahoma" pitchFamily="34" charset="0"/>
              </a:rPr>
              <a:t> 204		</a:t>
            </a:r>
            <a:r>
              <a:rPr lang="de-CH" sz="1000" dirty="0" smtClean="0">
                <a:ea typeface="Times New Roman" pitchFamily="18" charset="0"/>
                <a:cs typeface="Tahoma" pitchFamily="34" charset="0"/>
              </a:rPr>
              <a:t>Stahl		6.0	350 x  750 mm</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Alu		6.0	350 x  750 mm</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Stahl Rostfrei		3.0	350 x  750 mm</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a:t>
            </a:r>
            <a:r>
              <a:rPr lang="de-CH" sz="1000" dirty="0" smtClean="0">
                <a:solidFill>
                  <a:srgbClr val="3366FF"/>
                </a:solidFill>
                <a:ea typeface="Times New Roman" pitchFamily="18" charset="0"/>
                <a:cs typeface="Tahoma" pitchFamily="34" charset="0"/>
              </a:rPr>
              <a:t>Genauigkeit	+/- 0.2 mm</a:t>
            </a:r>
          </a:p>
          <a:p>
            <a:pPr eaLnBrk="0" fontAlgn="base" hangingPunct="0">
              <a:spcBef>
                <a:spcPct val="0"/>
              </a:spcBef>
              <a:spcAft>
                <a:spcPct val="0"/>
              </a:spcAft>
              <a:tabLst>
                <a:tab pos="1280473" algn="l"/>
                <a:tab pos="1707299" algn="l"/>
                <a:tab pos="1920712" algn="l"/>
              </a:tabLst>
            </a:pP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CNC Laser/Stanzen	</a:t>
            </a:r>
            <a:r>
              <a:rPr lang="de-CH" sz="1000" dirty="0" err="1" smtClean="0">
                <a:solidFill>
                  <a:srgbClr val="0070C0"/>
                </a:solidFill>
                <a:ea typeface="Times New Roman" pitchFamily="18" charset="0"/>
                <a:cs typeface="Tahoma" pitchFamily="34" charset="0"/>
              </a:rPr>
              <a:t>Trumatic</a:t>
            </a:r>
            <a:r>
              <a:rPr lang="de-CH" sz="1000" dirty="0" smtClean="0">
                <a:solidFill>
                  <a:srgbClr val="0070C0"/>
                </a:solidFill>
                <a:ea typeface="Times New Roman" pitchFamily="18" charset="0"/>
                <a:cs typeface="Tahoma" pitchFamily="34" charset="0"/>
              </a:rPr>
              <a:t> 7000		</a:t>
            </a:r>
            <a:r>
              <a:rPr lang="de-CH" sz="1000" dirty="0" smtClean="0">
                <a:ea typeface="Times New Roman" pitchFamily="18" charset="0"/>
                <a:cs typeface="Tahoma" pitchFamily="34" charset="0"/>
              </a:rPr>
              <a:t>Stahl		8.0	1500 x 3000 mm</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Alu		8.0	1500 x 3000 mm</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Stahl Rostfrei		8.0	1500 x 3000 m				</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Abkanten	</a:t>
            </a:r>
            <a:r>
              <a:rPr lang="de-CH" sz="1000" dirty="0" err="1" smtClean="0">
                <a:solidFill>
                  <a:srgbClr val="3366FF"/>
                </a:solidFill>
                <a:ea typeface="Times New Roman" pitchFamily="18" charset="0"/>
                <a:cs typeface="Tahoma" pitchFamily="34" charset="0"/>
              </a:rPr>
              <a:t>Amada</a:t>
            </a:r>
            <a:r>
              <a:rPr lang="de-CH" sz="1000" dirty="0" smtClean="0">
                <a:solidFill>
                  <a:srgbClr val="3366FF"/>
                </a:solidFill>
                <a:ea typeface="Times New Roman" pitchFamily="18" charset="0"/>
                <a:cs typeface="Tahoma" pitchFamily="34" charset="0"/>
              </a:rPr>
              <a:t> </a:t>
            </a:r>
            <a:r>
              <a:rPr lang="de-CH" sz="1000" dirty="0" err="1" smtClean="0">
                <a:solidFill>
                  <a:srgbClr val="3366FF"/>
                </a:solidFill>
                <a:ea typeface="Times New Roman" pitchFamily="18" charset="0"/>
                <a:cs typeface="Tahoma" pitchFamily="34" charset="0"/>
              </a:rPr>
              <a:t>Promecam</a:t>
            </a:r>
            <a:r>
              <a:rPr lang="de-CH" sz="1000" dirty="0" smtClean="0">
                <a:ea typeface="Times New Roman" pitchFamily="18" charset="0"/>
                <a:cs typeface="Tahoma" pitchFamily="34" charset="0"/>
              </a:rPr>
              <a:t>					2000 mm</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Abhängig von der Blechdicke</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a:t>
            </a:r>
            <a:r>
              <a:rPr lang="de-CH" sz="1000" dirty="0" smtClean="0">
                <a:solidFill>
                  <a:srgbClr val="3366FF"/>
                </a:solidFill>
                <a:ea typeface="Times New Roman" pitchFamily="18" charset="0"/>
                <a:cs typeface="Tahoma" pitchFamily="34" charset="0"/>
              </a:rPr>
              <a:t>Genauigkeit	+/- 0.2 mm</a:t>
            </a:r>
          </a:p>
          <a:p>
            <a:pPr eaLnBrk="0" fontAlgn="base" hangingPunct="0">
              <a:spcBef>
                <a:spcPct val="0"/>
              </a:spcBef>
              <a:spcAft>
                <a:spcPct val="0"/>
              </a:spcAft>
              <a:tabLst>
                <a:tab pos="1280473" algn="l"/>
                <a:tab pos="1707299" algn="l"/>
                <a:tab pos="1920712" algn="l"/>
              </a:tabLst>
            </a:pP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a:t>
            </a:r>
            <a:r>
              <a:rPr lang="de-CH" sz="1000" dirty="0" err="1" smtClean="0">
                <a:solidFill>
                  <a:srgbClr val="3366FF"/>
                </a:solidFill>
                <a:ea typeface="Times New Roman" pitchFamily="18" charset="0"/>
                <a:cs typeface="Tahoma" pitchFamily="34" charset="0"/>
              </a:rPr>
              <a:t>Trubend</a:t>
            </a:r>
            <a:r>
              <a:rPr lang="de-CH" sz="1000" dirty="0" smtClean="0">
                <a:solidFill>
                  <a:srgbClr val="3366FF"/>
                </a:solidFill>
                <a:ea typeface="Times New Roman" pitchFamily="18" charset="0"/>
                <a:cs typeface="Tahoma" pitchFamily="34" charset="0"/>
              </a:rPr>
              <a:t> 5130					</a:t>
            </a:r>
            <a:r>
              <a:rPr lang="de-CH" sz="1000" dirty="0" smtClean="0">
                <a:ea typeface="Times New Roman" pitchFamily="18" charset="0"/>
                <a:cs typeface="Tahoma" pitchFamily="34" charset="0"/>
              </a:rPr>
              <a:t>3000 mm</a:t>
            </a:r>
            <a:endParaRPr lang="de-CH" sz="1000" dirty="0" smtClean="0">
              <a:cs typeface="Arial" pitchFamily="34" charset="0"/>
            </a:endParaRPr>
          </a:p>
        </p:txBody>
      </p:sp>
      <p:sp>
        <p:nvSpPr>
          <p:cNvPr id="30724" name="Rectangle 4"/>
          <p:cNvSpPr>
            <a:spLocks noChangeArrowheads="1"/>
          </p:cNvSpPr>
          <p:nvPr/>
        </p:nvSpPr>
        <p:spPr bwMode="auto">
          <a:xfrm>
            <a:off x="776536" y="4117262"/>
            <a:ext cx="7689304" cy="2702300"/>
          </a:xfrm>
          <a:prstGeom prst="rect">
            <a:avLst/>
          </a:prstGeom>
          <a:noFill/>
          <a:ln w="9525">
            <a:noFill/>
            <a:miter lim="800000"/>
            <a:headEnd/>
            <a:tailEnd/>
          </a:ln>
          <a:effectLst/>
        </p:spPr>
        <p:txBody>
          <a:bodyPr vert="horz" wrap="square" lIns="85366" tIns="42683" rIns="85366" bIns="42683" numCol="1" anchor="ctr" anchorCtr="0" compatLnSpc="1">
            <a:prstTxWarp prst="textNoShape">
              <a:avLst/>
            </a:prstTxWarp>
            <a:spAutoFit/>
          </a:bodyPr>
          <a:lstStyle/>
          <a:p>
            <a:pPr fontAlgn="base">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Verbindungstechnik</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a:t>
            </a:r>
            <a:r>
              <a:rPr lang="de-CH" sz="1000" dirty="0" smtClean="0">
                <a:solidFill>
                  <a:srgbClr val="3366FF"/>
                </a:solidFill>
                <a:ea typeface="Times New Roman" pitchFamily="18" charset="0"/>
                <a:cs typeface="Tahoma" pitchFamily="34" charset="0"/>
              </a:rPr>
              <a:t>PEM Sorter	</a:t>
            </a:r>
            <a:r>
              <a:rPr lang="de-CH" sz="1000" dirty="0" smtClean="0">
                <a:ea typeface="Times New Roman" pitchFamily="18" charset="0"/>
                <a:cs typeface="Tahoma" pitchFamily="34" charset="0"/>
              </a:rPr>
              <a:t>				Einpressen von Muttern, Bolzen</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Buchsen usw.</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a:t>
            </a:r>
            <a:r>
              <a:rPr lang="de-CH" sz="1000" dirty="0" smtClean="0">
                <a:solidFill>
                  <a:srgbClr val="3366FF"/>
                </a:solidFill>
                <a:ea typeface="Times New Roman" pitchFamily="18" charset="0"/>
                <a:cs typeface="Tahoma" pitchFamily="34" charset="0"/>
              </a:rPr>
              <a:t>Kleben , Nieten usw</a:t>
            </a:r>
            <a:r>
              <a:rPr lang="de-CH" sz="1000" dirty="0" smtClean="0">
                <a:ea typeface="Times New Roman" pitchFamily="18" charset="0"/>
                <a:cs typeface="Tahoma" pitchFamily="34" charset="0"/>
              </a:rPr>
              <a:t>.				Allgemein</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Schweissen	</a:t>
            </a:r>
            <a:r>
              <a:rPr lang="de-CH" sz="1000" dirty="0" smtClean="0">
                <a:solidFill>
                  <a:srgbClr val="3366FF"/>
                </a:solidFill>
                <a:ea typeface="Times New Roman" pitchFamily="18" charset="0"/>
                <a:cs typeface="Tahoma" pitchFamily="34" charset="0"/>
              </a:rPr>
              <a:t>Schutzgasschweissen</a:t>
            </a:r>
            <a:r>
              <a:rPr lang="de-CH" sz="1000" dirty="0" smtClean="0">
                <a:ea typeface="Times New Roman" pitchFamily="18" charset="0"/>
                <a:cs typeface="Tahoma" pitchFamily="34" charset="0"/>
              </a:rPr>
              <a:t>				MIG / MAG / TIG</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Chromstahl  V4A, Alu, Stahl</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a:t>
            </a:r>
            <a:r>
              <a:rPr lang="de-CH" sz="1000" dirty="0" smtClean="0">
                <a:solidFill>
                  <a:srgbClr val="3366FF"/>
                </a:solidFill>
                <a:ea typeface="Times New Roman" pitchFamily="18" charset="0"/>
                <a:cs typeface="Tahoma" pitchFamily="34" charset="0"/>
              </a:rPr>
              <a:t>Punktschweissen</a:t>
            </a:r>
            <a:r>
              <a:rPr lang="de-CH" sz="1000" dirty="0" smtClean="0">
                <a:ea typeface="Times New Roman" pitchFamily="18" charset="0"/>
                <a:cs typeface="Tahoma" pitchFamily="34" charset="0"/>
              </a:rPr>
              <a:t>				Alu nur beschränkt</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 Material Vorbehandlung )</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a:t>
            </a:r>
            <a:r>
              <a:rPr lang="de-CH" sz="1000" dirty="0" err="1" smtClean="0">
                <a:solidFill>
                  <a:srgbClr val="3366FF"/>
                </a:solidFill>
                <a:ea typeface="Times New Roman" pitchFamily="18" charset="0"/>
                <a:cs typeface="Tahoma" pitchFamily="34" charset="0"/>
              </a:rPr>
              <a:t>Bolzenschweissen</a:t>
            </a:r>
            <a:r>
              <a:rPr lang="de-CH" sz="1000" dirty="0" smtClean="0">
                <a:ea typeface="Times New Roman" pitchFamily="18" charset="0"/>
                <a:cs typeface="Tahoma" pitchFamily="34" charset="0"/>
              </a:rPr>
              <a:t>				Alu nur beschränkt</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 Material Vorbehandlung )</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a:t>
            </a:r>
            <a:r>
              <a:rPr lang="de-CH" sz="1000" dirty="0" smtClean="0">
                <a:solidFill>
                  <a:srgbClr val="3366FF"/>
                </a:solidFill>
                <a:ea typeface="Times New Roman" pitchFamily="18" charset="0"/>
                <a:cs typeface="Tahoma" pitchFamily="34" charset="0"/>
              </a:rPr>
              <a:t>Laserschweissen				</a:t>
            </a:r>
            <a:r>
              <a:rPr lang="de-CH" sz="1000" dirty="0" smtClean="0">
                <a:ea typeface="Times New Roman" pitchFamily="18" charset="0"/>
                <a:cs typeface="Tahoma" pitchFamily="34" charset="0"/>
              </a:rPr>
              <a:t>Kleinteile bis 150 mm</a:t>
            </a:r>
          </a:p>
          <a:p>
            <a:pPr eaLnBrk="0" fontAlgn="base" hangingPunct="0">
              <a:spcBef>
                <a:spcPct val="0"/>
              </a:spcBef>
              <a:spcAft>
                <a:spcPct val="0"/>
              </a:spcAft>
              <a:tabLst>
                <a:tab pos="1280473" algn="l"/>
                <a:tab pos="1707299" algn="l"/>
                <a:tab pos="1920712" algn="l"/>
              </a:tabLst>
            </a:pPr>
            <a:r>
              <a:rPr lang="de-CH" sz="1000" dirty="0" smtClean="0">
                <a:cs typeface="Tahoma" pitchFamily="34" charset="0"/>
              </a:rPr>
              <a:t>	</a:t>
            </a:r>
            <a:r>
              <a:rPr lang="de-CH" sz="1000" dirty="0" smtClean="0">
                <a:solidFill>
                  <a:srgbClr val="3366FF"/>
                </a:solidFill>
                <a:ea typeface="Times New Roman" pitchFamily="18" charset="0"/>
                <a:cs typeface="Tahoma" pitchFamily="34" charset="0"/>
              </a:rPr>
              <a:t>Roboterschweisser</a:t>
            </a:r>
            <a:r>
              <a:rPr lang="de-CH" sz="1000" dirty="0" smtClean="0">
                <a:cs typeface="Tahoma" pitchFamily="34" charset="0"/>
              </a:rPr>
              <a:t>				Stahl / </a:t>
            </a:r>
            <a:r>
              <a:rPr lang="de-CH" sz="1000" dirty="0" err="1" smtClean="0">
                <a:cs typeface="Tahoma" pitchFamily="34" charset="0"/>
              </a:rPr>
              <a:t>Aluteile</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Allgemeine Schlosserarbeiten</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ea typeface="Times New Roman" pitchFamily="18" charset="0"/>
                <a:cs typeface="Tahoma" pitchFamily="34" charset="0"/>
              </a:rPr>
              <a:t>	</a:t>
            </a:r>
            <a:r>
              <a:rPr lang="de-CH" sz="1000" dirty="0" smtClean="0">
                <a:solidFill>
                  <a:srgbClr val="3366FF"/>
                </a:solidFill>
                <a:ea typeface="Times New Roman" pitchFamily="18" charset="0"/>
                <a:cs typeface="Tahoma" pitchFamily="34" charset="0"/>
              </a:rPr>
              <a:t>Metallbau, Türen, Vordächer, Pergola,</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solidFill>
                  <a:srgbClr val="3366FF"/>
                </a:solidFill>
                <a:ea typeface="Times New Roman" pitchFamily="18" charset="0"/>
                <a:cs typeface="Tahoma" pitchFamily="34" charset="0"/>
              </a:rPr>
              <a:t>	Gartentore, usw.</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solidFill>
                  <a:srgbClr val="3366FF"/>
                </a:solidFill>
                <a:ea typeface="Times New Roman" pitchFamily="18" charset="0"/>
                <a:cs typeface="Tahoma" pitchFamily="34" charset="0"/>
              </a:rPr>
              <a:t>	Geländer, Handläufe,</a:t>
            </a:r>
            <a:endParaRPr lang="de-CH" sz="1000" dirty="0" smtClean="0">
              <a:cs typeface="Arial" pitchFamily="34" charset="0"/>
            </a:endParaRPr>
          </a:p>
          <a:p>
            <a:pPr eaLnBrk="0" fontAlgn="base" hangingPunct="0">
              <a:spcBef>
                <a:spcPct val="0"/>
              </a:spcBef>
              <a:spcAft>
                <a:spcPct val="0"/>
              </a:spcAft>
              <a:tabLst>
                <a:tab pos="1280473" algn="l"/>
                <a:tab pos="1707299" algn="l"/>
                <a:tab pos="1920712" algn="l"/>
              </a:tabLst>
            </a:pPr>
            <a:r>
              <a:rPr lang="de-CH" sz="1000" dirty="0" smtClean="0">
                <a:solidFill>
                  <a:srgbClr val="3366FF"/>
                </a:solidFill>
                <a:ea typeface="Times New Roman" pitchFamily="18" charset="0"/>
                <a:cs typeface="Tahoma" pitchFamily="34" charset="0"/>
              </a:rPr>
              <a:t>	Montagen und Demontagen, Entsorgungen </a:t>
            </a:r>
            <a:endParaRPr lang="de-CH" sz="1000" dirty="0" smtClean="0">
              <a:cs typeface="Arial"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half" idx="2"/>
          </p:nvPr>
        </p:nvSpPr>
        <p:spPr>
          <a:xfrm>
            <a:off x="488504" y="404664"/>
            <a:ext cx="8814755" cy="2503015"/>
          </a:xfrm>
        </p:spPr>
        <p:txBody>
          <a:bodyPr>
            <a:normAutofit/>
          </a:bodyPr>
          <a:lstStyle/>
          <a:p>
            <a:r>
              <a:rPr lang="de-CH" sz="2200" b="1" dirty="0" err="1">
                <a:solidFill>
                  <a:schemeClr val="tx2"/>
                </a:solidFill>
              </a:rPr>
              <a:t>TruMatic</a:t>
            </a:r>
            <a:r>
              <a:rPr lang="de-CH" sz="2200" b="1" dirty="0">
                <a:solidFill>
                  <a:schemeClr val="tx2"/>
                </a:solidFill>
              </a:rPr>
              <a:t> 200R </a:t>
            </a:r>
            <a:endParaRPr lang="de-CH" sz="2200" b="1" dirty="0" smtClean="0">
              <a:solidFill>
                <a:schemeClr val="tx2"/>
              </a:solidFill>
            </a:endParaRPr>
          </a:p>
          <a:p>
            <a:endParaRPr lang="de-CH" dirty="0"/>
          </a:p>
          <a:p>
            <a:r>
              <a:rPr lang="de-CH" sz="1600" b="1" dirty="0">
                <a:solidFill>
                  <a:schemeClr val="accent1"/>
                </a:solidFill>
              </a:rPr>
              <a:t>CNC Stanzen </a:t>
            </a:r>
            <a:endParaRPr lang="de-CH" sz="1600" b="1" dirty="0" smtClean="0">
              <a:solidFill>
                <a:schemeClr val="accent1"/>
              </a:solidFill>
            </a:endParaRPr>
          </a:p>
          <a:p>
            <a:endParaRPr lang="de-CH" sz="1800" dirty="0"/>
          </a:p>
          <a:p>
            <a:r>
              <a:rPr lang="de-CH" sz="1400" b="1" dirty="0"/>
              <a:t>Dimensionen</a:t>
            </a:r>
            <a:r>
              <a:rPr lang="de-CH" sz="1400" dirty="0"/>
              <a:t> </a:t>
            </a:r>
            <a:r>
              <a:rPr lang="de-CH" sz="1400" dirty="0" smtClean="0"/>
              <a:t>	Max </a:t>
            </a:r>
            <a:r>
              <a:rPr lang="de-CH" sz="1400" dirty="0"/>
              <a:t>Arbeitsbereich	</a:t>
            </a:r>
            <a:r>
              <a:rPr lang="de-CH" sz="1400" dirty="0" smtClean="0"/>
              <a:t>	1280 </a:t>
            </a:r>
            <a:r>
              <a:rPr lang="de-CH" sz="1400" dirty="0"/>
              <a:t>x 2070 mm</a:t>
            </a:r>
            <a:br>
              <a:rPr lang="de-CH" sz="1400" dirty="0"/>
            </a:br>
            <a:r>
              <a:rPr lang="de-CH" sz="1400" dirty="0"/>
              <a:t>	</a:t>
            </a:r>
            <a:r>
              <a:rPr lang="de-CH" sz="1400" dirty="0" smtClean="0"/>
              <a:t>	Max</a:t>
            </a:r>
            <a:r>
              <a:rPr lang="de-CH" sz="1400" dirty="0"/>
              <a:t>. </a:t>
            </a:r>
            <a:r>
              <a:rPr lang="de-CH" sz="1400" dirty="0" err="1"/>
              <a:t>Hubfolge</a:t>
            </a:r>
            <a:r>
              <a:rPr lang="de-CH" sz="1400" dirty="0"/>
              <a:t>	</a:t>
            </a:r>
            <a:r>
              <a:rPr lang="de-CH" sz="1400" dirty="0" smtClean="0"/>
              <a:t>	500 </a:t>
            </a:r>
            <a:r>
              <a:rPr lang="de-CH" sz="1400" dirty="0"/>
              <a:t>1/min / 1300 1/min (Signierwerkzeug)</a:t>
            </a:r>
            <a:br>
              <a:rPr lang="de-CH" sz="1400" dirty="0"/>
            </a:br>
            <a:r>
              <a:rPr lang="de-CH" sz="1400" dirty="0"/>
              <a:t>	</a:t>
            </a:r>
            <a:r>
              <a:rPr lang="de-CH" sz="1400" dirty="0" smtClean="0"/>
              <a:t>	Max</a:t>
            </a:r>
            <a:r>
              <a:rPr lang="de-CH" sz="1400" dirty="0"/>
              <a:t>. Blechdicke	</a:t>
            </a:r>
            <a:r>
              <a:rPr lang="de-CH" sz="1400" dirty="0" smtClean="0"/>
              <a:t>	6.4 mm</a:t>
            </a:r>
            <a:r>
              <a:rPr lang="de-CH" sz="1400" dirty="0"/>
              <a:t/>
            </a:r>
            <a:br>
              <a:rPr lang="de-CH" sz="1400" dirty="0"/>
            </a:br>
            <a:r>
              <a:rPr lang="de-CH" sz="1400" dirty="0"/>
              <a:t>	</a:t>
            </a:r>
            <a:r>
              <a:rPr lang="de-CH" sz="1400" dirty="0" smtClean="0"/>
              <a:t>	Max </a:t>
            </a:r>
            <a:r>
              <a:rPr lang="de-CH" sz="1400" dirty="0"/>
              <a:t>Stanzdurchmesser	</a:t>
            </a:r>
            <a:r>
              <a:rPr lang="de-CH" sz="1400" dirty="0" smtClean="0"/>
              <a:t>	76.2 </a:t>
            </a:r>
            <a:r>
              <a:rPr lang="de-CH" sz="1400" dirty="0"/>
              <a:t>mm </a:t>
            </a:r>
          </a:p>
          <a:p>
            <a:endParaRPr lang="de-CH" dirty="0"/>
          </a:p>
        </p:txBody>
      </p:sp>
      <p:pic>
        <p:nvPicPr>
          <p:cNvPr id="2051" name="Picture 3" descr="W:\Fotos_Videos Firma\2 Runde\2 Runde Bilder Videos 025.JPG"/>
          <p:cNvPicPr>
            <a:picLocks noChangeAspect="1" noChangeArrowheads="1"/>
          </p:cNvPicPr>
          <p:nvPr/>
        </p:nvPicPr>
        <p:blipFill>
          <a:blip r:embed="rId2" cstate="print"/>
          <a:srcRect/>
          <a:stretch>
            <a:fillRect/>
          </a:stretch>
        </p:blipFill>
        <p:spPr bwMode="auto">
          <a:xfrm>
            <a:off x="488504" y="2996952"/>
            <a:ext cx="4467520" cy="3092901"/>
          </a:xfrm>
          <a:prstGeom prst="rect">
            <a:avLst/>
          </a:prstGeom>
          <a:ln>
            <a:noFill/>
          </a:ln>
          <a:effectLst>
            <a:softEdge rad="112500"/>
          </a:effectLst>
        </p:spPr>
      </p:pic>
      <p:pic>
        <p:nvPicPr>
          <p:cNvPr id="2052" name="Picture 4" descr="W:\Fotos_Videos Firma\2 Runde\2 Runde Bilder Videos 020.JPG"/>
          <p:cNvPicPr>
            <a:picLocks noChangeAspect="1" noChangeArrowheads="1"/>
          </p:cNvPicPr>
          <p:nvPr/>
        </p:nvPicPr>
        <p:blipFill>
          <a:blip r:embed="rId3" cstate="print"/>
          <a:srcRect/>
          <a:stretch>
            <a:fillRect/>
          </a:stretch>
        </p:blipFill>
        <p:spPr bwMode="auto">
          <a:xfrm>
            <a:off x="5169024" y="2996952"/>
            <a:ext cx="4493529" cy="3110907"/>
          </a:xfrm>
          <a:prstGeom prst="rect">
            <a:avLst/>
          </a:prstGeom>
          <a:ln>
            <a:noFill/>
          </a:ln>
          <a:effectLst>
            <a:softEdge rad="112500"/>
          </a:effectLst>
        </p:spPr>
      </p:pic>
    </p:spTree>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337</Words>
  <Application>Microsoft Office PowerPoint</Application>
  <PresentationFormat>A4-Papier (210x297 mm)</PresentationFormat>
  <Paragraphs>197</Paragraphs>
  <Slides>26</Slides>
  <Notes>0</Notes>
  <HiddenSlides>0</HiddenSlides>
  <MMClips>2</MMClips>
  <ScaleCrop>false</ScaleCrop>
  <HeadingPairs>
    <vt:vector size="4" baseType="variant">
      <vt:variant>
        <vt:lpstr>Design</vt:lpstr>
      </vt:variant>
      <vt:variant>
        <vt:i4>1</vt:i4>
      </vt:variant>
      <vt:variant>
        <vt:lpstr>Folientitel</vt:lpstr>
      </vt:variant>
      <vt:variant>
        <vt:i4>26</vt:i4>
      </vt:variant>
    </vt:vector>
  </HeadingPairs>
  <TitlesOfParts>
    <vt:vector size="27" baseType="lpstr">
      <vt:lpstr>Larissa-Design</vt:lpstr>
      <vt:lpstr>Folie 1</vt:lpstr>
      <vt:lpstr>Über uns</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Roger</dc:creator>
  <cp:lastModifiedBy>Roger</cp:lastModifiedBy>
  <cp:revision>158</cp:revision>
  <dcterms:created xsi:type="dcterms:W3CDTF">2013-05-07T12:54:50Z</dcterms:created>
  <dcterms:modified xsi:type="dcterms:W3CDTF">2013-06-11T12:35:45Z</dcterms:modified>
</cp:coreProperties>
</file>