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5" r:id="rId6"/>
    <p:sldId id="266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 autoAdjust="0"/>
    <p:restoredTop sz="98055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99A6-FD25-42F4-B8A4-F9A68862F6F1}" type="datetimeFigureOut">
              <a:rPr lang="en-US" smtClean="0"/>
              <a:pPr/>
              <a:t>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F81E7-0348-4DC7-9B9C-166E7E223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2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F81E7-0348-4DC7-9B9C-166E7E2230F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96E519-FCF2-41CD-B430-485CE90FF9FC}" type="datetimeFigureOut">
              <a:rPr lang="tr-TR" smtClean="0"/>
              <a:pPr/>
              <a:t>19.2.2016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889220-D362-42D8-942C-05323801B0C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doganlarotomotiv.com/" TargetMode="External"/><Relationship Id="rId2" Type="http://schemas.openxmlformats.org/officeDocument/2006/relationships/hyperlink" Target="http://www.arfesan.com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rplast.com.t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1" y="566207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Fevzi Çakmak Mah. Şehit Tugay Karaman Sok. No:49 Kaynarca / Pendik / </a:t>
            </a:r>
            <a:r>
              <a:rPr lang="tr-TR" sz="14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İ</a:t>
            </a:r>
            <a:r>
              <a:rPr lang="tr-TR" sz="1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stanbul / TURKEY</a:t>
            </a:r>
          </a:p>
          <a:p>
            <a:pPr algn="ctr"/>
            <a:r>
              <a:rPr lang="tr-TR" sz="1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Phone    : +90 216 397 59 86   </a:t>
            </a:r>
          </a:p>
          <a:p>
            <a:pPr algn="ctr"/>
            <a:r>
              <a:rPr lang="tr-TR" sz="1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Fax          : +90 216 397 59 05</a:t>
            </a:r>
          </a:p>
          <a:p>
            <a:pPr algn="ctr"/>
            <a:r>
              <a:rPr lang="tr-TR" sz="1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alibri" pitchFamily="34" charset="0"/>
              </a:rPr>
              <a:t>info@santekmakina.com.tr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6592" y="2780928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ds Light" pitchFamily="50" charset="-94"/>
                <a:cs typeface="Calibri" pitchFamily="34" charset="0"/>
              </a:rPr>
              <a:t>COMPANY PRESENTATION</a:t>
            </a:r>
            <a:endParaRPr lang="tr-TR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3ds Light" pitchFamily="50" charset="-94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2" y="476672"/>
            <a:ext cx="7812360" cy="15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59" y="1916832"/>
            <a:ext cx="79208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cs typeface="Calibri" pitchFamily="34" charset="0"/>
              </a:rPr>
              <a:t>        SANTEK was established in 2001 as a «</a:t>
            </a:r>
            <a:r>
              <a:rPr lang="tr-TR" b="1" dirty="0" smtClean="0">
                <a:cs typeface="Calibri" pitchFamily="34" charset="0"/>
              </a:rPr>
              <a:t>P</a:t>
            </a:r>
            <a:r>
              <a:rPr lang="en-US" b="1" dirty="0" err="1" smtClean="0">
                <a:cs typeface="Calibri" pitchFamily="34" charset="0"/>
              </a:rPr>
              <a:t>rivate</a:t>
            </a:r>
            <a:r>
              <a:rPr lang="en-US" b="1" dirty="0" smtClean="0">
                <a:cs typeface="Calibri" pitchFamily="34" charset="0"/>
              </a:rPr>
              <a:t> </a:t>
            </a:r>
            <a:r>
              <a:rPr lang="tr-TR" b="1" dirty="0" smtClean="0">
                <a:cs typeface="Calibri" pitchFamily="34" charset="0"/>
              </a:rPr>
              <a:t>C</a:t>
            </a:r>
            <a:r>
              <a:rPr lang="en-US" b="1" dirty="0" err="1" smtClean="0">
                <a:cs typeface="Calibri" pitchFamily="34" charset="0"/>
              </a:rPr>
              <a:t>ompany</a:t>
            </a:r>
            <a:r>
              <a:rPr lang="en-US" b="1" dirty="0" smtClean="0">
                <a:cs typeface="Calibri" pitchFamily="34" charset="0"/>
              </a:rPr>
              <a:t>» and in 2008 changed to a «</a:t>
            </a:r>
            <a:r>
              <a:rPr lang="tr-TR" b="1" dirty="0" smtClean="0">
                <a:cs typeface="Calibri" pitchFamily="34" charset="0"/>
              </a:rPr>
              <a:t>L</a:t>
            </a:r>
            <a:r>
              <a:rPr lang="en-US" b="1" dirty="0" err="1" smtClean="0">
                <a:cs typeface="Calibri" pitchFamily="34" charset="0"/>
              </a:rPr>
              <a:t>imited</a:t>
            </a:r>
            <a:r>
              <a:rPr lang="en-US" b="1" dirty="0" smtClean="0">
                <a:cs typeface="Calibri" pitchFamily="34" charset="0"/>
              </a:rPr>
              <a:t> </a:t>
            </a:r>
            <a:r>
              <a:rPr lang="tr-TR" b="1" dirty="0" smtClean="0">
                <a:cs typeface="Calibri" pitchFamily="34" charset="0"/>
              </a:rPr>
              <a:t>L</a:t>
            </a:r>
            <a:r>
              <a:rPr lang="en-US" b="1" dirty="0" err="1" smtClean="0">
                <a:cs typeface="Calibri" pitchFamily="34" charset="0"/>
              </a:rPr>
              <a:t>iability</a:t>
            </a:r>
            <a:r>
              <a:rPr lang="en-US" b="1" dirty="0" smtClean="0">
                <a:cs typeface="Calibri" pitchFamily="34" charset="0"/>
              </a:rPr>
              <a:t> </a:t>
            </a:r>
            <a:r>
              <a:rPr lang="tr-TR" b="1" dirty="0" smtClean="0">
                <a:cs typeface="Calibri" pitchFamily="34" charset="0"/>
              </a:rPr>
              <a:t>C</a:t>
            </a:r>
            <a:r>
              <a:rPr lang="en-US" b="1" dirty="0" err="1" smtClean="0">
                <a:cs typeface="Calibri" pitchFamily="34" charset="0"/>
              </a:rPr>
              <a:t>ompany</a:t>
            </a:r>
            <a:r>
              <a:rPr lang="en-US" b="1" dirty="0" smtClean="0">
                <a:cs typeface="Calibri" pitchFamily="34" charset="0"/>
              </a:rPr>
              <a:t>» in İstanbul and manufactures </a:t>
            </a:r>
            <a:r>
              <a:rPr lang="en-US" b="1" dirty="0" smtClean="0">
                <a:cs typeface="Calibri" pitchFamily="34" charset="0"/>
              </a:rPr>
              <a:t>ma</a:t>
            </a:r>
            <a:r>
              <a:rPr lang="tr-TR" b="1" dirty="0" err="1" smtClean="0">
                <a:cs typeface="Calibri" pitchFamily="34" charset="0"/>
              </a:rPr>
              <a:t>chining</a:t>
            </a:r>
            <a:r>
              <a:rPr lang="en-US" b="1" dirty="0" smtClean="0">
                <a:cs typeface="Calibri" pitchFamily="34" charset="0"/>
              </a:rPr>
              <a:t> </a:t>
            </a:r>
            <a:r>
              <a:rPr lang="en-US" b="1" dirty="0" smtClean="0">
                <a:cs typeface="Calibri" pitchFamily="34" charset="0"/>
              </a:rPr>
              <a:t>parts for </a:t>
            </a:r>
            <a:r>
              <a:rPr lang="tr-TR" b="1" dirty="0" err="1" smtClean="0">
                <a:cs typeface="Calibri" pitchFamily="34" charset="0"/>
              </a:rPr>
              <a:t>mainly</a:t>
            </a:r>
            <a:r>
              <a:rPr lang="tr-TR" b="1" dirty="0" smtClean="0">
                <a:cs typeface="Calibri" pitchFamily="34" charset="0"/>
              </a:rPr>
              <a:t> </a:t>
            </a:r>
            <a:r>
              <a:rPr lang="en-US" b="1" dirty="0" smtClean="0">
                <a:cs typeface="Calibri" pitchFamily="34" charset="0"/>
              </a:rPr>
              <a:t>automotive industry. </a:t>
            </a:r>
          </a:p>
          <a:p>
            <a:endParaRPr lang="en-US" b="1" dirty="0" smtClean="0">
              <a:cs typeface="Calibri" pitchFamily="34" charset="0"/>
            </a:endParaRPr>
          </a:p>
          <a:p>
            <a:r>
              <a:rPr lang="en-US" b="1" dirty="0" smtClean="0">
                <a:cs typeface="Calibri" pitchFamily="34" charset="0"/>
              </a:rPr>
              <a:t>        The company started with old technology automatic lathes to produce turning parts for marble cutting industry. However, machine collection have been evolved to latest technology CNC machines </a:t>
            </a:r>
            <a:r>
              <a:rPr lang="tr-TR" b="1" dirty="0" smtClean="0">
                <a:cs typeface="Calibri" pitchFamily="34" charset="0"/>
              </a:rPr>
              <a:t>in</a:t>
            </a:r>
            <a:r>
              <a:rPr lang="en-US" b="1" dirty="0" smtClean="0">
                <a:cs typeface="Calibri" pitchFamily="34" charset="0"/>
              </a:rPr>
              <a:t> last 5 years. Together with this development, strong commercial relations have been conducted with leading automotive «</a:t>
            </a:r>
            <a:r>
              <a:rPr lang="tr-TR" b="1" dirty="0" err="1" smtClean="0">
                <a:cs typeface="Calibri" pitchFamily="34" charset="0"/>
              </a:rPr>
              <a:t>T</a:t>
            </a:r>
            <a:r>
              <a:rPr lang="tr-TR" b="1" dirty="0" err="1" smtClean="0">
                <a:cs typeface="Calibri" pitchFamily="34" charset="0"/>
              </a:rPr>
              <a:t>ie</a:t>
            </a:r>
            <a:r>
              <a:rPr lang="en-US" b="1" dirty="0" smtClean="0">
                <a:cs typeface="Calibri" pitchFamily="34" charset="0"/>
              </a:rPr>
              <a:t>r </a:t>
            </a:r>
            <a:r>
              <a:rPr lang="en-US" b="1" dirty="0" smtClean="0">
                <a:cs typeface="Calibri" pitchFamily="34" charset="0"/>
              </a:rPr>
              <a:t>1» suppliers.</a:t>
            </a:r>
          </a:p>
          <a:p>
            <a:endParaRPr lang="en-US" b="1" dirty="0" smtClean="0">
              <a:cs typeface="Calibri" pitchFamily="34" charset="0"/>
            </a:endParaRPr>
          </a:p>
          <a:p>
            <a:r>
              <a:rPr lang="en-US" b="1" dirty="0" smtClean="0">
                <a:cs typeface="Calibri" pitchFamily="34" charset="0"/>
              </a:rPr>
              <a:t>       Main customers are: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cs typeface="Calibri" pitchFamily="34" charset="0"/>
              </a:rPr>
              <a:t>Arfesan</a:t>
            </a:r>
            <a:r>
              <a:rPr lang="en-US" b="1" dirty="0" smtClean="0">
                <a:cs typeface="Calibri" pitchFamily="34" charset="0"/>
              </a:rPr>
              <a:t> </a:t>
            </a:r>
            <a:r>
              <a:rPr lang="en-US" b="1" dirty="0" err="1" smtClean="0">
                <a:cs typeface="Calibri" pitchFamily="34" charset="0"/>
              </a:rPr>
              <a:t>Fren</a:t>
            </a:r>
            <a:r>
              <a:rPr lang="en-US" b="1" dirty="0" smtClean="0">
                <a:cs typeface="Calibri" pitchFamily="34" charset="0"/>
              </a:rPr>
              <a:t> </a:t>
            </a:r>
            <a:r>
              <a:rPr lang="en-US" b="1" dirty="0" err="1" smtClean="0">
                <a:cs typeface="Calibri" pitchFamily="34" charset="0"/>
              </a:rPr>
              <a:t>Elemanları</a:t>
            </a:r>
            <a:r>
              <a:rPr lang="tr-TR" b="1" dirty="0" smtClean="0">
                <a:cs typeface="Calibri" pitchFamily="34" charset="0"/>
              </a:rPr>
              <a:t> 	</a:t>
            </a:r>
            <a:r>
              <a:rPr lang="tr-TR" sz="1200" b="1" dirty="0" smtClean="0">
                <a:cs typeface="Calibri" pitchFamily="34" charset="0"/>
                <a:hlinkClick r:id="rId2"/>
              </a:rPr>
              <a:t>www.arfesan.com.tr</a:t>
            </a:r>
            <a:endParaRPr lang="en-US" sz="1200" b="1" dirty="0" smtClean="0">
              <a:cs typeface="Calibri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cs typeface="Calibri" pitchFamily="34" charset="0"/>
              </a:rPr>
              <a:t>Erdoğanlar</a:t>
            </a:r>
            <a:r>
              <a:rPr lang="en-US" b="1" dirty="0" smtClean="0">
                <a:cs typeface="Calibri" pitchFamily="34" charset="0"/>
              </a:rPr>
              <a:t> </a:t>
            </a:r>
            <a:r>
              <a:rPr lang="en-US" b="1" dirty="0" err="1" smtClean="0">
                <a:cs typeface="Calibri" pitchFamily="34" charset="0"/>
              </a:rPr>
              <a:t>Otomotiv</a:t>
            </a:r>
            <a:r>
              <a:rPr lang="tr-TR" b="1" dirty="0">
                <a:cs typeface="Calibri" pitchFamily="34" charset="0"/>
              </a:rPr>
              <a:t> </a:t>
            </a:r>
            <a:r>
              <a:rPr lang="tr-TR" b="1" dirty="0" smtClean="0">
                <a:cs typeface="Calibri" pitchFamily="34" charset="0"/>
              </a:rPr>
              <a:t>	</a:t>
            </a:r>
            <a:r>
              <a:rPr lang="tr-TR" sz="1200" b="1" dirty="0" smtClean="0">
                <a:cs typeface="Calibri" pitchFamily="34" charset="0"/>
                <a:hlinkClick r:id="rId3"/>
              </a:rPr>
              <a:t>www.erdoganlarotomotiv.com</a:t>
            </a:r>
            <a:endParaRPr lang="en-US" sz="1200" b="1" dirty="0" smtClean="0">
              <a:cs typeface="Calibri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cs typeface="Calibri" pitchFamily="34" charset="0"/>
              </a:rPr>
              <a:t>Pürplast</a:t>
            </a:r>
            <a:r>
              <a:rPr lang="tr-TR" b="1" dirty="0" smtClean="0">
                <a:cs typeface="Calibri" pitchFamily="34" charset="0"/>
              </a:rPr>
              <a:t> 			</a:t>
            </a:r>
            <a:r>
              <a:rPr lang="tr-TR" sz="1200" b="1" dirty="0" smtClean="0">
                <a:cs typeface="Calibri" pitchFamily="34" charset="0"/>
                <a:hlinkClick r:id="rId4"/>
              </a:rPr>
              <a:t>www.purplast.com.tr</a:t>
            </a:r>
            <a:endParaRPr lang="tr-TR" sz="1200" b="1" dirty="0" smtClean="0"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366" y="7647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BRIEF INFORMATION</a:t>
            </a:r>
            <a:endParaRPr lang="tr-TR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60587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COMPANY FACTS AND FIGURES</a:t>
            </a:r>
            <a:endParaRPr lang="tr-TR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92541"/>
              </p:ext>
            </p:extLst>
          </p:nvPr>
        </p:nvGraphicFramePr>
        <p:xfrm>
          <a:off x="683568" y="1334287"/>
          <a:ext cx="7920880" cy="1854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64547"/>
                <a:gridCol w="5256333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>
                          <a:effectLst/>
                        </a:rPr>
                        <a:t>Company Name: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err="1" smtClean="0">
                          <a:effectLst/>
                        </a:rPr>
                        <a:t>Santek</a:t>
                      </a:r>
                      <a:r>
                        <a:rPr lang="tr-TR" sz="1800" b="1" dirty="0" smtClean="0">
                          <a:effectLst/>
                        </a:rPr>
                        <a:t> Makina San. ve Tic. Ltd. Şti.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>
                          <a:effectLst/>
                        </a:rPr>
                        <a:t>Year of Establishment: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  <a:latin typeface="+mn-lt"/>
                          <a:cs typeface="+mn-cs"/>
                        </a:rPr>
                        <a:t>2001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>
                          <a:effectLst/>
                        </a:rPr>
                        <a:t>Number of Employees: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</a:rPr>
                        <a:t>9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>
                          <a:effectLst/>
                        </a:rPr>
                        <a:t>Closed Area: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</a:rPr>
                        <a:t>650 sqm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1800" b="1" dirty="0" smtClean="0">
                          <a:effectLst/>
                        </a:rPr>
                        <a:t>Quality System: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</a:rPr>
                        <a:t>ISO 9001 : 2008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31840" y="347139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TURNOVERS</a:t>
            </a:r>
            <a:endParaRPr lang="tr-TR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12353"/>
              </p:ext>
            </p:extLst>
          </p:nvPr>
        </p:nvGraphicFramePr>
        <p:xfrm>
          <a:off x="1691680" y="4005064"/>
          <a:ext cx="5472608" cy="1112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512168"/>
                <a:gridCol w="187220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Calibri" pitchFamily="34" charset="0"/>
                        </a:rPr>
                        <a:t>2015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  <a:latin typeface="+mn-lt"/>
                          <a:cs typeface="Calibri" pitchFamily="34" charset="0"/>
                        </a:rPr>
                        <a:t>1,123,000 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effectLst/>
                        </a:rPr>
                        <a:t>~</a:t>
                      </a:r>
                      <a:r>
                        <a:rPr lang="tr-TR" sz="1800" b="1" baseline="0" dirty="0" smtClean="0">
                          <a:effectLst/>
                          <a:latin typeface="+mn-lt"/>
                          <a:cs typeface="Calibri" pitchFamily="34" charset="0"/>
                        </a:rPr>
                        <a:t> 350,000 EUR</a:t>
                      </a:r>
                      <a:endParaRPr lang="tr-TR" sz="1800" b="1" dirty="0" smtClean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Calibri" pitchFamily="34" charset="0"/>
                        </a:rPr>
                        <a:t>2014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938,000 TL</a:t>
                      </a:r>
                      <a:r>
                        <a:rPr lang="tr-TR" sz="1800" b="1" baseline="0" dirty="0" smtClean="0">
                          <a:effectLst/>
                        </a:rPr>
                        <a:t> </a:t>
                      </a:r>
                      <a:endParaRPr lang="tr-TR" sz="1800" b="1" dirty="0" smtClean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effectLst/>
                        </a:rPr>
                        <a:t>~</a:t>
                      </a:r>
                      <a:r>
                        <a:rPr lang="tr-TR" sz="1800" b="1" dirty="0" smtClean="0">
                          <a:effectLst/>
                          <a:latin typeface="+mn-lt"/>
                          <a:cs typeface="Calibri" pitchFamily="34" charset="0"/>
                        </a:rPr>
                        <a:t> 330,000 EUR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Calibri" pitchFamily="34" charset="0"/>
                        </a:rPr>
                        <a:t>2013</a:t>
                      </a:r>
                      <a:endParaRPr lang="tr-TR" sz="1800" b="1" dirty="0"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753,000 TL</a:t>
                      </a:r>
                      <a:r>
                        <a:rPr lang="tr-TR" sz="1800" b="1" baseline="0" dirty="0" smtClean="0">
                          <a:effectLst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baseline="0" dirty="0" smtClean="0">
                          <a:effectLst/>
                        </a:rPr>
                        <a:t>~ 256,000 EUR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827584" y="5487615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In 2016, the turnover is estimated </a:t>
            </a:r>
            <a:r>
              <a:rPr lang="tr-TR" sz="1400" dirty="0" err="1" smtClean="0"/>
              <a:t>to</a:t>
            </a:r>
            <a:r>
              <a:rPr lang="tr-TR" sz="1400" dirty="0" smtClean="0"/>
              <a:t> be</a:t>
            </a:r>
            <a:r>
              <a:rPr lang="en-US" sz="1400" dirty="0" smtClean="0"/>
              <a:t> 2,000,000 TL with new projects and investments. </a:t>
            </a:r>
            <a:endParaRPr lang="tr-TR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New project includes a centerless grinding machine, a sliding headstock automatic lathe and a hard chrome plating facility.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29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9185" y="40466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MACHINES</a:t>
            </a:r>
            <a:endParaRPr lang="tr-TR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76" r="22054"/>
          <a:stretch/>
        </p:blipFill>
        <p:spPr>
          <a:xfrm>
            <a:off x="514751" y="1196752"/>
            <a:ext cx="2232248" cy="15420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7476" r="14316"/>
          <a:stretch/>
        </p:blipFill>
        <p:spPr>
          <a:xfrm>
            <a:off x="520744" y="2930662"/>
            <a:ext cx="2226255" cy="14911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"/>
          <a:stretch/>
        </p:blipFill>
        <p:spPr>
          <a:xfrm>
            <a:off x="520744" y="4992473"/>
            <a:ext cx="2226255" cy="129614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22" y="1196752"/>
            <a:ext cx="2741408" cy="154204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86"/>
          <a:stretch/>
        </p:blipFill>
        <p:spPr>
          <a:xfrm>
            <a:off x="3223959" y="2944065"/>
            <a:ext cx="2741409" cy="14643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5809" r="20415"/>
          <a:stretch/>
        </p:blipFill>
        <p:spPr>
          <a:xfrm rot="5400000">
            <a:off x="2957675" y="4847542"/>
            <a:ext cx="1785668" cy="15860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6323" r="38229" b="15454"/>
          <a:stretch/>
        </p:blipFill>
        <p:spPr>
          <a:xfrm rot="5400000">
            <a:off x="4703364" y="4968267"/>
            <a:ext cx="1767550" cy="13626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r="11826"/>
          <a:stretch/>
        </p:blipFill>
        <p:spPr>
          <a:xfrm>
            <a:off x="6440321" y="1196752"/>
            <a:ext cx="2189931" cy="145621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7" b="11523"/>
          <a:stretch/>
        </p:blipFill>
        <p:spPr>
          <a:xfrm>
            <a:off x="6729914" y="2875503"/>
            <a:ext cx="1453978" cy="187220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"/>
          <a:stretch/>
        </p:blipFill>
        <p:spPr>
          <a:xfrm>
            <a:off x="6486525" y="4992473"/>
            <a:ext cx="2189931" cy="133533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4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749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MANUFACTURING CAPABILITY</a:t>
            </a:r>
            <a:endParaRPr lang="tr-TR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87551"/>
              </p:ext>
            </p:extLst>
          </p:nvPr>
        </p:nvGraphicFramePr>
        <p:xfrm>
          <a:off x="683569" y="1268760"/>
          <a:ext cx="7704855" cy="5112576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275600"/>
                <a:gridCol w="2444465"/>
                <a:gridCol w="1166313"/>
                <a:gridCol w="1214245"/>
                <a:gridCol w="1054475"/>
                <a:gridCol w="1549757"/>
              </a:tblGrid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MACHINE DESCRIPTION</a:t>
                      </a:r>
                    </a:p>
                  </a:txBody>
                  <a:tcPr marL="7190" marR="7190" marT="719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BRAND</a:t>
                      </a:r>
                      <a:endParaRPr lang="tr-TR" sz="1100" b="1" u="none" strike="noStrike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90" marR="7190" marT="719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 smtClean="0">
                          <a:effectLst/>
                          <a:latin typeface="Calibri" panose="020F0502020204030204" pitchFamily="34" charset="0"/>
                        </a:rPr>
                        <a:t>YEAR OF PROD.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  <a:latin typeface="Calibri" panose="020F0502020204030204" pitchFamily="34" charset="0"/>
                        </a:rPr>
                        <a:t>OPERATING RANGE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CNC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HYUNDAI WIA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L210 LMA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10"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CNC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FEMCO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HL-25 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8"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CNC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FEMCO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HL-25 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8"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CNC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FEMCO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HL-25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8"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CNC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MAZAK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QT-6T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6"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VERTICAL MACHINING CENTER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KIRA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MATRA 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 VTC-30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430x250x300mm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THREAD ROLLING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GÖKÇÜOĞLU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HK-03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3 ton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THREAD ROLLING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GÖKÇÜOĞLU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KZ-25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25 ton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THREAD ROLLING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PEE WEE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P10G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1972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8 ton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THREAD ROLLING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GÖKÇÜOĞLU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GOM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12,5 ton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6 SPINDLE AUTOMATIC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GILDEMEISTER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AS16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1972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16mm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6 SPINDLE AUTOMATIC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GILDEMEISTER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AS16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1974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16mm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AUTOMATIC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INDEX TRAUB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B42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1988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42mm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AUTOMATIC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INDEX TRAUB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A25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25mm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AUTOMATIC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INDEX TRAUB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A25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25mm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GEAR HEAD DRILL PRESS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JETCO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JGDP-50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50mm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CHAMFERING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SOCO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EF-AC60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60mm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BANDSAW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KARMETAL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280 OSA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REVOLVER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KAMSAN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1985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CONVENTIONAL LATHE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ÖRN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TABLE TYPE DRILLING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EKÇELİK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TABLE TYPE DRILLING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EKÇELİK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TABLE TYPE DRILLING MACHINE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EKÇELİK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5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5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0" marR="7190" marT="7190" marB="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03749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SAMPLE PRODUCTS</a:t>
            </a:r>
            <a:endParaRPr lang="tr-TR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6702"/>
            <a:ext cx="3888432" cy="21872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36" y="4293096"/>
            <a:ext cx="3848430" cy="21647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7130">
            <a:off x="1996114" y="2294694"/>
            <a:ext cx="5469893" cy="3076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63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2029</TotalTime>
  <Words>438</Words>
  <Application>Microsoft Office PowerPoint</Application>
  <PresentationFormat>Ekran Gösterisi (4:3)</PresentationFormat>
  <Paragraphs>185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Dalga Biçimi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</dc:creator>
  <cp:lastModifiedBy>Semih_Uner</cp:lastModifiedBy>
  <cp:revision>135</cp:revision>
  <dcterms:created xsi:type="dcterms:W3CDTF">2012-03-06T13:45:01Z</dcterms:created>
  <dcterms:modified xsi:type="dcterms:W3CDTF">2016-02-19T16:47:07Z</dcterms:modified>
</cp:coreProperties>
</file>